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7"/>
  </p:handoutMasterIdLst>
  <p:sldIdLst>
    <p:sldId id="256" r:id="rId2"/>
    <p:sldId id="300" r:id="rId3"/>
    <p:sldId id="268" r:id="rId4"/>
    <p:sldId id="286" r:id="rId5"/>
    <p:sldId id="292" r:id="rId6"/>
    <p:sldId id="284" r:id="rId7"/>
    <p:sldId id="283" r:id="rId8"/>
    <p:sldId id="287" r:id="rId9"/>
    <p:sldId id="285" r:id="rId10"/>
    <p:sldId id="290" r:id="rId11"/>
    <p:sldId id="301" r:id="rId12"/>
    <p:sldId id="299" r:id="rId13"/>
    <p:sldId id="271" r:id="rId14"/>
    <p:sldId id="270" r:id="rId15"/>
    <p:sldId id="274" r:id="rId16"/>
  </p:sldIdLst>
  <p:sldSz cx="9144000" cy="6858000" type="screen4x3"/>
  <p:notesSz cx="6735763" cy="98663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DDB82327-3AB0-4338-8A09-64DA593A96B8}">
          <p14:sldIdLst>
            <p14:sldId id="256"/>
            <p14:sldId id="300"/>
            <p14:sldId id="268"/>
            <p14:sldId id="286"/>
            <p14:sldId id="292"/>
            <p14:sldId id="284"/>
            <p14:sldId id="283"/>
            <p14:sldId id="287"/>
            <p14:sldId id="285"/>
            <p14:sldId id="290"/>
            <p14:sldId id="301"/>
            <p14:sldId id="299"/>
            <p14:sldId id="271"/>
            <p14:sldId id="270"/>
            <p14:sldId id="27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46" autoAdjust="0"/>
    <p:restoredTop sz="89260" autoAdjust="0"/>
  </p:normalViewPr>
  <p:slideViewPr>
    <p:cSldViewPr>
      <p:cViewPr varScale="1">
        <p:scale>
          <a:sx n="49" d="100"/>
          <a:sy n="49" d="100"/>
        </p:scale>
        <p:origin x="60" y="10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C91DAD64-429C-4FAA-B1A7-AAF9BA175EF5}" type="datetimeFigureOut">
              <a:rPr lang="en-US" smtClean="0"/>
              <a:pPr/>
              <a:t>1/17/2025</a:t>
            </a:fld>
            <a:endParaRPr lang="en-US"/>
          </a:p>
        </p:txBody>
      </p:sp>
      <p:sp>
        <p:nvSpPr>
          <p:cNvPr id="4" name="Footer Placeholder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23D253EF-D10C-4C78-9B06-8138792F1B0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4"/>
          <p:cNvGrpSpPr>
            <a:grpSpLocks/>
          </p:cNvGrpSpPr>
          <p:nvPr/>
        </p:nvGrpSpPr>
        <p:grpSpPr bwMode="auto">
          <a:xfrm>
            <a:off x="203200" y="0"/>
            <a:ext cx="3778250" cy="6858000"/>
            <a:chOff x="203200" y="0"/>
            <a:chExt cx="3778250" cy="6858001"/>
          </a:xfrm>
        </p:grpSpPr>
        <p:sp>
          <p:nvSpPr>
            <p:cNvPr id="5" name="Freeform 6"/>
            <p:cNvSpPr>
              <a:spLocks/>
            </p:cNvSpPr>
            <p:nvPr/>
          </p:nvSpPr>
          <p:spPr bwMode="auto">
            <a:xfrm>
              <a:off x="641350" y="0"/>
              <a:ext cx="1365250" cy="3971926"/>
            </a:xfrm>
            <a:custGeom>
              <a:avLst/>
              <a:gdLst>
                <a:gd name="T0" fmla="*/ 0 w 860"/>
                <a:gd name="T1" fmla="*/ 2147483646 h 2502"/>
                <a:gd name="T2" fmla="*/ 2147483646 w 860"/>
                <a:gd name="T3" fmla="*/ 2147483646 h 2502"/>
                <a:gd name="T4" fmla="*/ 2147483646 w 860"/>
                <a:gd name="T5" fmla="*/ 0 h 2502"/>
                <a:gd name="T6" fmla="*/ 2147483646 w 860"/>
                <a:gd name="T7" fmla="*/ 0 h 2502"/>
                <a:gd name="T8" fmla="*/ 0 w 860"/>
                <a:gd name="T9" fmla="*/ 2147483646 h 25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60" h="2502">
                  <a:moveTo>
                    <a:pt x="0" y="2445"/>
                  </a:moveTo>
                  <a:lnTo>
                    <a:pt x="228" y="2502"/>
                  </a:lnTo>
                  <a:lnTo>
                    <a:pt x="860" y="0"/>
                  </a:lnTo>
                  <a:lnTo>
                    <a:pt x="620" y="0"/>
                  </a:lnTo>
                  <a:lnTo>
                    <a:pt x="0" y="2445"/>
                  </a:lnTo>
                  <a:close/>
                </a:path>
              </a:pathLst>
            </a:custGeom>
            <a:solidFill>
              <a:schemeClr val="accent1"/>
            </a:solidFill>
            <a:ln w="9525">
              <a:noFill/>
              <a:round/>
              <a:headEnd/>
              <a:tailEnd/>
            </a:ln>
          </p:spPr>
          <p:txBody>
            <a:bodyPr/>
            <a:lstStyle/>
            <a:p>
              <a:pPr>
                <a:defRPr/>
              </a:pPr>
              <a:endParaRPr lang="en-US"/>
            </a:p>
          </p:txBody>
        </p:sp>
        <p:sp>
          <p:nvSpPr>
            <p:cNvPr id="6" name="Freeform 7"/>
            <p:cNvSpPr/>
            <p:nvPr/>
          </p:nvSpPr>
          <p:spPr bwMode="auto">
            <a:xfrm>
              <a:off x="203200" y="0"/>
              <a:ext cx="1336675" cy="3862389"/>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7" name="Freeform 8"/>
            <p:cNvSpPr/>
            <p:nvPr/>
          </p:nvSpPr>
          <p:spPr bwMode="auto">
            <a:xfrm>
              <a:off x="207963" y="3776664"/>
              <a:ext cx="1936750" cy="3081337"/>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8" name="Freeform 9"/>
            <p:cNvSpPr/>
            <p:nvPr/>
          </p:nvSpPr>
          <p:spPr bwMode="auto">
            <a:xfrm>
              <a:off x="646113" y="3886201"/>
              <a:ext cx="2373312"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9" name="Freeform 10"/>
            <p:cNvSpPr/>
            <p:nvPr/>
          </p:nvSpPr>
          <p:spPr bwMode="auto">
            <a:xfrm>
              <a:off x="641350" y="3881439"/>
              <a:ext cx="3340100" cy="2976562"/>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10" name="Freeform 11"/>
            <p:cNvSpPr/>
            <p:nvPr/>
          </p:nvSpPr>
          <p:spPr bwMode="auto">
            <a:xfrm>
              <a:off x="203200" y="3771901"/>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11" name="Freeform 12"/>
          <p:cNvSpPr>
            <a:spLocks/>
          </p:cNvSpPr>
          <p:nvPr/>
        </p:nvSpPr>
        <p:spPr bwMode="auto">
          <a:xfrm>
            <a:off x="203200" y="3771900"/>
            <a:ext cx="361950" cy="90488"/>
          </a:xfrm>
          <a:custGeom>
            <a:avLst/>
            <a:gdLst>
              <a:gd name="T0" fmla="*/ 2147483646 w 228"/>
              <a:gd name="T1" fmla="*/ 2147483646 h 57"/>
              <a:gd name="T2" fmla="*/ 0 w 228"/>
              <a:gd name="T3" fmla="*/ 0 h 57"/>
              <a:gd name="T4" fmla="*/ 2147483646 w 228"/>
              <a:gd name="T5" fmla="*/ 2147483646 h 57"/>
              <a:gd name="T6" fmla="*/ 2147483646 w 228"/>
              <a:gd name="T7" fmla="*/ 2147483646 h 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8" h="57">
                <a:moveTo>
                  <a:pt x="228" y="57"/>
                </a:moveTo>
                <a:lnTo>
                  <a:pt x="0" y="0"/>
                </a:lnTo>
                <a:lnTo>
                  <a:pt x="222" y="54"/>
                </a:lnTo>
                <a:lnTo>
                  <a:pt x="228" y="57"/>
                </a:lnTo>
                <a:close/>
              </a:path>
            </a:pathLst>
          </a:custGeom>
          <a:solidFill>
            <a:srgbClr val="29ABE2"/>
          </a:solidFill>
          <a:ln w="9525">
            <a:noFill/>
            <a:round/>
            <a:headEnd/>
            <a:tailEnd/>
          </a:ln>
        </p:spPr>
        <p:txBody>
          <a:bodyPr/>
          <a:lstStyle/>
          <a:p>
            <a:pPr>
              <a:defRPr/>
            </a:pPr>
            <a:endParaRPr lang="en-US"/>
          </a:p>
        </p:txBody>
      </p:sp>
      <p:sp>
        <p:nvSpPr>
          <p:cNvPr id="12" name="Freeform 13"/>
          <p:cNvSpPr>
            <a:spLocks/>
          </p:cNvSpPr>
          <p:nvPr/>
        </p:nvSpPr>
        <p:spPr bwMode="auto">
          <a:xfrm>
            <a:off x="560388" y="3867150"/>
            <a:ext cx="61912" cy="80963"/>
          </a:xfrm>
          <a:custGeom>
            <a:avLst/>
            <a:gdLst>
              <a:gd name="T0" fmla="*/ 0 w 39"/>
              <a:gd name="T1" fmla="*/ 0 h 51"/>
              <a:gd name="T2" fmla="*/ 2147483646 w 39"/>
              <a:gd name="T3" fmla="*/ 2147483646 h 51"/>
              <a:gd name="T4" fmla="*/ 2147483646 w 39"/>
              <a:gd name="T5" fmla="*/ 0 h 51"/>
              <a:gd name="T6" fmla="*/ 0 w 39"/>
              <a:gd name="T7" fmla="*/ 0 h 5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 h="51">
                <a:moveTo>
                  <a:pt x="0" y="0"/>
                </a:moveTo>
                <a:lnTo>
                  <a:pt x="39" y="51"/>
                </a:lnTo>
                <a:lnTo>
                  <a:pt x="3" y="0"/>
                </a:lnTo>
                <a:lnTo>
                  <a:pt x="0" y="0"/>
                </a:lnTo>
                <a:close/>
              </a:path>
            </a:pathLst>
          </a:custGeom>
          <a:solidFill>
            <a:srgbClr val="29ABE2"/>
          </a:solidFill>
          <a:ln w="9525">
            <a:noFill/>
            <a:round/>
            <a:headEnd/>
            <a:tailEnd/>
          </a:ln>
        </p:spPr>
        <p:txBody>
          <a:bodyPr/>
          <a:lstStyle/>
          <a:p>
            <a:pPr>
              <a:defRPr/>
            </a:pPr>
            <a:endParaRPr lang="en-US"/>
          </a:p>
        </p:txBody>
      </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3" name="Date Placeholder 3"/>
          <p:cNvSpPr>
            <a:spLocks noGrp="1"/>
          </p:cNvSpPr>
          <p:nvPr>
            <p:ph type="dt" sz="half" idx="10"/>
          </p:nvPr>
        </p:nvSpPr>
        <p:spPr>
          <a:xfrm>
            <a:off x="7326313" y="6116638"/>
            <a:ext cx="857250" cy="365125"/>
          </a:xfrm>
        </p:spPr>
        <p:txBody>
          <a:bodyPr/>
          <a:lstStyle>
            <a:lvl1pPr>
              <a:defRPr/>
            </a:lvl1pPr>
          </a:lstStyle>
          <a:p>
            <a:fld id="{5B106E36-FD25-4E2D-B0AA-010F637433A0}" type="datetimeFigureOut">
              <a:rPr lang="ru-RU" smtClean="0"/>
              <a:pPr/>
              <a:t>17.01.2025</a:t>
            </a:fld>
            <a:endParaRPr lang="ru-RU"/>
          </a:p>
        </p:txBody>
      </p:sp>
      <p:sp>
        <p:nvSpPr>
          <p:cNvPr id="14" name="Footer Placeholder 4"/>
          <p:cNvSpPr>
            <a:spLocks noGrp="1"/>
          </p:cNvSpPr>
          <p:nvPr>
            <p:ph type="ftr" sz="quarter" idx="11"/>
          </p:nvPr>
        </p:nvSpPr>
        <p:spPr>
          <a:xfrm>
            <a:off x="3624263" y="6116638"/>
            <a:ext cx="3608387" cy="365125"/>
          </a:xfrm>
        </p:spPr>
        <p:txBody>
          <a:bodyPr/>
          <a:lstStyle>
            <a:lvl1pPr>
              <a:defRPr/>
            </a:lvl1pPr>
          </a:lstStyle>
          <a:p>
            <a:endParaRPr lang="ru-RU"/>
          </a:p>
        </p:txBody>
      </p:sp>
      <p:sp>
        <p:nvSpPr>
          <p:cNvPr id="15" name="Slide Number Placeholder 5"/>
          <p:cNvSpPr>
            <a:spLocks noGrp="1"/>
          </p:cNvSpPr>
          <p:nvPr>
            <p:ph type="sldNum" sz="quarter" idx="12"/>
          </p:nvPr>
        </p:nvSpPr>
        <p:spPr>
          <a:xfrm>
            <a:off x="8275638" y="6116638"/>
            <a:ext cx="411162" cy="365125"/>
          </a:xfrm>
        </p:spPr>
        <p:txBody>
          <a:bodyPr/>
          <a:lstStyle>
            <a:lvl1pPr>
              <a:defRPr smtClean="0"/>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13524" y="4343400"/>
            <a:ext cx="7515992" cy="1447800"/>
          </a:xfrm>
        </p:spPr>
        <p:txBody>
          <a:bodyP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4"/>
          <p:cNvSpPr txBox="1"/>
          <p:nvPr/>
        </p:nvSpPr>
        <p:spPr>
          <a:xfrm>
            <a:off x="969963" y="863600"/>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eaLnBrk="1" fontAlgn="auto" hangingPunct="1">
              <a:spcAft>
                <a:spcPts val="0"/>
              </a:spcAft>
              <a:defRPr/>
            </a:pPr>
            <a:r>
              <a:rPr lang="en-US" sz="8000" dirty="0">
                <a:effectLst/>
                <a:latin typeface="+mn-lt"/>
              </a:rPr>
              <a:t>“</a:t>
            </a:r>
          </a:p>
        </p:txBody>
      </p:sp>
      <p:sp>
        <p:nvSpPr>
          <p:cNvPr id="6" name="TextBox 5"/>
          <p:cNvSpPr txBox="1"/>
          <p:nvPr/>
        </p:nvSpPr>
        <p:spPr>
          <a:xfrm>
            <a:off x="8172450" y="2819400"/>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eaLnBrk="1" fontAlgn="auto" hangingPunct="1">
              <a:spcAft>
                <a:spcPts val="0"/>
              </a:spcAft>
              <a:defRPr/>
            </a:pPr>
            <a:r>
              <a:rPr lang="en-US" sz="8000" dirty="0">
                <a:effectLst/>
                <a:latin typeface="+mn-lt"/>
              </a:rPr>
              <a:t>”</a:t>
            </a:r>
          </a:p>
        </p:txBody>
      </p:sp>
      <p:sp>
        <p:nvSpPr>
          <p:cNvPr id="2" name="Title 1"/>
          <p:cNvSpPr>
            <a:spLocks noGrp="1"/>
          </p:cNvSpPr>
          <p:nvPr>
            <p:ph type="title"/>
          </p:nvPr>
        </p:nvSpPr>
        <p:spPr>
          <a:xfrm>
            <a:off x="1426741" y="685801"/>
            <a:ext cx="6974115" cy="2743199"/>
          </a:xfrm>
        </p:spPr>
        <p:txBody>
          <a:bodyP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598235" y="3428999"/>
            <a:ext cx="6631128" cy="381000"/>
          </a:xfrm>
        </p:spPr>
        <p:txBody>
          <a:bodyP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113523" y="4343400"/>
            <a:ext cx="7515991" cy="1447800"/>
          </a:xfrm>
        </p:spPr>
        <p:txBody>
          <a:bodyP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fld id="{5B106E36-FD25-4E2D-B0AA-010F637433A0}" type="datetimeFigureOut">
              <a:rPr lang="ru-RU" smtClean="0"/>
              <a:pPr/>
              <a:t>17.01.2025</a:t>
            </a:fld>
            <a:endParaRPr lang="ru-RU"/>
          </a:p>
        </p:txBody>
      </p:sp>
      <p:sp>
        <p:nvSpPr>
          <p:cNvPr id="8" name="Footer Placeholder 4"/>
          <p:cNvSpPr>
            <a:spLocks noGrp="1"/>
          </p:cNvSpPr>
          <p:nvPr>
            <p:ph type="ftr" sz="quarter" idx="15"/>
          </p:nvPr>
        </p:nvSpPr>
        <p:spPr/>
        <p:txBody>
          <a:bodyPr/>
          <a:lstStyle>
            <a:lvl1pPr>
              <a:defRPr/>
            </a:lvl1pPr>
          </a:lstStyle>
          <a:p>
            <a:endParaRPr lang="ru-RU"/>
          </a:p>
        </p:txBody>
      </p:sp>
      <p:sp>
        <p:nvSpPr>
          <p:cNvPr id="9" name="Slide Number Placeholder 5"/>
          <p:cNvSpPr>
            <a:spLocks noGrp="1"/>
          </p:cNvSpPr>
          <p:nvPr>
            <p:ph type="sldNum" sz="quarter" idx="16"/>
          </p:nvPr>
        </p:nvSpPr>
        <p:spPr/>
        <p:txBody>
          <a:bodyPr/>
          <a:lstStyle>
            <a:lvl1pPr>
              <a:defRPr smtClean="0"/>
            </a:lvl1pPr>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5" name="TextBox 4"/>
          <p:cNvSpPr txBox="1"/>
          <p:nvPr/>
        </p:nvSpPr>
        <p:spPr>
          <a:xfrm>
            <a:off x="969963" y="863600"/>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eaLnBrk="1" fontAlgn="auto" hangingPunct="1">
              <a:spcAft>
                <a:spcPts val="0"/>
              </a:spcAft>
              <a:defRPr/>
            </a:pPr>
            <a:r>
              <a:rPr lang="en-US" sz="8000" dirty="0">
                <a:effectLst/>
                <a:latin typeface="+mn-lt"/>
              </a:rPr>
              <a:t>“</a:t>
            </a:r>
          </a:p>
        </p:txBody>
      </p:sp>
      <p:sp>
        <p:nvSpPr>
          <p:cNvPr id="6" name="TextBox 5"/>
          <p:cNvSpPr txBox="1"/>
          <p:nvPr/>
        </p:nvSpPr>
        <p:spPr>
          <a:xfrm>
            <a:off x="8172450" y="2819400"/>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eaLnBrk="1" fontAlgn="auto" hangingPunct="1">
              <a:spcAft>
                <a:spcPts val="0"/>
              </a:spcAft>
              <a:defRPr/>
            </a:pPr>
            <a:r>
              <a:rPr lang="en-US" sz="8000" dirty="0">
                <a:effectLst/>
                <a:latin typeface="+mn-lt"/>
              </a:rPr>
              <a:t>”</a:t>
            </a:r>
          </a:p>
        </p:txBody>
      </p:sp>
      <p:sp>
        <p:nvSpPr>
          <p:cNvPr id="2" name="Title 1"/>
          <p:cNvSpPr>
            <a:spLocks noGrp="1"/>
          </p:cNvSpPr>
          <p:nvPr>
            <p:ph type="title"/>
          </p:nvPr>
        </p:nvSpPr>
        <p:spPr>
          <a:xfrm>
            <a:off x="1426741" y="685801"/>
            <a:ext cx="6974115" cy="2743199"/>
          </a:xfrm>
        </p:spPr>
        <p:txBody>
          <a:bodyP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113525" y="3886200"/>
            <a:ext cx="7515990" cy="889000"/>
          </a:xfrm>
        </p:spPr>
        <p:txBody>
          <a:bodyPr rtlCol="0" anchor="b">
            <a:normAutofit/>
          </a:bodyPr>
          <a:lstStyle>
            <a:lvl1pPr algn="r">
              <a:buNone/>
              <a:defRPr lang="en-US" sz="2400" b="0" cap="none"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fld id="{5B106E36-FD25-4E2D-B0AA-010F637433A0}" type="datetimeFigureOut">
              <a:rPr lang="ru-RU" smtClean="0"/>
              <a:pPr/>
              <a:t>17.01.2025</a:t>
            </a:fld>
            <a:endParaRPr lang="ru-RU"/>
          </a:p>
        </p:txBody>
      </p:sp>
      <p:sp>
        <p:nvSpPr>
          <p:cNvPr id="8" name="Footer Placeholder 4"/>
          <p:cNvSpPr>
            <a:spLocks noGrp="1"/>
          </p:cNvSpPr>
          <p:nvPr>
            <p:ph type="ftr" sz="quarter" idx="15"/>
          </p:nvPr>
        </p:nvSpPr>
        <p:spPr/>
        <p:txBody>
          <a:bodyPr/>
          <a:lstStyle>
            <a:lvl1pPr>
              <a:defRPr/>
            </a:lvl1pPr>
          </a:lstStyle>
          <a:p>
            <a:endParaRPr lang="ru-RU"/>
          </a:p>
        </p:txBody>
      </p:sp>
      <p:sp>
        <p:nvSpPr>
          <p:cNvPr id="9" name="Slide Number Placeholder 5"/>
          <p:cNvSpPr>
            <a:spLocks noGrp="1"/>
          </p:cNvSpPr>
          <p:nvPr>
            <p:ph type="sldNum" sz="quarter" idx="16"/>
          </p:nvPr>
        </p:nvSpPr>
        <p:spPr/>
        <p:txBody>
          <a:bodyPr/>
          <a:lstStyle>
            <a:lvl1pPr>
              <a:defRPr smtClean="0"/>
            </a:lvl1pPr>
          </a:lstStyle>
          <a:p>
            <a:fld id="{725C68B6-61C2-468F-89AB-4B9F7531AA68}"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rtlCol="0">
            <a:normAutofit/>
          </a:bodyPr>
          <a:lstStyle>
            <a:lvl1pPr>
              <a:defRPr lang="en-US" b="0" dirty="0"/>
            </a:lvl1pPr>
          </a:lstStyle>
          <a:p>
            <a:pPr lvl="0"/>
            <a:r>
              <a:rPr lang="ru-RU" smtClean="0"/>
              <a:t>Образец заголовка</a:t>
            </a:r>
            <a:endParaRPr lang="en-US" dirty="0"/>
          </a:p>
        </p:txBody>
      </p:sp>
      <p:sp>
        <p:nvSpPr>
          <p:cNvPr id="10" name="Text Placeholder 9"/>
          <p:cNvSpPr>
            <a:spLocks noGrp="1"/>
          </p:cNvSpPr>
          <p:nvPr>
            <p:ph type="body" sz="quarter" idx="13"/>
          </p:nvPr>
        </p:nvSpPr>
        <p:spPr>
          <a:xfrm>
            <a:off x="1113524" y="3505200"/>
            <a:ext cx="7515992" cy="838200"/>
          </a:xfrm>
        </p:spPr>
        <p:txBody>
          <a:bodyPr rtlCol="0" anchor="b">
            <a:normAutofit/>
          </a:bodyPr>
          <a:lstStyle>
            <a:lvl1pPr>
              <a:buNone/>
              <a:defRPr lang="en-US" sz="2800" b="0" cap="none"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4"/>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5"/>
          </p:nvPr>
        </p:nvSpPr>
        <p:spPr/>
        <p:txBody>
          <a:bodyPr/>
          <a:lstStyle>
            <a:lvl1pPr>
              <a:defRPr/>
            </a:lvl1pPr>
          </a:lstStyle>
          <a:p>
            <a:endParaRPr lang="ru-RU"/>
          </a:p>
        </p:txBody>
      </p:sp>
      <p:sp>
        <p:nvSpPr>
          <p:cNvPr id="7" name="Slide Number Placeholder 5"/>
          <p:cNvSpPr>
            <a:spLocks noGrp="1"/>
          </p:cNvSpPr>
          <p:nvPr>
            <p:ph type="sldNum" sz="quarter" idx="16"/>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982133" y="2667000"/>
            <a:ext cx="7704667" cy="33328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343775" y="6108700"/>
            <a:ext cx="857250" cy="365125"/>
          </a:xfrm>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a:xfrm>
            <a:off x="1973263" y="6108700"/>
            <a:ext cx="5313362" cy="365125"/>
          </a:xfrm>
        </p:spPr>
        <p:txBody>
          <a:bodyPr/>
          <a:lstStyle>
            <a:lvl1pPr>
              <a:defRPr/>
            </a:lvl1pPr>
          </a:lstStyle>
          <a:p>
            <a:endParaRPr lang="ru-RU"/>
          </a:p>
        </p:txBody>
      </p:sp>
      <p:sp>
        <p:nvSpPr>
          <p:cNvPr id="6" name="Slide Number Placeholder 5"/>
          <p:cNvSpPr>
            <a:spLocks noGrp="1"/>
          </p:cNvSpPr>
          <p:nvPr>
            <p:ph type="sldNum" sz="quarter" idx="12"/>
          </p:nvPr>
        </p:nvSpPr>
        <p:spPr>
          <a:xfrm>
            <a:off x="8258175" y="6108700"/>
            <a:ext cx="428625" cy="365125"/>
          </a:xfrm>
        </p:spPr>
        <p:txBody>
          <a:bodyPr/>
          <a:lstStyle>
            <a:lvl1pPr>
              <a:defRPr smtClean="0"/>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8" name="Footer Placeholder 4"/>
          <p:cNvSpPr>
            <a:spLocks noGrp="1"/>
          </p:cNvSpPr>
          <p:nvPr>
            <p:ph type="ftr" sz="quarter" idx="11"/>
          </p:nvPr>
        </p:nvSpPr>
        <p:spPr/>
        <p:txBody>
          <a:bodyPr/>
          <a:lstStyle>
            <a:lvl1pPr>
              <a:defRPr/>
            </a:lvl1pPr>
          </a:lstStyle>
          <a:p>
            <a:endParaRPr lang="ru-RU"/>
          </a:p>
        </p:txBody>
      </p:sp>
      <p:sp>
        <p:nvSpPr>
          <p:cNvPr id="9"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947553" y="685800"/>
            <a:ext cx="4681962" cy="5105401"/>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cstate="print"/>
          <a:srcRect/>
          <a:stretch>
            <a:fillRect/>
          </a:stretch>
        </a:blipFill>
        <a:effectLst/>
      </p:bgPr>
    </p:bg>
    <p:spTree>
      <p:nvGrpSpPr>
        <p:cNvPr id="1" name=""/>
        <p:cNvGrpSpPr/>
        <p:nvPr/>
      </p:nvGrpSpPr>
      <p:grpSpPr>
        <a:xfrm>
          <a:off x="0" y="0"/>
          <a:ext cx="0" cy="0"/>
          <a:chOff x="0" y="0"/>
          <a:chExt cx="0" cy="0"/>
        </a:xfrm>
      </p:grpSpPr>
      <p:grpSp>
        <p:nvGrpSpPr>
          <p:cNvPr id="7" name="Group 13"/>
          <p:cNvGrpSpPr>
            <a:grpSpLocks/>
          </p:cNvGrpSpPr>
          <p:nvPr/>
        </p:nvGrpSpPr>
        <p:grpSpPr bwMode="auto">
          <a:xfrm>
            <a:off x="0" y="0"/>
            <a:ext cx="2132013" cy="6858000"/>
            <a:chOff x="0" y="0"/>
            <a:chExt cx="2132013" cy="6858001"/>
          </a:xfrm>
        </p:grpSpPr>
        <p:sp>
          <p:nvSpPr>
            <p:cNvPr id="1032" name="Freeform 6"/>
            <p:cNvSpPr>
              <a:spLocks/>
            </p:cNvSpPr>
            <p:nvPr/>
          </p:nvSpPr>
          <p:spPr bwMode="auto">
            <a:xfrm>
              <a:off x="0" y="0"/>
              <a:ext cx="1073150" cy="5291139"/>
            </a:xfrm>
            <a:custGeom>
              <a:avLst/>
              <a:gdLst>
                <a:gd name="T0" fmla="*/ 0 w 676"/>
                <a:gd name="T1" fmla="*/ 2147483646 h 3333"/>
                <a:gd name="T2" fmla="*/ 0 w 676"/>
                <a:gd name="T3" fmla="*/ 2147483646 h 3333"/>
                <a:gd name="T4" fmla="*/ 2147483646 w 676"/>
                <a:gd name="T5" fmla="*/ 2147483646 h 3333"/>
                <a:gd name="T6" fmla="*/ 2147483646 w 676"/>
                <a:gd name="T7" fmla="*/ 0 h 3333"/>
                <a:gd name="T8" fmla="*/ 2147483646 w 676"/>
                <a:gd name="T9" fmla="*/ 0 h 3333"/>
                <a:gd name="T10" fmla="*/ 0 w 676"/>
                <a:gd name="T11" fmla="*/ 2147483646 h 333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w="9525">
              <a:noFill/>
              <a:round/>
              <a:headEnd/>
              <a:tailEnd/>
            </a:ln>
          </p:spPr>
          <p:txBody>
            <a:bodyPr/>
            <a:lstStyle/>
            <a:p>
              <a:pPr>
                <a:defRPr/>
              </a:pPr>
              <a:endParaRPr lang="en-US"/>
            </a:p>
          </p:txBody>
        </p:sp>
        <p:sp>
          <p:nvSpPr>
            <p:cNvPr id="16" name="Freeform 7"/>
            <p:cNvSpPr/>
            <p:nvPr/>
          </p:nvSpPr>
          <p:spPr bwMode="auto">
            <a:xfrm>
              <a:off x="0" y="0"/>
              <a:ext cx="758825" cy="4624389"/>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4"/>
              <a:ext cx="906463" cy="1195387"/>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1"/>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1"/>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4"/>
              <a:ext cx="1377950" cy="1500187"/>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bwMode="auto">
          <a:xfrm>
            <a:off x="982663" y="457200"/>
            <a:ext cx="7704137" cy="1981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o-RO" smtClean="0"/>
              <a:t>Образец заголовка</a:t>
            </a:r>
            <a:endParaRPr lang="en-US" altLang="ro-RO" smtClean="0"/>
          </a:p>
        </p:txBody>
      </p:sp>
      <p:sp>
        <p:nvSpPr>
          <p:cNvPr id="3" name="Text Placeholder 2"/>
          <p:cNvSpPr>
            <a:spLocks noGrp="1"/>
          </p:cNvSpPr>
          <p:nvPr>
            <p:ph type="body" idx="1"/>
          </p:nvPr>
        </p:nvSpPr>
        <p:spPr bwMode="auto">
          <a:xfrm>
            <a:off x="982663" y="2667000"/>
            <a:ext cx="7704137" cy="3357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o-RO" smtClean="0"/>
              <a:t>Образец текста</a:t>
            </a:r>
          </a:p>
          <a:p>
            <a:pPr lvl="1"/>
            <a:r>
              <a:rPr lang="ru-RU" altLang="ro-RO" smtClean="0"/>
              <a:t>Второй уровень</a:t>
            </a:r>
          </a:p>
          <a:p>
            <a:pPr lvl="2"/>
            <a:r>
              <a:rPr lang="ru-RU" altLang="ro-RO" smtClean="0"/>
              <a:t>Третий уровень</a:t>
            </a:r>
          </a:p>
          <a:p>
            <a:pPr lvl="3"/>
            <a:r>
              <a:rPr lang="ru-RU" altLang="ro-RO" smtClean="0"/>
              <a:t>Четвертый уровень</a:t>
            </a:r>
          </a:p>
          <a:p>
            <a:pPr lvl="4"/>
            <a:r>
              <a:rPr lang="ru-RU" altLang="ro-RO" smtClean="0"/>
              <a:t>Пятый уровень</a:t>
            </a:r>
            <a:endParaRPr lang="en-US" altLang="ro-RO" smtClean="0"/>
          </a:p>
        </p:txBody>
      </p:sp>
      <p:sp>
        <p:nvSpPr>
          <p:cNvPr id="4" name="Date Placeholder 3"/>
          <p:cNvSpPr>
            <a:spLocks noGrp="1"/>
          </p:cNvSpPr>
          <p:nvPr>
            <p:ph type="dt" sz="half" idx="2"/>
          </p:nvPr>
        </p:nvSpPr>
        <p:spPr>
          <a:xfrm>
            <a:off x="7358063" y="6116638"/>
            <a:ext cx="858837" cy="365125"/>
          </a:xfrm>
          <a:prstGeom prst="rect">
            <a:avLst/>
          </a:prstGeom>
        </p:spPr>
        <p:txBody>
          <a:bodyPr vert="horz" lIns="91440" tIns="45720" rIns="91440" bIns="45720" rtlCol="0" anchor="ctr"/>
          <a:lstStyle>
            <a:lvl1pPr algn="r" eaLnBrk="1" fontAlgn="auto" hangingPunct="1">
              <a:spcBef>
                <a:spcPts val="0"/>
              </a:spcBef>
              <a:spcAft>
                <a:spcPts val="0"/>
              </a:spcAft>
              <a:defRPr sz="1000" b="0" i="0">
                <a:solidFill>
                  <a:schemeClr val="tx1"/>
                </a:solidFill>
                <a:effectLst/>
                <a:latin typeface="+mn-lt"/>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3"/>
          </p:nvPr>
        </p:nvSpPr>
        <p:spPr>
          <a:xfrm>
            <a:off x="1987550" y="6116638"/>
            <a:ext cx="5313363" cy="365125"/>
          </a:xfrm>
          <a:prstGeom prst="rect">
            <a:avLst/>
          </a:prstGeom>
        </p:spPr>
        <p:txBody>
          <a:bodyPr vert="horz" lIns="91440" tIns="45720" rIns="91440" bIns="45720" rtlCol="0" anchor="ctr"/>
          <a:lstStyle>
            <a:lvl1pPr algn="l" eaLnBrk="1" fontAlgn="auto" hangingPunct="1">
              <a:spcBef>
                <a:spcPts val="0"/>
              </a:spcBef>
              <a:spcAft>
                <a:spcPts val="0"/>
              </a:spcAft>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8274050" y="6116638"/>
            <a:ext cx="4127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smtClean="0"/>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stCondLst>
                                            <p:cond delay="0"/>
                                          </p:stCondLst>
                                        </p:cTn>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stCondLst>
                                            <p:cond delay="0"/>
                                          </p:stCondLst>
                                        </p:cTn>
                                        <p:tgtEl>
                                          <p:spTgt spid="3">
                                            <p:txEl>
                                              <p:pRg st="0" end="0"/>
                                            </p:txEl>
                                          </p:spTgt>
                                        </p:tgtEl>
                                      </p:cBhvr>
                                    </p:animEffect>
                                  </p:childTnLst>
                                </p:cTn>
                              </p:par>
                              <p:par>
                                <p:cTn id="13" presetID="10" presetClass="entr" presetSubtype="0" fill="hold" grpId="0" nodeType="with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stCondLst>
                                            <p:cond delay="0"/>
                                          </p:stCondLst>
                                        </p:cTn>
                                        <p:tgtEl>
                                          <p:spTgt spid="3">
                                            <p:txEl>
                                              <p:pRg st="1" end="1"/>
                                            </p:txEl>
                                          </p:spTgt>
                                        </p:tgtEl>
                                      </p:cBhvr>
                                    </p:animEffect>
                                  </p:childTnLst>
                                </p:cTn>
                              </p:par>
                              <p:par>
                                <p:cTn id="16" presetID="10" presetClass="entr" presetSubtype="0" fill="hold" grpId="0" nodeType="withEffect">
                                  <p:stCondLst>
                                    <p:cond delay="0"/>
                                  </p:stCondLst>
                                  <p:iterate type="lt">
                                    <p:tmPct val="10000"/>
                                  </p:iterate>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stCondLst>
                                            <p:cond delay="0"/>
                                          </p:stCondLst>
                                        </p:cTn>
                                        <p:tgtEl>
                                          <p:spTgt spid="3">
                                            <p:txEl>
                                              <p:pRg st="2" end="2"/>
                                            </p:txEl>
                                          </p:spTgt>
                                        </p:tgtEl>
                                      </p:cBhvr>
                                    </p:animEffect>
                                  </p:childTnLst>
                                </p:cTn>
                              </p:par>
                              <p:par>
                                <p:cTn id="19" presetID="10" presetClass="entr" presetSubtype="0" fill="hold" grpId="0" nodeType="withEffect">
                                  <p:stCondLst>
                                    <p:cond delay="0"/>
                                  </p:stCondLst>
                                  <p:iterate type="lt">
                                    <p:tmPct val="10000"/>
                                  </p:iterate>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stCondLst>
                                            <p:cond delay="0"/>
                                          </p:stCondLst>
                                        </p:cTn>
                                        <p:tgtEl>
                                          <p:spTgt spid="3">
                                            <p:txEl>
                                              <p:pRg st="3" end="3"/>
                                            </p:txEl>
                                          </p:spTgt>
                                        </p:tgtEl>
                                      </p:cBhvr>
                                    </p:animEffect>
                                  </p:childTnLst>
                                </p:cTn>
                              </p:par>
                              <p:par>
                                <p:cTn id="22" presetID="10" presetClass="entr" presetSubtype="0" fill="hold" grpId="0" nodeType="withEffect">
                                  <p:stCondLst>
                                    <p:cond delay="0"/>
                                  </p:stCondLst>
                                  <p:iterate type="lt">
                                    <p:tmPct val="10000"/>
                                  </p:iterate>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stCondLst>
                                            <p:cond delay="0"/>
                                          </p:stCondLst>
                                        </p:cTn>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10" presetClass="entr" presetSubtype="0" fill="hold" nodeType="click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 lvl="2">
            <p:tnLst>
              <p:par>
                <p:cTn presetID="10" presetClass="entr" presetSubtype="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 lvl="3">
            <p:tnLst>
              <p:par>
                <p:cTn presetID="10" presetClass="entr" presetSubtype="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 lvl="4">
            <p:tnLst>
              <p:par>
                <p:cTn presetID="10" presetClass="entr" presetSubtype="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 lvl="5">
            <p:tnLst>
              <p:par>
                <p:cTn presetID="10" presetClass="entr" presetSubtype="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Lst>
      </p:bldP>
    </p:bldLst>
  </p:timing>
  <p:txStyles>
    <p:titleStyle>
      <a:lvl1pPr algn="ctr" defTabSz="457200" rtl="0" eaLnBrk="0" fontAlgn="base" hangingPunct="0">
        <a:spcBef>
          <a:spcPct val="0"/>
        </a:spcBef>
        <a:spcAft>
          <a:spcPct val="0"/>
        </a:spcAft>
        <a:defRPr sz="4000" kern="1200">
          <a:ln w="3175" cmpd="sng">
            <a:noFill/>
          </a:ln>
          <a:solidFill>
            <a:schemeClr val="tx1"/>
          </a:solidFill>
          <a:latin typeface="+mj-lt"/>
          <a:ea typeface="+mj-ea"/>
          <a:cs typeface="+mj-cs"/>
        </a:defRPr>
      </a:lvl1pPr>
      <a:lvl2pPr algn="ctr" defTabSz="457200" rtl="0" eaLnBrk="0" fontAlgn="base" hangingPunct="0">
        <a:spcBef>
          <a:spcPct val="0"/>
        </a:spcBef>
        <a:spcAft>
          <a:spcPct val="0"/>
        </a:spcAft>
        <a:defRPr sz="4000">
          <a:solidFill>
            <a:schemeClr val="tx1"/>
          </a:solidFill>
          <a:latin typeface="Corbel" panose="020B0503020204020204" pitchFamily="34" charset="0"/>
        </a:defRPr>
      </a:lvl2pPr>
      <a:lvl3pPr algn="ctr" defTabSz="457200" rtl="0" eaLnBrk="0" fontAlgn="base" hangingPunct="0">
        <a:spcBef>
          <a:spcPct val="0"/>
        </a:spcBef>
        <a:spcAft>
          <a:spcPct val="0"/>
        </a:spcAft>
        <a:defRPr sz="4000">
          <a:solidFill>
            <a:schemeClr val="tx1"/>
          </a:solidFill>
          <a:latin typeface="Corbel" panose="020B0503020204020204" pitchFamily="34" charset="0"/>
        </a:defRPr>
      </a:lvl3pPr>
      <a:lvl4pPr algn="ctr" defTabSz="457200" rtl="0" eaLnBrk="0" fontAlgn="base" hangingPunct="0">
        <a:spcBef>
          <a:spcPct val="0"/>
        </a:spcBef>
        <a:spcAft>
          <a:spcPct val="0"/>
        </a:spcAft>
        <a:defRPr sz="4000">
          <a:solidFill>
            <a:schemeClr val="tx1"/>
          </a:solidFill>
          <a:latin typeface="Corbel" panose="020B0503020204020204" pitchFamily="34" charset="0"/>
        </a:defRPr>
      </a:lvl4pPr>
      <a:lvl5pPr algn="ctr" defTabSz="457200" rtl="0" eaLnBrk="0" fontAlgn="base" hangingPunct="0">
        <a:spcBef>
          <a:spcPct val="0"/>
        </a:spcBef>
        <a:spcAft>
          <a:spcPct val="0"/>
        </a:spcAft>
        <a:defRPr sz="4000">
          <a:solidFill>
            <a:schemeClr val="tx1"/>
          </a:solidFill>
          <a:latin typeface="Corbel" panose="020B0503020204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rgbClr val="8D1515"/>
        </a:buClr>
        <a:buSzPct val="145000"/>
        <a:buFont typeface="Arial" charset="0"/>
        <a:buChar char="•"/>
        <a:defRPr sz="2400" kern="1200">
          <a:solidFill>
            <a:schemeClr val="tx1"/>
          </a:solidFill>
          <a:latin typeface="+mn-lt"/>
          <a:ea typeface="+mn-ea"/>
          <a:cs typeface="+mn-cs"/>
        </a:defRPr>
      </a:lvl1pPr>
      <a:lvl2pPr marL="742950" indent="-285750" algn="l" defTabSz="457200" rtl="0" eaLnBrk="0" fontAlgn="base" hangingPunct="0">
        <a:spcBef>
          <a:spcPct val="20000"/>
        </a:spcBef>
        <a:spcAft>
          <a:spcPts val="600"/>
        </a:spcAft>
        <a:buClr>
          <a:srgbClr val="8D1515"/>
        </a:buClr>
        <a:buSzPct val="145000"/>
        <a:buFont typeface="Arial" charset="0"/>
        <a:buChar char="•"/>
        <a:defRPr sz="2000" kern="1200">
          <a:solidFill>
            <a:schemeClr val="tx1"/>
          </a:solidFill>
          <a:latin typeface="+mn-lt"/>
          <a:ea typeface="+mn-ea"/>
          <a:cs typeface="+mn-cs"/>
        </a:defRPr>
      </a:lvl2pPr>
      <a:lvl3pPr marL="1200150" indent="-285750" algn="l" defTabSz="457200" rtl="0" eaLnBrk="0" fontAlgn="base" hangingPunct="0">
        <a:spcBef>
          <a:spcPct val="20000"/>
        </a:spcBef>
        <a:spcAft>
          <a:spcPts val="600"/>
        </a:spcAft>
        <a:buClr>
          <a:srgbClr val="8D1515"/>
        </a:buClr>
        <a:buSzPct val="145000"/>
        <a:buFont typeface="Arial" charset="0"/>
        <a:buChar char="•"/>
        <a:defRPr sz="2400" kern="1200">
          <a:solidFill>
            <a:schemeClr val="tx1"/>
          </a:solidFill>
          <a:latin typeface="+mn-lt"/>
          <a:ea typeface="+mn-ea"/>
          <a:cs typeface="+mn-cs"/>
        </a:defRPr>
      </a:lvl3pPr>
      <a:lvl4pPr marL="1543050" indent="-171450" algn="l" defTabSz="457200" rtl="0" eaLnBrk="0" fontAlgn="base" hangingPunct="0">
        <a:spcBef>
          <a:spcPct val="20000"/>
        </a:spcBef>
        <a:spcAft>
          <a:spcPts val="600"/>
        </a:spcAft>
        <a:buClr>
          <a:srgbClr val="8D1515"/>
        </a:buClr>
        <a:buSzPct val="145000"/>
        <a:buFont typeface="Arial" charset="0"/>
        <a:buChar char="•"/>
        <a:defRPr sz="1600" kern="1200">
          <a:solidFill>
            <a:schemeClr val="tx1"/>
          </a:solidFill>
          <a:latin typeface="+mn-lt"/>
          <a:ea typeface="+mn-ea"/>
          <a:cs typeface="+mn-cs"/>
        </a:defRPr>
      </a:lvl4pPr>
      <a:lvl5pPr marL="2000250" indent="-171450" algn="l" defTabSz="457200" rtl="0" eaLnBrk="0" fontAlgn="base" hangingPunct="0">
        <a:spcBef>
          <a:spcPct val="20000"/>
        </a:spcBef>
        <a:spcAft>
          <a:spcPts val="600"/>
        </a:spcAft>
        <a:buClr>
          <a:srgbClr val="8D1515"/>
        </a:buClr>
        <a:buSzPct val="145000"/>
        <a:buFont typeface="Arial" charset="0"/>
        <a:buChar char="•"/>
        <a:defRPr sz="1400" kern="1200">
          <a:solidFill>
            <a:schemeClr val="tx1"/>
          </a:solidFill>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39673" y="1196751"/>
            <a:ext cx="6947127" cy="3024337"/>
          </a:xfrm>
        </p:spPr>
        <p:txBody>
          <a:bodyPr>
            <a:normAutofit fontScale="90000"/>
          </a:bodyPr>
          <a:lstStyle/>
          <a:p>
            <a:pPr algn="ctr"/>
            <a:r>
              <a:rPr lang="ro-RO" dirty="0" smtClean="0">
                <a:solidFill>
                  <a:schemeClr val="accent5">
                    <a:lumMod val="75000"/>
                  </a:schemeClr>
                </a:solidFill>
                <a:latin typeface="Arial Black" pitchFamily="34" charset="0"/>
                <a:cs typeface="Aharoni" pitchFamily="2" charset="-79"/>
              </a:rPr>
              <a:t>Declararea contribuţiilor de asigurări sociale</a:t>
            </a:r>
            <a:r>
              <a:rPr lang="en-US" dirty="0" smtClean="0">
                <a:solidFill>
                  <a:schemeClr val="accent5">
                    <a:lumMod val="75000"/>
                  </a:schemeClr>
                </a:solidFill>
                <a:latin typeface="Arial Black" pitchFamily="34" charset="0"/>
                <a:cs typeface="Aharoni" pitchFamily="2" charset="-79"/>
              </a:rPr>
              <a:t> </a:t>
            </a:r>
            <a:r>
              <a:rPr lang="ro-RO" dirty="0" smtClean="0">
                <a:solidFill>
                  <a:schemeClr val="accent5">
                    <a:lumMod val="75000"/>
                  </a:schemeClr>
                </a:solidFill>
                <a:latin typeface="Arial Black" pitchFamily="34" charset="0"/>
                <a:cs typeface="Aharoni" pitchFamily="2" charset="-79"/>
              </a:rPr>
              <a:t>î</a:t>
            </a:r>
            <a:r>
              <a:rPr lang="en-US" dirty="0" smtClean="0">
                <a:solidFill>
                  <a:schemeClr val="accent5">
                    <a:lumMod val="75000"/>
                  </a:schemeClr>
                </a:solidFill>
                <a:latin typeface="Arial Black" pitchFamily="34" charset="0"/>
                <a:cs typeface="Aharoni" pitchFamily="2" charset="-79"/>
              </a:rPr>
              <a:t>n </a:t>
            </a:r>
            <a:r>
              <a:rPr lang="ro-RO" dirty="0" smtClean="0">
                <a:solidFill>
                  <a:schemeClr val="accent5">
                    <a:lumMod val="75000"/>
                  </a:schemeClr>
                </a:solidFill>
                <a:latin typeface="Arial Black" pitchFamily="34" charset="0"/>
                <a:cs typeface="Aharoni" pitchFamily="2" charset="-79"/>
              </a:rPr>
              <a:t>anul </a:t>
            </a:r>
            <a:r>
              <a:rPr lang="en-US" dirty="0" smtClean="0">
                <a:solidFill>
                  <a:schemeClr val="accent5">
                    <a:lumMod val="75000"/>
                  </a:schemeClr>
                </a:solidFill>
                <a:latin typeface="Arial Black" pitchFamily="34" charset="0"/>
                <a:cs typeface="Aharoni" pitchFamily="2" charset="-79"/>
              </a:rPr>
              <a:t>2025</a:t>
            </a:r>
            <a:endParaRPr lang="ro-RO" dirty="0">
              <a:solidFill>
                <a:schemeClr val="accent5">
                  <a:lumMod val="75000"/>
                </a:schemeClr>
              </a:solidFill>
            </a:endParaRPr>
          </a:p>
        </p:txBody>
      </p:sp>
      <p:sp>
        <p:nvSpPr>
          <p:cNvPr id="3" name="Subtitle 2"/>
          <p:cNvSpPr>
            <a:spLocks noGrp="1"/>
          </p:cNvSpPr>
          <p:nvPr>
            <p:ph type="subTitle" idx="1"/>
          </p:nvPr>
        </p:nvSpPr>
        <p:spPr>
          <a:xfrm>
            <a:off x="2915816" y="5085184"/>
            <a:ext cx="5762563" cy="610005"/>
          </a:xfrm>
        </p:spPr>
        <p:txBody>
          <a:bodyPr/>
          <a:lstStyle/>
          <a:p>
            <a:r>
              <a:rPr lang="ro-RO" b="1" dirty="0" smtClean="0">
                <a:solidFill>
                  <a:schemeClr val="tx2">
                    <a:lumMod val="10000"/>
                  </a:schemeClr>
                </a:solidFill>
                <a:latin typeface="Times New Roman" pitchFamily="18" charset="0"/>
                <a:cs typeface="Times New Roman" pitchFamily="18" charset="0"/>
              </a:rPr>
              <a:t>Clara SOROCEAN</a:t>
            </a:r>
            <a:endParaRPr lang="ru-RU" b="1" dirty="0">
              <a:latin typeface="Times New Roman" pitchFamily="18" charset="0"/>
              <a:cs typeface="Times New Roman" pitchFamily="18" charset="0"/>
            </a:endParaRPr>
          </a:p>
        </p:txBody>
      </p:sp>
      <p:sp>
        <p:nvSpPr>
          <p:cNvPr id="4" name="Rectangle 3"/>
          <p:cNvSpPr/>
          <p:nvPr/>
        </p:nvSpPr>
        <p:spPr>
          <a:xfrm>
            <a:off x="3995936" y="5589240"/>
            <a:ext cx="1588897" cy="369332"/>
          </a:xfrm>
          <a:prstGeom prst="rect">
            <a:avLst/>
          </a:prstGeom>
        </p:spPr>
        <p:txBody>
          <a:bodyPr wrap="none">
            <a:spAutoFit/>
          </a:bodyPr>
          <a:lstStyle/>
          <a:p>
            <a:pPr algn="ctr">
              <a:buNone/>
            </a:pPr>
            <a:r>
              <a:rPr lang="ro-MO" b="1" dirty="0" smtClean="0">
                <a:solidFill>
                  <a:schemeClr val="tx2">
                    <a:lumMod val="10000"/>
                  </a:schemeClr>
                </a:solidFill>
                <a:latin typeface="Times New Roman" pitchFamily="18" charset="0"/>
                <a:cs typeface="Times New Roman" pitchFamily="18" charset="0"/>
              </a:rPr>
              <a:t>Chişinău</a:t>
            </a:r>
            <a:r>
              <a:rPr lang="ro-RO" b="1" dirty="0" smtClean="0">
                <a:solidFill>
                  <a:schemeClr val="tx2">
                    <a:lumMod val="10000"/>
                  </a:schemeClr>
                </a:solidFill>
                <a:latin typeface="Times New Roman" pitchFamily="18" charset="0"/>
                <a:cs typeface="Times New Roman" pitchFamily="18" charset="0"/>
              </a:rPr>
              <a:t> 202</a:t>
            </a:r>
            <a:r>
              <a:rPr lang="en-US" b="1" smtClean="0">
                <a:solidFill>
                  <a:schemeClr val="tx2">
                    <a:lumMod val="10000"/>
                  </a:schemeClr>
                </a:solidFill>
                <a:latin typeface="Times New Roman" pitchFamily="18" charset="0"/>
                <a:cs typeface="Times New Roman" pitchFamily="18" charset="0"/>
              </a:rPr>
              <a:t>5</a:t>
            </a:r>
            <a:endParaRPr lang="ro-RO" b="1" dirty="0" smtClean="0">
              <a:solidFill>
                <a:schemeClr val="tx2">
                  <a:lumMod val="10000"/>
                </a:schemeClr>
              </a:solidFill>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811559"/>
          </a:xfrm>
        </p:spPr>
        <p:txBody>
          <a:bodyPr/>
          <a:lstStyle/>
          <a:p>
            <a:r>
              <a:rPr lang="ro-RO" sz="3200" b="1" dirty="0" smtClean="0">
                <a:latin typeface="Arial Black" pitchFamily="34" charset="0"/>
                <a:cs typeface="Arial" pitchFamily="34" charset="0"/>
              </a:rPr>
              <a:t>Verificarea perioadei concediului medical al angajatului</a:t>
            </a:r>
            <a:endParaRPr lang="en-US" sz="3200" dirty="0">
              <a:latin typeface="Arial Black" pitchFamily="34" charset="0"/>
            </a:endParaRPr>
          </a:p>
        </p:txBody>
      </p:sp>
      <p:pic>
        <p:nvPicPr>
          <p:cNvPr id="4" name="Content Placeholder 3"/>
          <p:cNvPicPr>
            <a:picLocks noGrp="1"/>
          </p:cNvPicPr>
          <p:nvPr>
            <p:ph idx="1"/>
          </p:nvPr>
        </p:nvPicPr>
        <p:blipFill>
          <a:blip r:embed="rId2" cstate="print"/>
          <a:srcRect l="5722" t="3813" r="12429" b="24259"/>
          <a:stretch>
            <a:fillRect/>
          </a:stretch>
        </p:blipFill>
        <p:spPr bwMode="auto">
          <a:xfrm>
            <a:off x="755576" y="1700808"/>
            <a:ext cx="8064896" cy="439248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739551"/>
          </a:xfrm>
        </p:spPr>
        <p:txBody>
          <a:bodyPr>
            <a:normAutofit/>
          </a:bodyPr>
          <a:lstStyle/>
          <a:p>
            <a:r>
              <a:rPr lang="en-US" sz="2800" b="1" dirty="0" smtClean="0">
                <a:latin typeface="Cambria" pitchFamily="18" charset="0"/>
                <a:ea typeface="Cambria" pitchFamily="18" charset="0"/>
              </a:rPr>
              <a:t>Date </a:t>
            </a:r>
            <a:r>
              <a:rPr lang="en-US" sz="2800" b="1" dirty="0" err="1" smtClean="0">
                <a:latin typeface="Cambria" pitchFamily="18" charset="0"/>
                <a:ea typeface="Cambria" pitchFamily="18" charset="0"/>
              </a:rPr>
              <a:t>despre</a:t>
            </a:r>
            <a:r>
              <a:rPr lang="en-US" sz="2800" b="1" dirty="0" smtClean="0">
                <a:latin typeface="Cambria" pitchFamily="18" charset="0"/>
                <a:ea typeface="Cambria" pitchFamily="18" charset="0"/>
              </a:rPr>
              <a:t> </a:t>
            </a:r>
            <a:r>
              <a:rPr lang="en-US" sz="2800" b="1" dirty="0" err="1" smtClean="0">
                <a:latin typeface="Cambria" pitchFamily="18" charset="0"/>
                <a:ea typeface="Cambria" pitchFamily="18" charset="0"/>
              </a:rPr>
              <a:t>certificatul</a:t>
            </a:r>
            <a:r>
              <a:rPr lang="en-US" sz="2800" b="1" dirty="0" smtClean="0">
                <a:latin typeface="Cambria" pitchFamily="18" charset="0"/>
                <a:ea typeface="Cambria" pitchFamily="18" charset="0"/>
              </a:rPr>
              <a:t> medical</a:t>
            </a:r>
            <a:endParaRPr lang="en-US" sz="2800" b="1" dirty="0">
              <a:latin typeface="Cambria" pitchFamily="18" charset="0"/>
              <a:ea typeface="Cambria" pitchFamily="18" charset="0"/>
            </a:endParaRPr>
          </a:p>
        </p:txBody>
      </p:sp>
      <p:pic>
        <p:nvPicPr>
          <p:cNvPr id="9" name="Content Placeholder 8"/>
          <p:cNvPicPr>
            <a:picLocks noGrp="1"/>
          </p:cNvPicPr>
          <p:nvPr>
            <p:ph idx="1"/>
          </p:nvPr>
        </p:nvPicPr>
        <p:blipFill>
          <a:blip r:embed="rId2" cstate="print"/>
          <a:srcRect l="2030" t="3293" r="5086" b="12109"/>
          <a:stretch>
            <a:fillRect/>
          </a:stretch>
        </p:blipFill>
        <p:spPr bwMode="auto">
          <a:xfrm>
            <a:off x="899592" y="1700808"/>
            <a:ext cx="7776864" cy="4608512"/>
          </a:xfrm>
          <a:prstGeom prst="rect">
            <a:avLst/>
          </a:prstGeom>
          <a:noFill/>
          <a:ln w="9525" cmpd="sng">
            <a:solidFill>
              <a:schemeClr val="tx1"/>
            </a:solidFill>
            <a:miter lim="800000"/>
            <a:headEnd/>
            <a:tailEnd/>
          </a:ln>
        </p:spPr>
      </p:pic>
      <p:sp>
        <p:nvSpPr>
          <p:cNvPr id="11" name="Rectangle 10"/>
          <p:cNvSpPr/>
          <p:nvPr/>
        </p:nvSpPr>
        <p:spPr>
          <a:xfrm>
            <a:off x="1115616" y="2420888"/>
            <a:ext cx="1728192" cy="21602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US" sz="1400" dirty="0" smtClean="0"/>
              <a:t>1111111111111</a:t>
            </a:r>
            <a:endParaRPr lang="en-US" sz="1400" dirty="0"/>
          </a:p>
        </p:txBody>
      </p:sp>
      <p:sp>
        <p:nvSpPr>
          <p:cNvPr id="12" name="Rectangle 11"/>
          <p:cNvSpPr/>
          <p:nvPr/>
        </p:nvSpPr>
        <p:spPr>
          <a:xfrm>
            <a:off x="1115616" y="3429000"/>
            <a:ext cx="504056"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115616" y="3717032"/>
            <a:ext cx="504056"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1690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050" name="Picture 2"/>
          <p:cNvPicPr>
            <a:picLocks noGrp="1" noChangeAspect="1" noChangeArrowheads="1"/>
          </p:cNvPicPr>
          <p:nvPr>
            <p:ph idx="1"/>
          </p:nvPr>
        </p:nvPicPr>
        <p:blipFill>
          <a:blip r:embed="rId2" cstate="print"/>
          <a:srcRect l="22536" t="21013" r="23451" b="12260"/>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836712"/>
            <a:ext cx="7704667" cy="1296144"/>
          </a:xfrm>
        </p:spPr>
        <p:txBody>
          <a:bodyPr/>
          <a:lstStyle/>
          <a:p>
            <a:r>
              <a:rPr lang="ro-RO" sz="3600" b="1" dirty="0" smtClean="0">
                <a:latin typeface="Arial Black" pitchFamily="34" charset="0"/>
                <a:cs typeface="Arial" pitchFamily="34" charset="0"/>
              </a:rPr>
              <a:t>Declararea situaţiilor după controlul fiscal</a:t>
            </a:r>
            <a:r>
              <a:rPr lang="en-US" dirty="0" smtClean="0"/>
              <a:t/>
            </a:r>
            <a:br>
              <a:rPr lang="en-US" dirty="0" smtClean="0"/>
            </a:br>
            <a:endParaRPr lang="en-US" dirty="0"/>
          </a:p>
        </p:txBody>
      </p:sp>
      <p:sp>
        <p:nvSpPr>
          <p:cNvPr id="3" name="Content Placeholder 2"/>
          <p:cNvSpPr>
            <a:spLocks noGrp="1"/>
          </p:cNvSpPr>
          <p:nvPr>
            <p:ph idx="1"/>
          </p:nvPr>
        </p:nvSpPr>
        <p:spPr>
          <a:xfrm>
            <a:off x="982133" y="2204864"/>
            <a:ext cx="7704667" cy="3794952"/>
          </a:xfrm>
        </p:spPr>
        <p:txBody>
          <a:bodyPr/>
          <a:lstStyle/>
          <a:p>
            <a:r>
              <a:rPr lang="ro-RO" dirty="0" smtClean="0">
                <a:solidFill>
                  <a:schemeClr val="tx2">
                    <a:lumMod val="10000"/>
                  </a:schemeClr>
                </a:solidFill>
                <a:latin typeface="Times New Roman" pitchFamily="18" charset="0"/>
                <a:cs typeface="Times New Roman" pitchFamily="18" charset="0"/>
              </a:rPr>
              <a:t>Tipul „</a:t>
            </a:r>
            <a:r>
              <a:rPr lang="ro-RO" b="1" dirty="0" smtClean="0">
                <a:solidFill>
                  <a:schemeClr val="tx2">
                    <a:lumMod val="10000"/>
                  </a:schemeClr>
                </a:solidFill>
                <a:latin typeface="Times New Roman" pitchFamily="18" charset="0"/>
                <a:cs typeface="Times New Roman" pitchFamily="18" charset="0"/>
              </a:rPr>
              <a:t>Declararea contribuțiilor de asigurări sociale recalculate în rezultatul controlului fiscal pentru persoanele asigurate”</a:t>
            </a:r>
          </a:p>
          <a:p>
            <a:endParaRPr lang="ro-RO" dirty="0" smtClean="0">
              <a:solidFill>
                <a:schemeClr val="tx2">
                  <a:lumMod val="10000"/>
                </a:schemeClr>
              </a:solidFill>
              <a:latin typeface="Times New Roman" pitchFamily="18" charset="0"/>
              <a:cs typeface="Times New Roman" pitchFamily="18" charset="0"/>
            </a:endParaRPr>
          </a:p>
          <a:p>
            <a:r>
              <a:rPr lang="ro-RO" dirty="0" smtClean="0">
                <a:solidFill>
                  <a:schemeClr val="tx2">
                    <a:lumMod val="10000"/>
                  </a:schemeClr>
                </a:solidFill>
                <a:latin typeface="Times New Roman" pitchFamily="18" charset="0"/>
                <a:cs typeface="Times New Roman" pitchFamily="18" charset="0"/>
              </a:rPr>
              <a:t>Tipul  </a:t>
            </a:r>
            <a:r>
              <a:rPr lang="ro-RO" b="1" dirty="0" smtClean="0">
                <a:solidFill>
                  <a:schemeClr val="tx2">
                    <a:lumMod val="10000"/>
                  </a:schemeClr>
                </a:solidFill>
                <a:latin typeface="Times New Roman" pitchFamily="18" charset="0"/>
                <a:cs typeface="Times New Roman" pitchFamily="18" charset="0"/>
              </a:rPr>
              <a:t>„Corectarea datelor persoanei asigurate inclusiv, pentru o perioadă supusă anterior controlului fiscal"</a:t>
            </a:r>
            <a:endParaRPr lang="ro-RO" dirty="0" smtClean="0">
              <a:solidFill>
                <a:schemeClr val="tx2">
                  <a:lumMod val="10000"/>
                </a:schemeClr>
              </a:solidFill>
              <a:latin typeface="Times New Roman" pitchFamily="18" charset="0"/>
              <a:cs typeface="Times New Roman" pitchFamily="18" charset="0"/>
            </a:endParaRPr>
          </a:p>
          <a:p>
            <a:endParaRPr lang="en-US" dirty="0" smtClean="0">
              <a:solidFill>
                <a:schemeClr val="tx2">
                  <a:lumMod val="10000"/>
                </a:schemeClr>
              </a:solidFill>
            </a:endParaRPr>
          </a:p>
          <a:p>
            <a:endParaRPr lang="en-US" dirty="0"/>
          </a:p>
        </p:txBody>
      </p:sp>
      <p:pic>
        <p:nvPicPr>
          <p:cNvPr id="4097" name="Picture 1" descr="C:\Users\natalia.ciobanu\Downloads\images__2_-removebg-preview (1).png"/>
          <p:cNvPicPr>
            <a:picLocks noChangeAspect="1" noChangeArrowheads="1"/>
          </p:cNvPicPr>
          <p:nvPr/>
        </p:nvPicPr>
        <p:blipFill>
          <a:blip r:embed="rId2" cstate="print"/>
          <a:srcRect/>
          <a:stretch>
            <a:fillRect/>
          </a:stretch>
        </p:blipFill>
        <p:spPr bwMode="auto">
          <a:xfrm>
            <a:off x="7020272" y="5085184"/>
            <a:ext cx="1440160" cy="144016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531639"/>
          </a:xfrm>
        </p:spPr>
        <p:txBody>
          <a:bodyPr/>
          <a:lstStyle/>
          <a:p>
            <a:r>
              <a:rPr lang="ro-RO" sz="2800" b="1" dirty="0" smtClean="0">
                <a:latin typeface="Arial Black" pitchFamily="34" charset="0"/>
                <a:cs typeface="Arial" pitchFamily="34" charset="0"/>
              </a:rPr>
              <a:t>Despre publicarea Legii nr. 242 din 28 iulie 2022 pentru modificarea unor acte normative</a:t>
            </a:r>
            <a:r>
              <a:rPr lang="ru-RU" dirty="0" smtClean="0">
                <a:latin typeface="Arial" pitchFamily="34" charset="0"/>
                <a:cs typeface="Arial" pitchFamily="34" charset="0"/>
              </a:rPr>
              <a:t/>
            </a:r>
            <a:br>
              <a:rPr lang="ru-RU" dirty="0" smtClean="0">
                <a:latin typeface="Arial" pitchFamily="34" charset="0"/>
                <a:cs typeface="Arial" pitchFamily="34" charset="0"/>
              </a:rPr>
            </a:br>
            <a:endParaRPr lang="ru-RU" dirty="0">
              <a:latin typeface="Arial" pitchFamily="34" charset="0"/>
              <a:cs typeface="Arial" pitchFamily="34" charset="0"/>
            </a:endParaRPr>
          </a:p>
        </p:txBody>
      </p:sp>
      <p:sp>
        <p:nvSpPr>
          <p:cNvPr id="3" name="Content Placeholder 2"/>
          <p:cNvSpPr>
            <a:spLocks noGrp="1"/>
          </p:cNvSpPr>
          <p:nvPr>
            <p:ph idx="1"/>
          </p:nvPr>
        </p:nvSpPr>
        <p:spPr>
          <a:xfrm>
            <a:off x="982133" y="1412776"/>
            <a:ext cx="7704667" cy="4752528"/>
          </a:xfrm>
        </p:spPr>
        <p:txBody>
          <a:bodyPr/>
          <a:lstStyle/>
          <a:p>
            <a:endParaRPr lang="ro-RO" sz="1800" dirty="0" smtClean="0"/>
          </a:p>
          <a:p>
            <a:endParaRPr lang="ro-RO" sz="1800" dirty="0" smtClean="0"/>
          </a:p>
          <a:p>
            <a:pPr algn="just"/>
            <a:r>
              <a:rPr lang="ro-RO" sz="1800" dirty="0" smtClean="0">
                <a:latin typeface="Times New Roman" pitchFamily="18" charset="0"/>
                <a:cs typeface="Times New Roman" pitchFamily="18" charset="0"/>
              </a:rPr>
              <a:t>În monitorul Oficial din 19 august 2022 a fost publicată Legea nr. 242 din 28 iulie 2022 pentru modificarea unor acte normative prin care au fost introdu</a:t>
            </a:r>
            <a:r>
              <a:rPr lang="en-US" sz="1800" dirty="0" smtClean="0">
                <a:latin typeface="Times New Roman" pitchFamily="18" charset="0"/>
                <a:cs typeface="Times New Roman" pitchFamily="18" charset="0"/>
              </a:rPr>
              <a:t>s</a:t>
            </a:r>
            <a:r>
              <a:rPr lang="ro-RO" sz="1800" dirty="0" smtClean="0">
                <a:latin typeface="Times New Roman" pitchFamily="18" charset="0"/>
                <a:cs typeface="Times New Roman" pitchFamily="18" charset="0"/>
              </a:rPr>
              <a:t>e modificări în Legea nr. 156/1998 privind sistemul public de pensii Legea nr. 489/1999 privind sistemul public de asigurări sociale. </a:t>
            </a:r>
            <a:endParaRPr lang="ru-RU" sz="1800" dirty="0" smtClean="0">
              <a:latin typeface="Times New Roman" pitchFamily="18" charset="0"/>
              <a:cs typeface="Times New Roman" pitchFamily="18" charset="0"/>
            </a:endParaRPr>
          </a:p>
          <a:p>
            <a:pPr algn="just"/>
            <a:r>
              <a:rPr lang="ro-RO" sz="1800" dirty="0" smtClean="0">
                <a:latin typeface="Times New Roman" pitchFamily="18" charset="0"/>
                <a:cs typeface="Times New Roman" pitchFamily="18" charset="0"/>
              </a:rPr>
              <a:t>Modificări în Legea nr. 489/1999 au fost introduce modificări la art. 5 alin. (6):</a:t>
            </a:r>
            <a:endParaRPr lang="ru-RU" sz="1800" dirty="0" smtClean="0">
              <a:latin typeface="Times New Roman" pitchFamily="18" charset="0"/>
              <a:cs typeface="Times New Roman" pitchFamily="18" charset="0"/>
            </a:endParaRPr>
          </a:p>
          <a:p>
            <a:pPr algn="just">
              <a:buNone/>
            </a:pPr>
            <a:r>
              <a:rPr lang="ro-RO" sz="1800" dirty="0" smtClean="0">
                <a:latin typeface="Times New Roman" pitchFamily="18" charset="0"/>
                <a:cs typeface="Times New Roman" pitchFamily="18" charset="0"/>
              </a:rPr>
              <a:t>      (6) Casa Națională poate efectua înscrierea datelor în conturile personale de asigurări sociale ale persoanelor asigurate pentru care nu au fost prezentate, în termenele stabilite, declarațiile indicate la alin. (1) de către plătitorii de contribuții care au fost lichidați sau sunt în proces de lichidare, în condițiile corespunderii indicatorilor declarați în documentele aferente calculării și utilizării contribuțiilor de asigurări sociale de stat obligatorii cu documentele aferente impozitului pe venit prezentate Serviciului Fiscal de Stat în perioada respectivă. Modalitatea de înscriere a datelor în conturile personale de asigurări sociale se stabilește de către Casa Națională.</a:t>
            </a:r>
            <a:endParaRPr lang="ru-RU" sz="1800" dirty="0" smtClean="0">
              <a:latin typeface="Times New Roman" pitchFamily="18" charset="0"/>
              <a:cs typeface="Times New Roman" pitchFamily="18" charset="0"/>
            </a:endParaRPr>
          </a:p>
          <a:p>
            <a:endParaRPr lang="ru-RU"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atalia.ciobanu\Downloads\Picture1-removebg-preview.png"/>
          <p:cNvPicPr>
            <a:picLocks noGrp="1" noChangeAspect="1" noChangeArrowheads="1"/>
          </p:cNvPicPr>
          <p:nvPr>
            <p:ph idx="1"/>
          </p:nvPr>
        </p:nvPicPr>
        <p:blipFill>
          <a:blip r:embed="rId2" cstate="print"/>
          <a:srcRect/>
          <a:stretch>
            <a:fillRect/>
          </a:stretch>
        </p:blipFill>
        <p:spPr bwMode="auto">
          <a:xfrm>
            <a:off x="2051720" y="692696"/>
            <a:ext cx="5184576" cy="556274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531639"/>
          </a:xfrm>
        </p:spPr>
        <p:txBody>
          <a:bodyPr/>
          <a:lstStyle/>
          <a:p>
            <a:r>
              <a:rPr lang="ro-RO" dirty="0" smtClean="0">
                <a:latin typeface="Arial Black" pitchFamily="34" charset="0"/>
              </a:rPr>
              <a:t>Tarifele contribuţiilor de asigurări sociale 2025</a:t>
            </a:r>
            <a:endParaRPr lang="ro-RO" dirty="0">
              <a:latin typeface="Arial Black" pitchFamily="34" charset="0"/>
            </a:endParaRPr>
          </a:p>
        </p:txBody>
      </p:sp>
      <p:sp>
        <p:nvSpPr>
          <p:cNvPr id="3" name="Content Placeholder 2"/>
          <p:cNvSpPr>
            <a:spLocks noGrp="1"/>
          </p:cNvSpPr>
          <p:nvPr>
            <p:ph idx="1"/>
          </p:nvPr>
        </p:nvSpPr>
        <p:spPr>
          <a:xfrm>
            <a:off x="982133" y="2667000"/>
            <a:ext cx="7704667" cy="3210272"/>
          </a:xfrm>
        </p:spPr>
        <p:txBody>
          <a:bodyPr/>
          <a:lstStyle/>
          <a:p>
            <a:pPr algn="just"/>
            <a:r>
              <a:rPr lang="ro-RO" sz="1900" dirty="0" smtClean="0">
                <a:latin typeface="Times New Roman" pitchFamily="18" charset="0"/>
                <a:cs typeface="Times New Roman" pitchFamily="18" charset="0"/>
              </a:rPr>
              <a:t>Taxa anuală a contribuţiilor de asigurări sociale pentru anul 2025 este stabilită în mărime de 20518 </a:t>
            </a:r>
            <a:r>
              <a:rPr lang="ro-RO" sz="1900" dirty="0">
                <a:latin typeface="Times New Roman" pitchFamily="18" charset="0"/>
                <a:cs typeface="Times New Roman" pitchFamily="18" charset="0"/>
              </a:rPr>
              <a:t>de lei pe </a:t>
            </a:r>
            <a:r>
              <a:rPr lang="ro-RO" sz="1900" dirty="0" smtClean="0">
                <a:latin typeface="Times New Roman" pitchFamily="18" charset="0"/>
                <a:cs typeface="Times New Roman" pitchFamily="18" charset="0"/>
              </a:rPr>
              <a:t>an</a:t>
            </a:r>
          </a:p>
          <a:p>
            <a:r>
              <a:rPr lang="ro-RO" sz="1900" b="1" dirty="0">
                <a:latin typeface="Times New Roman" pitchFamily="18" charset="0"/>
                <a:cs typeface="Times New Roman" pitchFamily="18" charset="0"/>
              </a:rPr>
              <a:t>1709,84 lei</a:t>
            </a:r>
            <a:r>
              <a:rPr lang="ro-RO" sz="1900" dirty="0">
                <a:latin typeface="Times New Roman" pitchFamily="18" charset="0"/>
                <a:cs typeface="Times New Roman" pitchFamily="18" charset="0"/>
              </a:rPr>
              <a:t> (ianuarie - noiembrie)</a:t>
            </a:r>
          </a:p>
          <a:p>
            <a:r>
              <a:rPr lang="ro-RO" sz="1900" b="1" dirty="0">
                <a:latin typeface="Times New Roman" pitchFamily="18" charset="0"/>
                <a:cs typeface="Times New Roman" pitchFamily="18" charset="0"/>
              </a:rPr>
              <a:t>1709,76 lei</a:t>
            </a:r>
            <a:r>
              <a:rPr lang="ro-RO" sz="1900" dirty="0">
                <a:latin typeface="Times New Roman" pitchFamily="18" charset="0"/>
                <a:cs typeface="Times New Roman" pitchFamily="18" charset="0"/>
              </a:rPr>
              <a:t> (decembrie)</a:t>
            </a:r>
          </a:p>
          <a:p>
            <a:r>
              <a:rPr lang="ro-RO" sz="1900" dirty="0">
                <a:latin typeface="Times New Roman" pitchFamily="18" charset="0"/>
                <a:cs typeface="Times New Roman" pitchFamily="18" charset="0"/>
              </a:rPr>
              <a:t>(total pe an – </a:t>
            </a:r>
            <a:r>
              <a:rPr lang="ro-RO" sz="1900" b="1" dirty="0">
                <a:latin typeface="Times New Roman" pitchFamily="18" charset="0"/>
                <a:cs typeface="Times New Roman" pitchFamily="18" charset="0"/>
              </a:rPr>
              <a:t>20 518 lei</a:t>
            </a:r>
            <a:r>
              <a:rPr lang="ro-RO" sz="1900" dirty="0" smtClean="0">
                <a:latin typeface="Times New Roman" pitchFamily="18" charset="0"/>
                <a:cs typeface="Times New Roman" pitchFamily="18" charset="0"/>
              </a:rPr>
              <a:t>)</a:t>
            </a:r>
          </a:p>
          <a:p>
            <a:r>
              <a:rPr lang="ro-RO" sz="1900" dirty="0" smtClean="0">
                <a:latin typeface="Times New Roman" pitchFamily="18" charset="0"/>
                <a:cs typeface="Times New Roman" pitchFamily="18" charset="0"/>
              </a:rPr>
              <a:t>Pentru liber profesioniştii din domeniul justiţiei taxa fixă datorată la BASS pentru anul 2025 a rămas la nivelul anului 2024 şi constituie 27772  lei pe an</a:t>
            </a:r>
          </a:p>
          <a:p>
            <a:r>
              <a:rPr lang="ro-RO" sz="1900" b="1" dirty="0">
                <a:latin typeface="Times New Roman" pitchFamily="18" charset="0"/>
                <a:cs typeface="Times New Roman" pitchFamily="18" charset="0"/>
              </a:rPr>
              <a:t>2314,33 lei </a:t>
            </a:r>
            <a:r>
              <a:rPr lang="ro-RO" sz="1900" dirty="0">
                <a:latin typeface="Times New Roman" pitchFamily="18" charset="0"/>
                <a:cs typeface="Times New Roman" pitchFamily="18" charset="0"/>
              </a:rPr>
              <a:t>(ianuarie - noiembrie)</a:t>
            </a:r>
          </a:p>
          <a:p>
            <a:r>
              <a:rPr lang="ro-RO" sz="1900" b="1" dirty="0">
                <a:latin typeface="Times New Roman" pitchFamily="18" charset="0"/>
                <a:cs typeface="Times New Roman" pitchFamily="18" charset="0"/>
              </a:rPr>
              <a:t>2314,37 lei </a:t>
            </a:r>
            <a:r>
              <a:rPr lang="ro-RO" sz="1900" dirty="0" smtClean="0">
                <a:latin typeface="Times New Roman" pitchFamily="18" charset="0"/>
                <a:cs typeface="Times New Roman" pitchFamily="18" charset="0"/>
              </a:rPr>
              <a:t>(decembrie</a:t>
            </a:r>
            <a:r>
              <a:rPr lang="ro-RO" sz="1900" dirty="0">
                <a:latin typeface="Times New Roman" pitchFamily="18" charset="0"/>
                <a:cs typeface="Times New Roman" pitchFamily="18" charset="0"/>
              </a:rPr>
              <a:t>)</a:t>
            </a:r>
          </a:p>
          <a:p>
            <a:r>
              <a:rPr lang="ro-RO" sz="1900" dirty="0">
                <a:latin typeface="Times New Roman" pitchFamily="18" charset="0"/>
                <a:cs typeface="Times New Roman" pitchFamily="18" charset="0"/>
              </a:rPr>
              <a:t>(total pe an –</a:t>
            </a:r>
            <a:r>
              <a:rPr lang="ro-RO" sz="1900" b="1" dirty="0">
                <a:latin typeface="Times New Roman" pitchFamily="18" charset="0"/>
                <a:cs typeface="Times New Roman" pitchFamily="18" charset="0"/>
              </a:rPr>
              <a:t> 27 772 lei</a:t>
            </a:r>
            <a:r>
              <a:rPr lang="ro-RO" sz="1900" b="1" dirty="0" smtClean="0">
                <a:latin typeface="Times New Roman" pitchFamily="18" charset="0"/>
                <a:cs typeface="Times New Roman" pitchFamily="18" charset="0"/>
              </a:rPr>
              <a:t>)</a:t>
            </a:r>
            <a:r>
              <a:rPr lang="en-US" sz="1900" b="1" dirty="0" smtClean="0">
                <a:latin typeface="Times New Roman" pitchFamily="18" charset="0"/>
                <a:cs typeface="Times New Roman" pitchFamily="18" charset="0"/>
              </a:rPr>
              <a:t>   </a:t>
            </a:r>
            <a:endParaRPr lang="ro-RO" sz="1900" dirty="0">
              <a:latin typeface="Times New Roman" pitchFamily="18" charset="0"/>
              <a:cs typeface="Times New Roman" pitchFamily="18" charset="0"/>
            </a:endParaRPr>
          </a:p>
          <a:p>
            <a:endParaRPr lang="ro-RO" sz="1600" dirty="0"/>
          </a:p>
        </p:txBody>
      </p:sp>
      <p:pic>
        <p:nvPicPr>
          <p:cNvPr id="14339" name="Picture 3" descr="C:\Users\natalia.ciobanu\Downloads\istockphoto-1330591104-612x612-removebg-preview.png"/>
          <p:cNvPicPr>
            <a:picLocks noChangeAspect="1" noChangeArrowheads="1"/>
          </p:cNvPicPr>
          <p:nvPr/>
        </p:nvPicPr>
        <p:blipFill>
          <a:blip r:embed="rId2" cstate="print"/>
          <a:srcRect/>
          <a:stretch>
            <a:fillRect/>
          </a:stretch>
        </p:blipFill>
        <p:spPr bwMode="auto">
          <a:xfrm>
            <a:off x="7050782" y="4764782"/>
            <a:ext cx="2093218" cy="2093218"/>
          </a:xfrm>
          <a:prstGeom prst="rect">
            <a:avLst/>
          </a:prstGeom>
          <a:noFill/>
        </p:spPr>
      </p:pic>
    </p:spTree>
    <p:extLst>
      <p:ext uri="{BB962C8B-B14F-4D97-AF65-F5344CB8AC3E}">
        <p14:creationId xmlns:p14="http://schemas.microsoft.com/office/powerpoint/2010/main" val="687193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185849"/>
          </a:xfrm>
        </p:spPr>
        <p:txBody>
          <a:bodyPr/>
          <a:lstStyle/>
          <a:p>
            <a:r>
              <a:rPr lang="ru-RU" dirty="0" smtClean="0"/>
              <a:t/>
            </a:r>
            <a:br>
              <a:rPr lang="ru-RU" dirty="0" smtClean="0"/>
            </a:br>
            <a:r>
              <a:rPr lang="ro-RO" sz="3000" b="1" dirty="0" smtClean="0">
                <a:latin typeface="Arial Black" pitchFamily="34" charset="0"/>
              </a:rPr>
              <a:t>Aplicarea prevederilor </a:t>
            </a:r>
            <a:r>
              <a:rPr lang="ro-RO" sz="3000" b="1" dirty="0">
                <a:latin typeface="Arial Black" pitchFamily="34" charset="0"/>
                <a:cs typeface="Arial" pitchFamily="34" charset="0"/>
              </a:rPr>
              <a:t>art. 22 alin. (1</a:t>
            </a:r>
            <a:r>
              <a:rPr lang="ro-RO" sz="3000" b="1" dirty="0" smtClean="0">
                <a:latin typeface="Arial Black" pitchFamily="34" charset="0"/>
                <a:cs typeface="Arial" pitchFamily="34" charset="0"/>
              </a:rPr>
              <a:t>) din  Legea nr. 489/1999</a:t>
            </a:r>
            <a:endParaRPr lang="ru-RU" sz="3000" dirty="0">
              <a:latin typeface="Arial Black" pitchFamily="34" charset="0"/>
              <a:cs typeface="Arial" pitchFamily="34" charset="0"/>
            </a:endParaRPr>
          </a:p>
        </p:txBody>
      </p:sp>
      <p:sp>
        <p:nvSpPr>
          <p:cNvPr id="3" name="Content Placeholder 2"/>
          <p:cNvSpPr>
            <a:spLocks noGrp="1"/>
          </p:cNvSpPr>
          <p:nvPr>
            <p:ph idx="1"/>
          </p:nvPr>
        </p:nvSpPr>
        <p:spPr>
          <a:xfrm>
            <a:off x="982133" y="2132856"/>
            <a:ext cx="7704667" cy="3866960"/>
          </a:xfrm>
        </p:spPr>
        <p:txBody>
          <a:bodyPr/>
          <a:lstStyle/>
          <a:p>
            <a:pPr algn="just">
              <a:buNone/>
            </a:pPr>
            <a:r>
              <a:rPr lang="en-US" dirty="0" smtClean="0">
                <a:latin typeface="Times New Roman" pitchFamily="18" charset="0"/>
                <a:cs typeface="Times New Roman" pitchFamily="18" charset="0"/>
              </a:rPr>
              <a:t>	</a:t>
            </a:r>
            <a:r>
              <a:rPr lang="ro-RO" dirty="0" smtClean="0">
                <a:latin typeface="Times New Roman" pitchFamily="18" charset="0"/>
                <a:cs typeface="Times New Roman" pitchFamily="18" charset="0"/>
              </a:rPr>
              <a:t>„(1) Baza lunară de calcul pentru fiecare salariat nu poate fi mai mică decât salariul minim lunar pe țară stabilit de legislație, proporțional timpului lucrat. Contribuția de asigurări sociale calculată la baza lunară de calcul pentru fiecare salariat cu timp de muncă parțial sau regim de activitate redusă  nu poate fi mai mică de 25% din contribuția de asigurări sociale</a:t>
            </a:r>
            <a:r>
              <a:rPr lang="ro-RO" b="1" dirty="0" smtClean="0">
                <a:latin typeface="Times New Roman" pitchFamily="18" charset="0"/>
                <a:cs typeface="Times New Roman" pitchFamily="18" charset="0"/>
              </a:rPr>
              <a:t> calculată la salariul minim.</a:t>
            </a:r>
            <a:r>
              <a:rPr lang="ro-RO"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endParaRPr lang="ru-RU" dirty="0" smtClean="0"/>
          </a:p>
          <a:p>
            <a:endParaRPr lang="ru-RU" dirty="0"/>
          </a:p>
        </p:txBody>
      </p:sp>
      <p:pic>
        <p:nvPicPr>
          <p:cNvPr id="13314" name="Picture 2" descr="C:\Users\natalia.ciobanu\Downloads\images-removebg-preview.png"/>
          <p:cNvPicPr>
            <a:picLocks noChangeAspect="1" noChangeArrowheads="1"/>
          </p:cNvPicPr>
          <p:nvPr/>
        </p:nvPicPr>
        <p:blipFill>
          <a:blip r:embed="rId2" cstate="print"/>
          <a:srcRect/>
          <a:stretch>
            <a:fillRect/>
          </a:stretch>
        </p:blipFill>
        <p:spPr bwMode="auto">
          <a:xfrm>
            <a:off x="7092280" y="4653136"/>
            <a:ext cx="1616968" cy="161696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260649"/>
            <a:ext cx="7704667" cy="1008112"/>
          </a:xfrm>
        </p:spPr>
        <p:txBody>
          <a:bodyPr/>
          <a:lstStyle/>
          <a:p>
            <a:r>
              <a:rPr lang="ro-RO" sz="2800" b="1" dirty="0" smtClean="0">
                <a:latin typeface="Arial Black" pitchFamily="34" charset="0"/>
                <a:cs typeface="Arial" pitchFamily="34" charset="0"/>
              </a:rPr>
              <a:t>Asigurarea socială a persoanelor străine</a:t>
            </a:r>
            <a:endParaRPr lang="en-US" sz="2800" b="1" dirty="0">
              <a:latin typeface="Arial Black" pitchFamily="34" charset="0"/>
              <a:cs typeface="Arial" pitchFamily="34" charset="0"/>
            </a:endParaRPr>
          </a:p>
        </p:txBody>
      </p:sp>
      <p:sp>
        <p:nvSpPr>
          <p:cNvPr id="3" name="Content Placeholder 2"/>
          <p:cNvSpPr>
            <a:spLocks noGrp="1"/>
          </p:cNvSpPr>
          <p:nvPr>
            <p:ph idx="1"/>
          </p:nvPr>
        </p:nvSpPr>
        <p:spPr/>
        <p:txBody>
          <a:bodyPr/>
          <a:lstStyle/>
          <a:p>
            <a:pPr algn="just"/>
            <a:r>
              <a:rPr lang="ro-RO" sz="2000" dirty="0">
                <a:latin typeface="Times New Roman" pitchFamily="18" charset="0"/>
                <a:cs typeface="Times New Roman" pitchFamily="18" charset="0"/>
              </a:rPr>
              <a:t>Potrivit art.1 din Legea nr.489/1999 privind sistemul public de asigurări </a:t>
            </a:r>
            <a:r>
              <a:rPr lang="ro-RO" sz="2000" dirty="0" smtClean="0">
                <a:latin typeface="Times New Roman" pitchFamily="18" charset="0"/>
                <a:cs typeface="Times New Roman" pitchFamily="18" charset="0"/>
              </a:rPr>
              <a:t>sociale, asigurat </a:t>
            </a:r>
            <a:r>
              <a:rPr lang="ro-RO" sz="2000" dirty="0">
                <a:latin typeface="Times New Roman" pitchFamily="18" charset="0"/>
                <a:cs typeface="Times New Roman" pitchFamily="18" charset="0"/>
              </a:rPr>
              <a:t>este persoana fizică aptă pentru muncă, cu domiciliul sau reședința în Republica Moldova, pentru care plătitorii contribuțiilor la bugetul asigurărilor sociale de stat plătesc contribuții de asigurări sociale în vederea beneficierii de dreptul pentru prevenirea, limitarea sau înlăturarea riscurilor sociale prevăzute de lege</a:t>
            </a:r>
            <a:r>
              <a:rPr lang="ro-RO" sz="2000" dirty="0" smtClean="0">
                <a:latin typeface="Times New Roman" pitchFamily="18" charset="0"/>
                <a:cs typeface="Times New Roman" pitchFamily="18" charset="0"/>
              </a:rPr>
              <a:t>.</a:t>
            </a:r>
          </a:p>
          <a:p>
            <a:pPr algn="just"/>
            <a:r>
              <a:rPr lang="ro-RO" sz="2000" dirty="0">
                <a:latin typeface="Times New Roman" pitchFamily="18" charset="0"/>
                <a:cs typeface="Times New Roman" pitchFamily="18" charset="0"/>
              </a:rPr>
              <a:t>A</a:t>
            </a:r>
            <a:r>
              <a:rPr lang="ro-RO" sz="2000" dirty="0" smtClean="0">
                <a:latin typeface="Times New Roman" pitchFamily="18" charset="0"/>
                <a:cs typeface="Times New Roman" pitchFamily="18" charset="0"/>
              </a:rPr>
              <a:t>rt</a:t>
            </a:r>
            <a:r>
              <a:rPr lang="ro-RO" sz="2000" dirty="0">
                <a:latin typeface="Times New Roman" pitchFamily="18" charset="0"/>
                <a:cs typeface="Times New Roman" pitchFamily="18" charset="0"/>
              </a:rPr>
              <a:t>. 19 alin. (1) </a:t>
            </a:r>
            <a:r>
              <a:rPr lang="ro-RO" sz="2000" dirty="0" err="1">
                <a:latin typeface="Times New Roman" pitchFamily="18" charset="0"/>
                <a:cs typeface="Times New Roman" pitchFamily="18" charset="0"/>
              </a:rPr>
              <a:t>şi</a:t>
            </a:r>
            <a:r>
              <a:rPr lang="ro-RO" sz="2000" dirty="0">
                <a:latin typeface="Times New Roman" pitchFamily="18" charset="0"/>
                <a:cs typeface="Times New Roman" pitchFamily="18" charset="0"/>
              </a:rPr>
              <a:t> alin. (6) din Legea </a:t>
            </a:r>
            <a:r>
              <a:rPr lang="ro-RO" sz="2000" dirty="0" smtClean="0">
                <a:latin typeface="Times New Roman" pitchFamily="18" charset="0"/>
                <a:cs typeface="Times New Roman" pitchFamily="18" charset="0"/>
              </a:rPr>
              <a:t>prenotată prevede că contribuția </a:t>
            </a:r>
            <a:r>
              <a:rPr lang="ro-RO" sz="2000" dirty="0">
                <a:latin typeface="Times New Roman" pitchFamily="18" charset="0"/>
                <a:cs typeface="Times New Roman" pitchFamily="18" charset="0"/>
              </a:rPr>
              <a:t>de asigurări sociale se datorează de la data încadrării în una din situațiile prevăzute la art. 4 (persoană care desfășoară activitate în bază de contract individual de muncă, este manager cu contract de management, etc.) </a:t>
            </a:r>
            <a:r>
              <a:rPr lang="ro-RO" sz="2000" dirty="0" err="1">
                <a:latin typeface="Times New Roman" pitchFamily="18" charset="0"/>
                <a:cs typeface="Times New Roman" pitchFamily="18" charset="0"/>
              </a:rPr>
              <a:t>şi</a:t>
            </a:r>
            <a:r>
              <a:rPr lang="ro-RO" sz="2000" dirty="0">
                <a:latin typeface="Times New Roman" pitchFamily="18" charset="0"/>
                <a:cs typeface="Times New Roman" pitchFamily="18" charset="0"/>
              </a:rPr>
              <a:t> se extind în egala măsură asupra cetățenilor Republicii Moldova </a:t>
            </a:r>
            <a:r>
              <a:rPr lang="ro-RO" sz="2000" dirty="0" err="1">
                <a:latin typeface="Times New Roman" pitchFamily="18" charset="0"/>
                <a:cs typeface="Times New Roman" pitchFamily="18" charset="0"/>
              </a:rPr>
              <a:t>şi</a:t>
            </a:r>
            <a:r>
              <a:rPr lang="ro-RO" sz="2000" dirty="0">
                <a:latin typeface="Times New Roman" pitchFamily="18" charset="0"/>
                <a:cs typeface="Times New Roman" pitchFamily="18" charset="0"/>
              </a:rPr>
              <a:t> asupra cetățenilor străini </a:t>
            </a:r>
            <a:r>
              <a:rPr lang="ro-RO" sz="2000" dirty="0" err="1">
                <a:latin typeface="Times New Roman" pitchFamily="18" charset="0"/>
                <a:cs typeface="Times New Roman" pitchFamily="18" charset="0"/>
              </a:rPr>
              <a:t>şi</a:t>
            </a:r>
            <a:r>
              <a:rPr lang="ro-RO" sz="2000" dirty="0">
                <a:latin typeface="Times New Roman" pitchFamily="18" charset="0"/>
                <a:cs typeface="Times New Roman" pitchFamily="18" charset="0"/>
              </a:rPr>
              <a:t> persoanelor apatride. De aici rezultă că, pentru cetățenii străini care sunt angajați prin contract individual de muncă angajatorul datorează contribuții de asigurări sociale. </a:t>
            </a:r>
          </a:p>
          <a:p>
            <a:endParaRPr lang="ro-RO"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811559"/>
          </a:xfrm>
        </p:spPr>
        <p:txBody>
          <a:bodyPr/>
          <a:lstStyle/>
          <a:p>
            <a:r>
              <a:rPr lang="ro-RO" sz="2800" b="1" dirty="0">
                <a:latin typeface="Arial Black" pitchFamily="34" charset="0"/>
                <a:cs typeface="Arial" pitchFamily="34" charset="0"/>
              </a:rPr>
              <a:t>Asigurarea socială a persoanelor străine</a:t>
            </a:r>
            <a:endParaRPr lang="en-US" sz="3600" dirty="0">
              <a:latin typeface="Arial Black" pitchFamily="34" charset="0"/>
              <a:cs typeface="Arial" pitchFamily="34" charset="0"/>
            </a:endParaRPr>
          </a:p>
        </p:txBody>
      </p:sp>
      <p:sp>
        <p:nvSpPr>
          <p:cNvPr id="3" name="Content Placeholder 2"/>
          <p:cNvSpPr>
            <a:spLocks noGrp="1"/>
          </p:cNvSpPr>
          <p:nvPr>
            <p:ph idx="1"/>
          </p:nvPr>
        </p:nvSpPr>
        <p:spPr>
          <a:xfrm>
            <a:off x="982133" y="1556792"/>
            <a:ext cx="7704667" cy="5301208"/>
          </a:xfrm>
        </p:spPr>
        <p:txBody>
          <a:bodyPr/>
          <a:lstStyle/>
          <a:p>
            <a:pPr algn="just"/>
            <a:r>
              <a:rPr lang="ro-RO" sz="1700" dirty="0">
                <a:latin typeface="Times New Roman" pitchFamily="18" charset="0"/>
                <a:cs typeface="Times New Roman" pitchFamily="18" charset="0"/>
              </a:rPr>
              <a:t>A</a:t>
            </a:r>
            <a:r>
              <a:rPr lang="ro-RO" sz="1700" dirty="0" smtClean="0">
                <a:latin typeface="Times New Roman" pitchFamily="18" charset="0"/>
                <a:cs typeface="Times New Roman" pitchFamily="18" charset="0"/>
              </a:rPr>
              <a:t>rt</a:t>
            </a:r>
            <a:r>
              <a:rPr lang="ro-RO" sz="1700" dirty="0">
                <a:latin typeface="Times New Roman" pitchFamily="18" charset="0"/>
                <a:cs typeface="Times New Roman" pitchFamily="18" charset="0"/>
              </a:rPr>
              <a:t>. 20 din Legea nr. 81/2004 </a:t>
            </a:r>
            <a:r>
              <a:rPr lang="ro-RO" sz="1700" dirty="0" smtClean="0">
                <a:latin typeface="Times New Roman" pitchFamily="18" charset="0"/>
                <a:cs typeface="Times New Roman" pitchFamily="18" charset="0"/>
              </a:rPr>
              <a:t>cu privire la investițiile în activitatea de antreprenor prevede că întreprinderea </a:t>
            </a:r>
            <a:r>
              <a:rPr lang="ro-RO" sz="1700" dirty="0">
                <a:latin typeface="Times New Roman" pitchFamily="18" charset="0"/>
                <a:cs typeface="Times New Roman" pitchFamily="18" charset="0"/>
              </a:rPr>
              <a:t>poate transfera contribuții în fondul de asigurare socială doar pentru salariații străini care au manifestat dorința de a beneficia de asistență medicală și socială în Republica Moldova. Această dispoziție este aplicabilă și în cazul depunerii contribuțiilor în fondul de pensii, conform legislației Republicii Moldova.  Contribuțiile de asigurări sociale și asistența socială a lucrătorilor din întreprinderile cu investiții străine se fac în conformitate cu tarife unice, în moneda națională a Republicii Moldova</a:t>
            </a:r>
            <a:r>
              <a:rPr lang="ro-RO" sz="1700" dirty="0" smtClean="0">
                <a:latin typeface="Times New Roman" pitchFamily="18" charset="0"/>
                <a:cs typeface="Times New Roman" pitchFamily="18" charset="0"/>
              </a:rPr>
              <a:t>.</a:t>
            </a:r>
          </a:p>
          <a:p>
            <a:pPr algn="just"/>
            <a:r>
              <a:rPr lang="ro-RO" sz="1700" dirty="0">
                <a:latin typeface="Times New Roman" pitchFamily="18" charset="0"/>
                <a:cs typeface="Times New Roman" pitchFamily="18" charset="0"/>
              </a:rPr>
              <a:t>L</a:t>
            </a:r>
            <a:r>
              <a:rPr lang="ro-RO" sz="1700" dirty="0" smtClean="0">
                <a:latin typeface="Times New Roman" pitchFamily="18" charset="0"/>
                <a:cs typeface="Times New Roman" pitchFamily="18" charset="0"/>
              </a:rPr>
              <a:t>a </a:t>
            </a:r>
            <a:r>
              <a:rPr lang="ro-RO" sz="1700" dirty="0">
                <a:latin typeface="Times New Roman" pitchFamily="18" charset="0"/>
                <a:cs typeface="Times New Roman" pitchFamily="18" charset="0"/>
              </a:rPr>
              <a:t>art. 2 aliniatele (1) și (2) din Legea nr. 81/2004 este menționat că investițiile în Republica Moldova sânt reglementate de Constituția Republicii Moldova, de prezenta lege, de alte legi </a:t>
            </a:r>
            <a:r>
              <a:rPr lang="ro-RO" sz="1700" dirty="0" err="1">
                <a:latin typeface="Times New Roman" pitchFamily="18" charset="0"/>
                <a:cs typeface="Times New Roman" pitchFamily="18" charset="0"/>
              </a:rPr>
              <a:t>şi</a:t>
            </a:r>
            <a:r>
              <a:rPr lang="ro-RO" sz="1700" dirty="0">
                <a:latin typeface="Times New Roman" pitchFamily="18" charset="0"/>
                <a:cs typeface="Times New Roman" pitchFamily="18" charset="0"/>
              </a:rPr>
              <a:t> acte normative, precum </a:t>
            </a:r>
            <a:r>
              <a:rPr lang="ro-RO" sz="1700" dirty="0" err="1">
                <a:latin typeface="Times New Roman" pitchFamily="18" charset="0"/>
                <a:cs typeface="Times New Roman" pitchFamily="18" charset="0"/>
              </a:rPr>
              <a:t>şi</a:t>
            </a:r>
            <a:r>
              <a:rPr lang="ro-RO" sz="1700" dirty="0">
                <a:latin typeface="Times New Roman" pitchFamily="18" charset="0"/>
                <a:cs typeface="Times New Roman" pitchFamily="18" charset="0"/>
              </a:rPr>
              <a:t> de  tratatele internaționale la care Republica Moldova este parte. În cazul în care prevederile tratatelor internaționale la care Republica Moldova este parte diferă de cele ale prezentei legi, se aplică prevederile tratatelor internaționale.</a:t>
            </a:r>
          </a:p>
          <a:p>
            <a:pPr algn="just"/>
            <a:r>
              <a:rPr lang="ro-RO" sz="1700" dirty="0">
                <a:latin typeface="Times New Roman" pitchFamily="18" charset="0"/>
                <a:cs typeface="Times New Roman" pitchFamily="18" charset="0"/>
              </a:rPr>
              <a:t>În aceste condiții, reamintim că Republica Moldova are  încheiate Acorduri în domeniul securității sociale cu 22 de state. Prin urmare, prevederile acestor acorduri sunt aplicate prioritar prevederilor art. 20 din Legea nr. 81/2004. </a:t>
            </a:r>
          </a:p>
          <a:p>
            <a:pPr algn="just"/>
            <a:endParaRPr lang="ro-RO" sz="1600" dirty="0"/>
          </a:p>
          <a:p>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315615"/>
          </a:xfrm>
        </p:spPr>
        <p:txBody>
          <a:bodyPr/>
          <a:lstStyle/>
          <a:p>
            <a:r>
              <a:rPr lang="ro-RO" sz="3200" dirty="0" smtClean="0">
                <a:latin typeface="Arial Black" pitchFamily="34" charset="0"/>
              </a:rPr>
              <a:t>Categorii recente în Clasificatorul categoriilor persoanelor asigurate</a:t>
            </a:r>
            <a:endParaRPr lang="en-US" sz="3200" dirty="0">
              <a:latin typeface="Arial Black" pitchFamily="34" charset="0"/>
            </a:endParaRPr>
          </a:p>
        </p:txBody>
      </p:sp>
      <p:sp>
        <p:nvSpPr>
          <p:cNvPr id="3" name="Content Placeholder 2"/>
          <p:cNvSpPr>
            <a:spLocks noGrp="1"/>
          </p:cNvSpPr>
          <p:nvPr>
            <p:ph idx="1"/>
          </p:nvPr>
        </p:nvSpPr>
        <p:spPr>
          <a:xfrm>
            <a:off x="982133" y="2060848"/>
            <a:ext cx="7704667" cy="4104456"/>
          </a:xfrm>
        </p:spPr>
        <p:txBody>
          <a:bodyPr/>
          <a:lstStyle/>
          <a:p>
            <a:r>
              <a:rPr lang="ro-RO" b="1" dirty="0">
                <a:latin typeface="Times New Roman" pitchFamily="18" charset="0"/>
                <a:cs typeface="Times New Roman" pitchFamily="18" charset="0"/>
              </a:rPr>
              <a:t>16013</a:t>
            </a:r>
            <a:r>
              <a:rPr lang="ro-RO" dirty="0">
                <a:latin typeface="Times New Roman" pitchFamily="18" charset="0"/>
                <a:cs typeface="Times New Roman" pitchFamily="18" charset="0"/>
              </a:rPr>
              <a:t> „persoană care se află în concediu suplimentar neplătit de până la 5 zile lucrătoare pentru îngrijirea unei persoane care locuiește în aceiași locuință cu salariatul (art. 78 al. (1) lit. b2 și art. 1231 al Codului muncii al RM)”. </a:t>
            </a:r>
            <a:endParaRPr lang="ro-RO" dirty="0" smtClean="0">
              <a:latin typeface="Times New Roman" pitchFamily="18" charset="0"/>
              <a:cs typeface="Times New Roman" pitchFamily="18" charset="0"/>
            </a:endParaRPr>
          </a:p>
          <a:p>
            <a:r>
              <a:rPr lang="ro-RO" b="1" dirty="0" smtClean="0">
                <a:latin typeface="Times New Roman" pitchFamily="18" charset="0"/>
                <a:cs typeface="Times New Roman" pitchFamily="18" charset="0"/>
              </a:rPr>
              <a:t>179</a:t>
            </a:r>
            <a:r>
              <a:rPr lang="ro-RO" dirty="0" smtClean="0">
                <a:latin typeface="Times New Roman" pitchFamily="18" charset="0"/>
                <a:cs typeface="Times New Roman" pitchFamily="18" charset="0"/>
              </a:rPr>
              <a:t>”persoană care a beneficiat de </a:t>
            </a:r>
            <a:r>
              <a:rPr lang="ro-RO" dirty="0" err="1" smtClean="0">
                <a:latin typeface="Times New Roman" pitchFamily="18" charset="0"/>
                <a:cs typeface="Times New Roman" pitchFamily="18" charset="0"/>
              </a:rPr>
              <a:t>indemnizaţie</a:t>
            </a:r>
            <a:r>
              <a:rPr lang="ro-RO" dirty="0" smtClean="0">
                <a:latin typeface="Times New Roman" pitchFamily="18" charset="0"/>
                <a:cs typeface="Times New Roman" pitchFamily="18" charset="0"/>
              </a:rPr>
              <a:t> lunară pentru perioada șomajului tehnic instituit conform art. 80 alin. (1) lit. b) și c) din codul muncii plătită din mijloacele angajatorului”</a:t>
            </a:r>
          </a:p>
          <a:p>
            <a:r>
              <a:rPr lang="ro-RO" b="1" dirty="0" smtClean="0">
                <a:latin typeface="Times New Roman" pitchFamily="18" charset="0"/>
                <a:cs typeface="Times New Roman" pitchFamily="18" charset="0"/>
              </a:rPr>
              <a:t>180</a:t>
            </a:r>
            <a:r>
              <a:rPr lang="ro-RO" dirty="0" smtClean="0">
                <a:latin typeface="Times New Roman" pitchFamily="18" charset="0"/>
                <a:cs typeface="Times New Roman" pitchFamily="18" charset="0"/>
              </a:rPr>
              <a:t> „persoană care a avut de suferit pe urma catastrofei de la Cernobîl care a beneficiat de 14 zile de concediu suplimentar”</a:t>
            </a:r>
            <a:endParaRPr lang="en-US"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0648"/>
            <a:ext cx="8136903" cy="1656184"/>
          </a:xfrm>
        </p:spPr>
        <p:txBody>
          <a:bodyPr/>
          <a:lstStyle/>
          <a:p>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ro-RO" sz="2400" b="1" dirty="0" smtClean="0">
                <a:latin typeface="Arial Black" pitchFamily="34" charset="0"/>
                <a:cs typeface="Arial" pitchFamily="34" charset="0"/>
              </a:rPr>
              <a:t>Modificări în legislaţie aferente acordării unor tipuri de</a:t>
            </a:r>
            <a:r>
              <a:rPr lang="en-US" sz="2400" b="1" dirty="0" smtClean="0">
                <a:latin typeface="Arial Black" pitchFamily="34" charset="0"/>
                <a:cs typeface="Arial" pitchFamily="34" charset="0"/>
              </a:rPr>
              <a:t> </a:t>
            </a:r>
            <a:r>
              <a:rPr lang="ro-RO" sz="2400" b="1" dirty="0" smtClean="0">
                <a:latin typeface="Arial Black" pitchFamily="34" charset="0"/>
                <a:cs typeface="Arial" pitchFamily="34" charset="0"/>
              </a:rPr>
              <a:t>indemnizaţii (în vigoare de la 01.01.2024, MO nr. 318-321 din 18.08.23)</a:t>
            </a:r>
            <a:r>
              <a:rPr lang="en-US" dirty="0" smtClean="0"/>
              <a:t/>
            </a:r>
            <a:br>
              <a:rPr lang="en-US" dirty="0" smtClean="0"/>
            </a:br>
            <a:endParaRPr lang="en-US" dirty="0"/>
          </a:p>
        </p:txBody>
      </p:sp>
      <p:sp>
        <p:nvSpPr>
          <p:cNvPr id="3" name="Content Placeholder 2"/>
          <p:cNvSpPr>
            <a:spLocks noGrp="1"/>
          </p:cNvSpPr>
          <p:nvPr>
            <p:ph idx="1"/>
          </p:nvPr>
        </p:nvSpPr>
        <p:spPr>
          <a:xfrm>
            <a:off x="611560" y="2132856"/>
            <a:ext cx="8280920" cy="3456384"/>
          </a:xfrm>
        </p:spPr>
        <p:txBody>
          <a:bodyPr/>
          <a:lstStyle/>
          <a:p>
            <a:pPr lvl="0"/>
            <a:r>
              <a:rPr lang="ro-RO" dirty="0" smtClean="0">
                <a:latin typeface="Times New Roman" pitchFamily="18" charset="0"/>
                <a:cs typeface="Times New Roman" pitchFamily="18" charset="0"/>
              </a:rPr>
              <a:t>Acordarea indemnizaţiei de incapacitate temporară de muncă din mijloacele angajatorului indiferent de stagiul de cotizare al angajatului;</a:t>
            </a:r>
            <a:endParaRPr lang="en-US" dirty="0" smtClean="0">
              <a:latin typeface="Times New Roman" pitchFamily="18" charset="0"/>
              <a:cs typeface="Times New Roman" pitchFamily="18" charset="0"/>
            </a:endParaRPr>
          </a:p>
          <a:p>
            <a:pPr lvl="0"/>
            <a:r>
              <a:rPr lang="ro-RO" dirty="0" smtClean="0">
                <a:latin typeface="Times New Roman" pitchFamily="18" charset="0"/>
                <a:cs typeface="Times New Roman" pitchFamily="18" charset="0"/>
              </a:rPr>
              <a:t>Extinderea perioadei concediului paternal;</a:t>
            </a:r>
            <a:endParaRPr lang="en-US" dirty="0" smtClean="0">
              <a:latin typeface="Times New Roman" pitchFamily="18" charset="0"/>
              <a:cs typeface="Times New Roman" pitchFamily="18" charset="0"/>
            </a:endParaRPr>
          </a:p>
          <a:p>
            <a:pPr lvl="0"/>
            <a:r>
              <a:rPr lang="ro-RO" dirty="0" smtClean="0">
                <a:latin typeface="Times New Roman" pitchFamily="18" charset="0"/>
                <a:cs typeface="Times New Roman" pitchFamily="18" charset="0"/>
              </a:rPr>
              <a:t>Acordarea concediilor salariaţilor care au adoptat copii sau i-au luat în plasament în serviciul de tutelă/curatelă. </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9217" name="Picture 1" descr="C:\Users\natalia.ciobanu\Downloads\stock-vector-pen-signing-a-contract-with-signature-line-art-vector-icon-for-business-apps-and-websites-363242030-removebg-preview.png"/>
          <p:cNvPicPr>
            <a:picLocks noChangeAspect="1" noChangeArrowheads="1"/>
          </p:cNvPicPr>
          <p:nvPr/>
        </p:nvPicPr>
        <p:blipFill>
          <a:blip r:embed="rId2" cstate="print"/>
          <a:srcRect/>
          <a:stretch>
            <a:fillRect/>
          </a:stretch>
        </p:blipFill>
        <p:spPr bwMode="auto">
          <a:xfrm>
            <a:off x="7162155" y="4769768"/>
            <a:ext cx="1981845" cy="208823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z="2800" b="1" dirty="0" smtClean="0">
                <a:latin typeface="Arial Black" pitchFamily="34" charset="0"/>
                <a:cs typeface="Arial" pitchFamily="34" charset="0"/>
              </a:rPr>
              <a:t>Acordarea concediilor salariaţilor care au adoptat copii sau i-au luat în plasament în serviciul de tutelă/curatelă</a:t>
            </a:r>
            <a:r>
              <a:rPr lang="en-US" dirty="0" smtClean="0"/>
              <a:t/>
            </a:r>
            <a:br>
              <a:rPr lang="en-US" dirty="0" smtClean="0"/>
            </a:br>
            <a:endParaRPr lang="en-US" dirty="0"/>
          </a:p>
        </p:txBody>
      </p:sp>
      <p:sp>
        <p:nvSpPr>
          <p:cNvPr id="3" name="Content Placeholder 2"/>
          <p:cNvSpPr>
            <a:spLocks noGrp="1"/>
          </p:cNvSpPr>
          <p:nvPr>
            <p:ph idx="1"/>
          </p:nvPr>
        </p:nvSpPr>
        <p:spPr>
          <a:xfrm>
            <a:off x="982133" y="1988840"/>
            <a:ext cx="7704667" cy="4392488"/>
          </a:xfrm>
        </p:spPr>
        <p:txBody>
          <a:bodyPr/>
          <a:lstStyle/>
          <a:p>
            <a:pPr lvl="0"/>
            <a:r>
              <a:rPr lang="ro-RO" sz="2000" b="1" dirty="0" smtClean="0">
                <a:latin typeface="Times New Roman" pitchFamily="18" charset="0"/>
                <a:cs typeface="Times New Roman" pitchFamily="18" charset="0"/>
              </a:rPr>
              <a:t>175</a:t>
            </a:r>
            <a:r>
              <a:rPr lang="ro-RO" sz="2000" dirty="0" smtClean="0">
                <a:latin typeface="Times New Roman" pitchFamily="18" charset="0"/>
                <a:cs typeface="Times New Roman" pitchFamily="18" charset="0"/>
              </a:rPr>
              <a:t> - Persoană care se află în concediu parțial plătit în legătură cu încredințarea copilului adoptabil;</a:t>
            </a:r>
            <a:endParaRPr lang="en-US" sz="2000" dirty="0" smtClean="0">
              <a:latin typeface="Times New Roman" pitchFamily="18" charset="0"/>
              <a:cs typeface="Times New Roman" pitchFamily="18" charset="0"/>
            </a:endParaRPr>
          </a:p>
          <a:p>
            <a:pPr lvl="0"/>
            <a:r>
              <a:rPr lang="ro-RO" sz="2000" b="1" dirty="0" smtClean="0">
                <a:latin typeface="Times New Roman" pitchFamily="18" charset="0"/>
                <a:cs typeface="Times New Roman" pitchFamily="18" charset="0"/>
              </a:rPr>
              <a:t>176</a:t>
            </a:r>
            <a:r>
              <a:rPr lang="ro-RO" sz="2000" dirty="0" smtClean="0">
                <a:latin typeface="Times New Roman" pitchFamily="18" charset="0"/>
                <a:cs typeface="Times New Roman" pitchFamily="18" charset="0"/>
              </a:rPr>
              <a:t> - Persoană angajată care se află în concediu plătit pe o perioadă de </a:t>
            </a:r>
            <a:r>
              <a:rPr lang="ro-RO" sz="2000" dirty="0" err="1" smtClean="0">
                <a:latin typeface="Times New Roman" pitchFamily="18" charset="0"/>
                <a:cs typeface="Times New Roman" pitchFamily="18" charset="0"/>
              </a:rPr>
              <a:t>pînă</a:t>
            </a:r>
            <a:r>
              <a:rPr lang="ro-RO" sz="2000" dirty="0" smtClean="0">
                <a:latin typeface="Times New Roman" pitchFamily="18" charset="0"/>
                <a:cs typeface="Times New Roman" pitchFamily="18" charset="0"/>
              </a:rPr>
              <a:t> la 90 de zile în legătură cu adopţia sau plasarea copilului în serviciul de tutelă/curatelă;</a:t>
            </a:r>
          </a:p>
          <a:p>
            <a:pPr lvl="0"/>
            <a:r>
              <a:rPr lang="ro-RO" sz="2000" b="1" dirty="0" smtClean="0">
                <a:latin typeface="Times New Roman" pitchFamily="18" charset="0"/>
                <a:cs typeface="Times New Roman" pitchFamily="18" charset="0"/>
              </a:rPr>
              <a:t>177</a:t>
            </a:r>
            <a:r>
              <a:rPr lang="ro-RO" sz="2000" dirty="0" smtClean="0">
                <a:latin typeface="Times New Roman" pitchFamily="18" charset="0"/>
                <a:cs typeface="Times New Roman" pitchFamily="18" charset="0"/>
              </a:rPr>
              <a:t> - Persoană care se află în concediu parţial plătit pentru îngrijirea copilului </a:t>
            </a:r>
            <a:r>
              <a:rPr lang="ro-RO" sz="2000" dirty="0" err="1" smtClean="0">
                <a:latin typeface="Times New Roman" pitchFamily="18" charset="0"/>
                <a:cs typeface="Times New Roman" pitchFamily="18" charset="0"/>
              </a:rPr>
              <a:t>pînă</a:t>
            </a:r>
            <a:r>
              <a:rPr lang="ro-RO" sz="2000" dirty="0" smtClean="0">
                <a:latin typeface="Times New Roman" pitchFamily="18" charset="0"/>
                <a:cs typeface="Times New Roman" pitchFamily="18" charset="0"/>
              </a:rPr>
              <a:t> la vârsta de 3 ani în legătură cu adopţia sau plasarea copilului în serviciul de tutelă/curatelă;</a:t>
            </a:r>
            <a:endParaRPr lang="en-US" sz="2000" dirty="0" smtClean="0">
              <a:latin typeface="Times New Roman" pitchFamily="18" charset="0"/>
              <a:cs typeface="Times New Roman" pitchFamily="18" charset="0"/>
            </a:endParaRPr>
          </a:p>
          <a:p>
            <a:pPr lvl="0"/>
            <a:r>
              <a:rPr lang="ro-RO" sz="2000" b="1" dirty="0" smtClean="0">
                <a:latin typeface="Times New Roman" pitchFamily="18" charset="0"/>
                <a:cs typeface="Times New Roman" pitchFamily="18" charset="0"/>
              </a:rPr>
              <a:t>178</a:t>
            </a:r>
            <a:r>
              <a:rPr lang="ro-RO" sz="2000" dirty="0" smtClean="0">
                <a:latin typeface="Times New Roman" pitchFamily="18" charset="0"/>
                <a:cs typeface="Times New Roman" pitchFamily="18" charset="0"/>
              </a:rPr>
              <a:t> - Persoană care se află în concediu parţial plătit pentru îngrijirea copilului cu vârsta de  peste 3 ani adoptat sau luat în plasament în serviciul de tutelă/curatelă.</a:t>
            </a:r>
            <a:endParaRPr lang="en-US" sz="2000" dirty="0" smtClean="0">
              <a:latin typeface="Times New Roman" pitchFamily="18" charset="0"/>
              <a:cs typeface="Times New Roman" pitchFamily="18" charset="0"/>
            </a:endParaRPr>
          </a:p>
          <a:p>
            <a:endParaRPr lang="en-US" dirty="0"/>
          </a:p>
        </p:txBody>
      </p:sp>
      <p:pic>
        <p:nvPicPr>
          <p:cNvPr id="8193" name="Picture 1" descr="C:\Users\natalia.ciobanu\Downloads\download-removebg-preview.png"/>
          <p:cNvPicPr>
            <a:picLocks noChangeAspect="1" noChangeArrowheads="1"/>
          </p:cNvPicPr>
          <p:nvPr/>
        </p:nvPicPr>
        <p:blipFill>
          <a:blip r:embed="rId2" cstate="print"/>
          <a:srcRect/>
          <a:stretch>
            <a:fillRect/>
          </a:stretch>
        </p:blipFill>
        <p:spPr bwMode="auto">
          <a:xfrm>
            <a:off x="7308304" y="4869160"/>
            <a:ext cx="1971675" cy="23241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04665"/>
            <a:ext cx="7704667" cy="1080120"/>
          </a:xfrm>
        </p:spPr>
        <p:txBody>
          <a:bodyPr/>
          <a:lstStyle/>
          <a:p>
            <a:r>
              <a:rPr lang="ro-RO" sz="3200" b="1" dirty="0" smtClean="0">
                <a:latin typeface="Arial Black" pitchFamily="34" charset="0"/>
                <a:cs typeface="Arial" pitchFamily="34" charset="0"/>
              </a:rPr>
              <a:t>Indemnizații stabilite din oficiu</a:t>
            </a:r>
            <a:endParaRPr lang="en-US" sz="3200" b="1" dirty="0">
              <a:latin typeface="Arial Black" pitchFamily="34" charset="0"/>
              <a:cs typeface="Arial" pitchFamily="34" charset="0"/>
            </a:endParaRPr>
          </a:p>
        </p:txBody>
      </p:sp>
      <p:sp>
        <p:nvSpPr>
          <p:cNvPr id="3" name="Content Placeholder 2"/>
          <p:cNvSpPr>
            <a:spLocks noGrp="1"/>
          </p:cNvSpPr>
          <p:nvPr>
            <p:ph idx="1"/>
          </p:nvPr>
        </p:nvSpPr>
        <p:spPr>
          <a:xfrm>
            <a:off x="982133" y="1988840"/>
            <a:ext cx="7704667" cy="4010976"/>
          </a:xfrm>
        </p:spPr>
        <p:txBody>
          <a:bodyPr/>
          <a:lstStyle/>
          <a:p>
            <a:r>
              <a:rPr lang="ro-RO" dirty="0">
                <a:latin typeface="Times New Roman" pitchFamily="18" charset="0"/>
                <a:cs typeface="Times New Roman" pitchFamily="18" charset="0"/>
              </a:rPr>
              <a:t>Prin Legea nr 404 din 21.12.2023 (MO nr 510-513 din 29.12.2023) au fost introduse modificări în Lege nr. 289/1999 privind indemnizaţiile pentru incapacitate temporară de muncă şi alte prestaţii de asigurări </a:t>
            </a:r>
            <a:r>
              <a:rPr lang="ro-RO" dirty="0" smtClean="0">
                <a:latin typeface="Times New Roman" pitchFamily="18" charset="0"/>
                <a:cs typeface="Times New Roman" pitchFamily="18" charset="0"/>
              </a:rPr>
              <a:t>sociale</a:t>
            </a:r>
          </a:p>
          <a:p>
            <a:r>
              <a:rPr lang="ro-RO" dirty="0" smtClean="0">
                <a:latin typeface="Times New Roman" pitchFamily="18" charset="0"/>
                <a:cs typeface="Times New Roman" pitchFamily="18" charset="0"/>
              </a:rPr>
              <a:t>Nu </a:t>
            </a:r>
            <a:r>
              <a:rPr lang="ro-RO" dirty="0">
                <a:latin typeface="Times New Roman" pitchFamily="18" charset="0"/>
                <a:cs typeface="Times New Roman" pitchFamily="18" charset="0"/>
              </a:rPr>
              <a:t>mai pot fi depuse cererile electronic de pe </a:t>
            </a:r>
            <a:r>
              <a:rPr lang="ro-RO" dirty="0" smtClean="0">
                <a:latin typeface="Times New Roman" pitchFamily="18" charset="0"/>
                <a:cs typeface="Times New Roman" pitchFamily="18" charset="0"/>
              </a:rPr>
              <a:t>s</a:t>
            </a:r>
            <a:r>
              <a:rPr lang="en-US" dirty="0" err="1" smtClean="0">
                <a:latin typeface="Times New Roman" pitchFamily="18" charset="0"/>
                <a:cs typeface="Times New Roman" pitchFamily="18" charset="0"/>
              </a:rPr>
              <a:t>ite</a:t>
            </a:r>
            <a:r>
              <a:rPr lang="en-US" dirty="0" smtClean="0">
                <a:latin typeface="Times New Roman" pitchFamily="18" charset="0"/>
                <a:cs typeface="Times New Roman" pitchFamily="18" charset="0"/>
              </a:rPr>
              <a:t>-</a:t>
            </a:r>
            <a:r>
              <a:rPr lang="ro-RO" dirty="0" smtClean="0">
                <a:latin typeface="Times New Roman" pitchFamily="18" charset="0"/>
                <a:cs typeface="Times New Roman" pitchFamily="18" charset="0"/>
              </a:rPr>
              <a:t>ul </a:t>
            </a:r>
            <a:r>
              <a:rPr lang="ro-RO" dirty="0">
                <a:latin typeface="Times New Roman" pitchFamily="18" charset="0"/>
                <a:cs typeface="Times New Roman" pitchFamily="18" charset="0"/>
              </a:rPr>
              <a:t>CNAS pentru indemnizaţia unică la naştere şi îngrijirea copilului până la 3 ani. Se depune doar pentru indemnizaţia paternală. </a:t>
            </a:r>
            <a:endParaRPr lang="ro-RO" dirty="0" smtClean="0">
              <a:latin typeface="Times New Roman" pitchFamily="18" charset="0"/>
              <a:cs typeface="Times New Roman" pitchFamily="18" charset="0"/>
            </a:endParaRPr>
          </a:p>
          <a:p>
            <a:r>
              <a:rPr lang="ro-RO" dirty="0" smtClean="0">
                <a:latin typeface="Times New Roman" pitchFamily="18" charset="0"/>
                <a:cs typeface="Times New Roman" pitchFamily="18" charset="0"/>
              </a:rPr>
              <a:t>Se </a:t>
            </a:r>
            <a:r>
              <a:rPr lang="ro-RO" dirty="0">
                <a:latin typeface="Times New Roman" pitchFamily="18" charset="0"/>
                <a:cs typeface="Times New Roman" pitchFamily="18" charset="0"/>
              </a:rPr>
              <a:t>stabileşte automat </a:t>
            </a:r>
            <a:r>
              <a:rPr lang="ro-RO" dirty="0" err="1">
                <a:latin typeface="Times New Roman" pitchFamily="18" charset="0"/>
                <a:cs typeface="Times New Roman" pitchFamily="18" charset="0"/>
              </a:rPr>
              <a:t>pînă</a:t>
            </a:r>
            <a:r>
              <a:rPr lang="ro-RO" dirty="0">
                <a:latin typeface="Times New Roman" pitchFamily="18" charset="0"/>
                <a:cs typeface="Times New Roman" pitchFamily="18" charset="0"/>
              </a:rPr>
              <a:t> la 3 ani. Altă opţiune poate fi solicitată doar la CTAS</a:t>
            </a:r>
            <a:r>
              <a:rPr lang="ro-RO" dirty="0" smtClean="0">
                <a:latin typeface="Times New Roman" pitchFamily="18" charset="0"/>
                <a:cs typeface="Times New Roman" pitchFamily="18" charset="0"/>
              </a:rPr>
              <a:t>.</a:t>
            </a:r>
          </a:p>
          <a:p>
            <a:endParaRPr lang="en-US" dirty="0"/>
          </a:p>
          <a:p>
            <a:endParaRPr lang="en-US" dirty="0"/>
          </a:p>
        </p:txBody>
      </p:sp>
      <p:pic>
        <p:nvPicPr>
          <p:cNvPr id="7169" name="Picture 1" descr="C:\Users\natalia.ciobanu\Downloads\images__1_-removebg-preview.png"/>
          <p:cNvPicPr>
            <a:picLocks noChangeAspect="1" noChangeArrowheads="1"/>
          </p:cNvPicPr>
          <p:nvPr/>
        </p:nvPicPr>
        <p:blipFill>
          <a:blip r:embed="rId2" cstate="print"/>
          <a:srcRect/>
          <a:stretch>
            <a:fillRect/>
          </a:stretch>
        </p:blipFill>
        <p:spPr bwMode="auto">
          <a:xfrm>
            <a:off x="7236296" y="5229200"/>
            <a:ext cx="1368152" cy="136815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Параллакс">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1529</TotalTime>
  <Words>1221</Words>
  <Application>Microsoft Office PowerPoint</Application>
  <PresentationFormat>On-screen Show (4:3)</PresentationFormat>
  <Paragraphs>51</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Aharoni</vt:lpstr>
      <vt:lpstr>Arial</vt:lpstr>
      <vt:lpstr>Arial Black</vt:lpstr>
      <vt:lpstr>Calibri</vt:lpstr>
      <vt:lpstr>Cambria</vt:lpstr>
      <vt:lpstr>Corbel</vt:lpstr>
      <vt:lpstr>Times New Roman</vt:lpstr>
      <vt:lpstr>Параллакс</vt:lpstr>
      <vt:lpstr>Declararea contribuţiilor de asigurări sociale în anul 2025</vt:lpstr>
      <vt:lpstr>Tarifele contribuţiilor de asigurări sociale 2025</vt:lpstr>
      <vt:lpstr> Aplicarea prevederilor art. 22 alin. (1) din  Legea nr. 489/1999</vt:lpstr>
      <vt:lpstr>Asigurarea socială a persoanelor străine</vt:lpstr>
      <vt:lpstr>Asigurarea socială a persoanelor străine</vt:lpstr>
      <vt:lpstr>Categorii recente în Clasificatorul categoriilor persoanelor asigurate</vt:lpstr>
      <vt:lpstr>  Modificări în legislaţie aferente acordării unor tipuri de indemnizaţii (în vigoare de la 01.01.2024, MO nr. 318-321 din 18.08.23) </vt:lpstr>
      <vt:lpstr>Acordarea concediilor salariaţilor care au adoptat copii sau i-au luat în plasament în serviciul de tutelă/curatelă </vt:lpstr>
      <vt:lpstr>Indemnizații stabilite din oficiu</vt:lpstr>
      <vt:lpstr>Verificarea perioadei concediului medical al angajatului</vt:lpstr>
      <vt:lpstr>Date despre certificatul medical</vt:lpstr>
      <vt:lpstr>PowerPoint Presentation</vt:lpstr>
      <vt:lpstr>Declararea situaţiilor după controlul fiscal </vt:lpstr>
      <vt:lpstr>Despre publicarea Legii nr. 242 din 28 iulie 2022 pentru modificarea unor acte normative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Declararea contribuţiilor de asigurări sociale</dc:title>
  <dc:creator>Olga Margarint</dc:creator>
  <cp:lastModifiedBy>user</cp:lastModifiedBy>
  <cp:revision>112</cp:revision>
  <dcterms:created xsi:type="dcterms:W3CDTF">2023-01-12T11:12:40Z</dcterms:created>
  <dcterms:modified xsi:type="dcterms:W3CDTF">2025-01-17T08:06:02Z</dcterms:modified>
</cp:coreProperties>
</file>