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2" r:id="rId2"/>
    <p:sldMasterId id="2147483697" r:id="rId3"/>
    <p:sldMasterId id="2147483710" r:id="rId4"/>
    <p:sldMasterId id="2147483725" r:id="rId5"/>
  </p:sldMasterIdLst>
  <p:notesMasterIdLst>
    <p:notesMasterId r:id="rId22"/>
  </p:notesMasterIdLst>
  <p:sldIdLst>
    <p:sldId id="257" r:id="rId6"/>
    <p:sldId id="295" r:id="rId7"/>
    <p:sldId id="297" r:id="rId8"/>
    <p:sldId id="305" r:id="rId9"/>
    <p:sldId id="299" r:id="rId10"/>
    <p:sldId id="306" r:id="rId11"/>
    <p:sldId id="307" r:id="rId12"/>
    <p:sldId id="308" r:id="rId13"/>
    <p:sldId id="309" r:id="rId14"/>
    <p:sldId id="311" r:id="rId15"/>
    <p:sldId id="310" r:id="rId16"/>
    <p:sldId id="300" r:id="rId17"/>
    <p:sldId id="301" r:id="rId18"/>
    <p:sldId id="302" r:id="rId19"/>
    <p:sldId id="304" r:id="rId20"/>
    <p:sldId id="303" r:id="rId21"/>
  </p:sldIdLst>
  <p:sldSz cx="12192000" cy="6858000"/>
  <p:notesSz cx="6797675" cy="987425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0" autoAdjust="0"/>
    <p:restoredTop sz="89675" autoAdjust="0"/>
  </p:normalViewPr>
  <p:slideViewPr>
    <p:cSldViewPr snapToGrid="0" showGuides="1">
      <p:cViewPr varScale="1">
        <p:scale>
          <a:sx n="103" d="100"/>
          <a:sy n="103" d="100"/>
        </p:scale>
        <p:origin x="31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781A47D7-DAD4-4A3B-AA10-9AE4AE87A54A}" type="datetimeFigureOut">
              <a:rPr lang="en-US" smtClean="0"/>
              <a:t>11/21/2024</a:t>
            </a:fld>
            <a:endParaRPr lang="en-US"/>
          </a:p>
        </p:txBody>
      </p:sp>
      <p:sp>
        <p:nvSpPr>
          <p:cNvPr id="4" name="Slide Image Placeholder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8A9FCEA1-FBB0-4392-853C-C02FA09B8AB3}" type="slidenum">
              <a:rPr lang="en-US" smtClean="0"/>
              <a:t>‹#›</a:t>
            </a:fld>
            <a:endParaRPr lang="en-US"/>
          </a:p>
        </p:txBody>
      </p:sp>
    </p:spTree>
    <p:extLst>
      <p:ext uri="{BB962C8B-B14F-4D97-AF65-F5344CB8AC3E}">
        <p14:creationId xmlns:p14="http://schemas.microsoft.com/office/powerpoint/2010/main" val="3303506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5F5010-E802-43FE-A7E9-2108E3B67183}" type="slidenum">
              <a:rPr lang="en-GB"/>
              <a:pPr/>
              <a:t>1</a:t>
            </a:fld>
            <a:endParaRPr lang="en-GB"/>
          </a:p>
        </p:txBody>
      </p:sp>
      <p:sp>
        <p:nvSpPr>
          <p:cNvPr id="2370562" name="Rectangle 2"/>
          <p:cNvSpPr>
            <a:spLocks noGrp="1" noRot="1" noChangeAspect="1" noChangeArrowheads="1" noTextEdit="1"/>
          </p:cNvSpPr>
          <p:nvPr>
            <p:ph type="sldImg"/>
          </p:nvPr>
        </p:nvSpPr>
        <p:spPr>
          <a:ln/>
        </p:spPr>
      </p:sp>
      <p:sp>
        <p:nvSpPr>
          <p:cNvPr id="2370563" name="Rectangle 3"/>
          <p:cNvSpPr>
            <a:spLocks noGrp="1" noChangeArrowheads="1"/>
          </p:cNvSpPr>
          <p:nvPr>
            <p:ph type="body" idx="1"/>
          </p:nvPr>
        </p:nvSpPr>
        <p:spPr>
          <a:xfrm>
            <a:off x="907931" y="5019411"/>
            <a:ext cx="4981815" cy="4772554"/>
          </a:xfrm>
        </p:spPr>
        <p:txBody>
          <a:bodyPr/>
          <a:lstStyle/>
          <a:p>
            <a:endParaRPr lang="nl-NL"/>
          </a:p>
        </p:txBody>
      </p:sp>
    </p:spTree>
    <p:extLst>
      <p:ext uri="{BB962C8B-B14F-4D97-AF65-F5344CB8AC3E}">
        <p14:creationId xmlns:p14="http://schemas.microsoft.com/office/powerpoint/2010/main" val="124273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9FCEA1-FBB0-4392-853C-C02FA09B8AB3}" type="slidenum">
              <a:rPr lang="en-US" smtClean="0"/>
              <a:t>5</a:t>
            </a:fld>
            <a:endParaRPr lang="en-US"/>
          </a:p>
        </p:txBody>
      </p:sp>
    </p:spTree>
    <p:extLst>
      <p:ext uri="{BB962C8B-B14F-4D97-AF65-F5344CB8AC3E}">
        <p14:creationId xmlns:p14="http://schemas.microsoft.com/office/powerpoint/2010/main" val="2666676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p">
    <p:bg>
      <p:bgPr>
        <a:gradFill rotWithShape="1">
          <a:gsLst>
            <a:gs pos="0">
              <a:srgbClr val="FFFFFF"/>
            </a:gs>
            <a:gs pos="50000">
              <a:srgbClr val="FBFBFB"/>
            </a:gs>
            <a:gs pos="100000">
              <a:srgbClr val="D0D0D0"/>
            </a:gs>
          </a:gsLst>
          <a:lin ang="5400000"/>
        </a:gradFill>
        <a:effectLst/>
      </p:bgPr>
    </p:bg>
    <p:spTree>
      <p:nvGrpSpPr>
        <p:cNvPr id="1" name=""/>
        <p:cNvGrpSpPr/>
        <p:nvPr/>
      </p:nvGrpSpPr>
      <p:grpSpPr>
        <a:xfrm>
          <a:off x="0" y="0"/>
          <a:ext cx="0" cy="0"/>
          <a:chOff x="0" y="0"/>
          <a:chExt cx="0" cy="0"/>
        </a:xfrm>
      </p:grpSpPr>
      <p:sp>
        <p:nvSpPr>
          <p:cNvPr id="2" name="Дата 18"/>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3" name="Номер слайда 19"/>
          <p:cNvSpPr>
            <a:spLocks noGrp="1"/>
          </p:cNvSpPr>
          <p:nvPr>
            <p:ph type="sldNum" sz="quarter" idx="11"/>
          </p:nvPr>
        </p:nvSpPr>
        <p:spPr/>
        <p:txBody>
          <a:bodyPr/>
          <a:lstStyle>
            <a:lvl1pPr>
              <a:defRPr smtClean="0"/>
            </a:lvl1pPr>
          </a:lstStyle>
          <a:p>
            <a:fld id="{D57F1E4F-1CFF-5643-939E-217C01CDF565}" type="slidenum">
              <a:rPr lang="en-US" smtClean="0"/>
              <a:pPr/>
              <a:t>‹#›</a:t>
            </a:fld>
            <a:endParaRPr lang="en-US" dirty="0"/>
          </a:p>
        </p:txBody>
      </p:sp>
      <p:sp>
        <p:nvSpPr>
          <p:cNvPr id="4" name="Нижний колонтитул 20"/>
          <p:cNvSpPr>
            <a:spLocks noGrp="1"/>
          </p:cNvSpPr>
          <p:nvPr>
            <p:ph type="ftr" sz="quarter" idx="12"/>
          </p:nvPr>
        </p:nvSpPr>
        <p:spPr/>
        <p:txBody>
          <a:bodyPr/>
          <a:lstStyle>
            <a:lvl1pPr>
              <a:defRPr/>
            </a:lvl1pPr>
          </a:lstStyle>
          <a:p>
            <a:endParaRPr lang="en-US" dirty="0"/>
          </a:p>
        </p:txBody>
      </p:sp>
    </p:spTree>
    <p:extLst>
      <p:ext uri="{BB962C8B-B14F-4D97-AF65-F5344CB8AC3E}">
        <p14:creationId xmlns:p14="http://schemas.microsoft.com/office/powerpoint/2010/main" val="273934874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Вертикальный текст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6519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45953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37000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smtClean="0"/>
              <a:t>Click to edit Master title style</a:t>
            </a:r>
            <a:endParaRPr lang="ru-RU"/>
          </a:p>
        </p:txBody>
      </p:sp>
    </p:spTree>
    <p:extLst>
      <p:ext uri="{BB962C8B-B14F-4D97-AF65-F5344CB8AC3E}">
        <p14:creationId xmlns:p14="http://schemas.microsoft.com/office/powerpoint/2010/main" val="4002215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smtClean="0"/>
              <a:t>Click to edit Master title style</a:t>
            </a:r>
            <a:endParaRPr lang="ru-RU"/>
          </a:p>
        </p:txBody>
      </p:sp>
    </p:spTree>
    <p:extLst>
      <p:ext uri="{BB962C8B-B14F-4D97-AF65-F5344CB8AC3E}">
        <p14:creationId xmlns:p14="http://schemas.microsoft.com/office/powerpoint/2010/main" val="1071848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ru-RU"/>
          </a:p>
        </p:txBody>
      </p:sp>
      <p:sp>
        <p:nvSpPr>
          <p:cNvPr id="3" name="Дата 3"/>
          <p:cNvSpPr>
            <a:spLocks noGrp="1"/>
          </p:cNvSpPr>
          <p:nvPr>
            <p:ph type="dt" sz="half" idx="10"/>
          </p:nvPr>
        </p:nvSpPr>
        <p:spPr/>
        <p:txBody>
          <a:bodyPr/>
          <a:lstStyle>
            <a:lvl1pPr>
              <a:defRPr/>
            </a:lvl1pPr>
          </a:lstStyle>
          <a:p>
            <a:pPr>
              <a:defRPr/>
            </a:pPr>
            <a:fld id="{B6BC60F2-1C7C-403B-8619-9B2BF41879AA}" type="datetimeFigureOut">
              <a:rPr lang="en-US"/>
              <a:pPr>
                <a:defRPr/>
              </a:pPr>
              <a:t>11/21/2024</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8820D6B4-5150-4ECE-B1E4-9DF6CCCA4F29}" type="slidenum">
              <a:rPr lang="en-US" altLang="en-US"/>
              <a:pPr>
                <a:defRPr/>
              </a:pPr>
              <a:t>‹#›</a:t>
            </a:fld>
            <a:endParaRPr lang="en-US" altLang="en-US"/>
          </a:p>
        </p:txBody>
      </p:sp>
    </p:spTree>
    <p:extLst>
      <p:ext uri="{BB962C8B-B14F-4D97-AF65-F5344CB8AC3E}">
        <p14:creationId xmlns:p14="http://schemas.microsoft.com/office/powerpoint/2010/main" val="4019780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Объект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pPr>
              <a:defRPr/>
            </a:pPr>
            <a:fld id="{D368EE82-33C4-4C4E-B407-5F46F95C5E89}"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A9EE5CDB-AFA1-406B-B144-1A2C7D1D9A73}" type="slidenum">
              <a:rPr lang="en-US" altLang="en-US"/>
              <a:pPr>
                <a:defRPr/>
              </a:pPr>
              <a:t>‹#›</a:t>
            </a:fld>
            <a:endParaRPr lang="en-US" altLang="en-US"/>
          </a:p>
        </p:txBody>
      </p:sp>
    </p:spTree>
    <p:extLst>
      <p:ext uri="{BB962C8B-B14F-4D97-AF65-F5344CB8AC3E}">
        <p14:creationId xmlns:p14="http://schemas.microsoft.com/office/powerpoint/2010/main" val="3187756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Дата 3"/>
          <p:cNvSpPr>
            <a:spLocks noGrp="1"/>
          </p:cNvSpPr>
          <p:nvPr>
            <p:ph type="dt" sz="half" idx="10"/>
          </p:nvPr>
        </p:nvSpPr>
        <p:spPr/>
        <p:txBody>
          <a:bodyPr/>
          <a:lstStyle>
            <a:lvl1pPr>
              <a:defRPr/>
            </a:lvl1pPr>
          </a:lstStyle>
          <a:p>
            <a:pPr>
              <a:defRPr/>
            </a:pPr>
            <a:fld id="{70F867C3-D692-49AE-BFEC-1718F9A868CA}"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9F6D34CB-B8E9-410D-A42D-DFB44A26C9DD}" type="slidenum">
              <a:rPr lang="en-US" altLang="en-US"/>
              <a:pPr>
                <a:defRPr/>
              </a:pPr>
              <a:t>‹#›</a:t>
            </a:fld>
            <a:endParaRPr lang="en-US" altLang="en-US"/>
          </a:p>
        </p:txBody>
      </p:sp>
    </p:spTree>
    <p:extLst>
      <p:ext uri="{BB962C8B-B14F-4D97-AF65-F5344CB8AC3E}">
        <p14:creationId xmlns:p14="http://schemas.microsoft.com/office/powerpoint/2010/main" val="20652334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Объект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Объект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Дата 3"/>
          <p:cNvSpPr>
            <a:spLocks noGrp="1"/>
          </p:cNvSpPr>
          <p:nvPr>
            <p:ph type="dt" sz="half" idx="10"/>
          </p:nvPr>
        </p:nvSpPr>
        <p:spPr/>
        <p:txBody>
          <a:bodyPr/>
          <a:lstStyle>
            <a:lvl1pPr>
              <a:defRPr/>
            </a:lvl1pPr>
          </a:lstStyle>
          <a:p>
            <a:pPr>
              <a:defRPr/>
            </a:pPr>
            <a:fld id="{430D0B4E-C504-4CD6-83FF-1513385DE6DC}" type="datetimeFigureOut">
              <a:rPr lang="en-US"/>
              <a:pPr>
                <a:defRPr/>
              </a:pPr>
              <a:t>11/21/2024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49FBD18E-2C32-4C96-9F06-A57742B0D2CC}" type="slidenum">
              <a:rPr lang="en-US" altLang="en-US"/>
              <a:pPr>
                <a:defRPr/>
              </a:pPr>
              <a:t>‹#›</a:t>
            </a:fld>
            <a:endParaRPr lang="en-US" altLang="en-US"/>
          </a:p>
        </p:txBody>
      </p:sp>
    </p:spTree>
    <p:extLst>
      <p:ext uri="{BB962C8B-B14F-4D97-AF65-F5344CB8AC3E}">
        <p14:creationId xmlns:p14="http://schemas.microsoft.com/office/powerpoint/2010/main" val="16906819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Дата 3"/>
          <p:cNvSpPr>
            <a:spLocks noGrp="1"/>
          </p:cNvSpPr>
          <p:nvPr>
            <p:ph type="dt" sz="half" idx="10"/>
          </p:nvPr>
        </p:nvSpPr>
        <p:spPr/>
        <p:txBody>
          <a:bodyPr/>
          <a:lstStyle>
            <a:lvl1pPr>
              <a:defRPr/>
            </a:lvl1pPr>
          </a:lstStyle>
          <a:p>
            <a:pPr>
              <a:defRPr/>
            </a:pPr>
            <a:fld id="{DE40A1BC-47B5-48AC-B144-F3D04CBADA6F}" type="datetimeFigureOut">
              <a:rPr lang="en-US"/>
              <a:pPr>
                <a:defRPr/>
              </a:pPr>
              <a:t>11/21/2024</a:t>
            </a:fld>
            <a:endParaRPr lang="en-US"/>
          </a:p>
        </p:txBody>
      </p:sp>
      <p:sp>
        <p:nvSpPr>
          <p:cNvPr id="8" name="Нижний колонтитул 4"/>
          <p:cNvSpPr>
            <a:spLocks noGrp="1"/>
          </p:cNvSpPr>
          <p:nvPr>
            <p:ph type="ftr" sz="quarter" idx="11"/>
          </p:nvPr>
        </p:nvSpPr>
        <p:spPr/>
        <p:txBody>
          <a:bodyPr/>
          <a:lstStyle>
            <a:lvl1pPr>
              <a:defRPr/>
            </a:lvl1pPr>
          </a:lstStyle>
          <a:p>
            <a:pPr>
              <a:defRPr/>
            </a:pPr>
            <a:endParaRPr lang="en-US"/>
          </a:p>
        </p:txBody>
      </p:sp>
      <p:sp>
        <p:nvSpPr>
          <p:cNvPr id="9" name="Номер слайда 5"/>
          <p:cNvSpPr>
            <a:spLocks noGrp="1"/>
          </p:cNvSpPr>
          <p:nvPr>
            <p:ph type="sldNum" sz="quarter" idx="12"/>
          </p:nvPr>
        </p:nvSpPr>
        <p:spPr/>
        <p:txBody>
          <a:bodyPr/>
          <a:lstStyle>
            <a:lvl1pPr>
              <a:defRPr/>
            </a:lvl1pPr>
          </a:lstStyle>
          <a:p>
            <a:pPr>
              <a:defRPr/>
            </a:pPr>
            <a:fld id="{1C23DA43-76B0-42DD-A434-1EAD427AB039}" type="slidenum">
              <a:rPr lang="en-US" altLang="en-US"/>
              <a:pPr>
                <a:defRPr/>
              </a:pPr>
              <a:t>‹#›</a:t>
            </a:fld>
            <a:endParaRPr lang="en-US" altLang="en-US"/>
          </a:p>
        </p:txBody>
      </p:sp>
    </p:spTree>
    <p:extLst>
      <p:ext uri="{BB962C8B-B14F-4D97-AF65-F5344CB8AC3E}">
        <p14:creationId xmlns:p14="http://schemas.microsoft.com/office/powerpoint/2010/main" val="4026880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85775"/>
            <a:ext cx="10515600" cy="1325563"/>
          </a:xfrm>
        </p:spPr>
        <p:txBody>
          <a:bodyPr/>
          <a:lstStyle/>
          <a:p>
            <a:r>
              <a:rPr lang="en-US" smtClean="0"/>
              <a:t>Click to edit Master title style</a:t>
            </a:r>
            <a:endParaRPr lang="en-US"/>
          </a:p>
        </p:txBody>
      </p:sp>
      <p:sp>
        <p:nvSpPr>
          <p:cNvPr id="3" name="Объект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37665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Дата 3"/>
          <p:cNvSpPr>
            <a:spLocks noGrp="1"/>
          </p:cNvSpPr>
          <p:nvPr>
            <p:ph type="dt" sz="half" idx="10"/>
          </p:nvPr>
        </p:nvSpPr>
        <p:spPr/>
        <p:txBody>
          <a:bodyPr/>
          <a:lstStyle>
            <a:lvl1pPr>
              <a:defRPr/>
            </a:lvl1pPr>
          </a:lstStyle>
          <a:p>
            <a:pPr>
              <a:defRPr/>
            </a:pPr>
            <a:fld id="{3E398025-60E0-47E1-A526-C9FAD5B17FB8}" type="datetimeFigureOut">
              <a:rPr lang="en-US"/>
              <a:pPr>
                <a:defRPr/>
              </a:pPr>
              <a:t>11/21/2024</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ED01DCB4-DEAC-473B-8984-7AFF037C40D9}" type="slidenum">
              <a:rPr lang="en-US" altLang="en-US"/>
              <a:pPr>
                <a:defRPr/>
              </a:pPr>
              <a:t>‹#›</a:t>
            </a:fld>
            <a:endParaRPr lang="en-US" altLang="en-US"/>
          </a:p>
        </p:txBody>
      </p:sp>
    </p:spTree>
    <p:extLst>
      <p:ext uri="{BB962C8B-B14F-4D97-AF65-F5344CB8AC3E}">
        <p14:creationId xmlns:p14="http://schemas.microsoft.com/office/powerpoint/2010/main" val="9423797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D288065-2644-4D25-8340-045275F37214}" type="datetimeFigureOut">
              <a:rPr lang="en-US"/>
              <a:pPr>
                <a:defRPr/>
              </a:pPr>
              <a:t>11/21/2024</a:t>
            </a:fld>
            <a:endParaRPr lang="en-US"/>
          </a:p>
        </p:txBody>
      </p:sp>
      <p:sp>
        <p:nvSpPr>
          <p:cNvPr id="3" name="Нижний колонтитул 4"/>
          <p:cNvSpPr>
            <a:spLocks noGrp="1"/>
          </p:cNvSpPr>
          <p:nvPr>
            <p:ph type="ftr" sz="quarter" idx="11"/>
          </p:nvPr>
        </p:nvSpPr>
        <p:spPr/>
        <p:txBody>
          <a:bodyPr/>
          <a:lstStyle>
            <a:lvl1pPr>
              <a:defRPr/>
            </a:lvl1pPr>
          </a:lstStyle>
          <a:p>
            <a:pPr>
              <a:defRPr/>
            </a:pPr>
            <a:endParaRPr lang="en-US"/>
          </a:p>
        </p:txBody>
      </p:sp>
      <p:sp>
        <p:nvSpPr>
          <p:cNvPr id="4" name="Номер слайда 5"/>
          <p:cNvSpPr>
            <a:spLocks noGrp="1"/>
          </p:cNvSpPr>
          <p:nvPr>
            <p:ph type="sldNum" sz="quarter" idx="12"/>
          </p:nvPr>
        </p:nvSpPr>
        <p:spPr/>
        <p:txBody>
          <a:bodyPr/>
          <a:lstStyle>
            <a:lvl1pPr>
              <a:defRPr/>
            </a:lvl1pPr>
          </a:lstStyle>
          <a:p>
            <a:pPr>
              <a:defRPr/>
            </a:pPr>
            <a:fld id="{EA8E2A14-0BFB-47DD-BB78-64A796824449}" type="slidenum">
              <a:rPr lang="en-US" altLang="en-US"/>
              <a:pPr>
                <a:defRPr/>
              </a:pPr>
              <a:t>‹#›</a:t>
            </a:fld>
            <a:endParaRPr lang="en-US" altLang="en-US"/>
          </a:p>
        </p:txBody>
      </p:sp>
    </p:spTree>
    <p:extLst>
      <p:ext uri="{BB962C8B-B14F-4D97-AF65-F5344CB8AC3E}">
        <p14:creationId xmlns:p14="http://schemas.microsoft.com/office/powerpoint/2010/main" val="22854052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pPr>
              <a:defRPr/>
            </a:pPr>
            <a:fld id="{16C82A7B-BB72-433F-867C-6D8607284925}" type="datetimeFigureOut">
              <a:rPr lang="en-US"/>
              <a:pPr>
                <a:defRPr/>
              </a:pPr>
              <a:t>11/21/2024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2D9BCD56-0B48-4E07-82BE-A225871FF305}" type="slidenum">
              <a:rPr lang="en-US" altLang="en-US"/>
              <a:pPr>
                <a:defRPr/>
              </a:pPr>
              <a:t>‹#›</a:t>
            </a:fld>
            <a:endParaRPr lang="en-US" altLang="en-US"/>
          </a:p>
        </p:txBody>
      </p:sp>
    </p:spTree>
    <p:extLst>
      <p:ext uri="{BB962C8B-B14F-4D97-AF65-F5344CB8AC3E}">
        <p14:creationId xmlns:p14="http://schemas.microsoft.com/office/powerpoint/2010/main" val="36180687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pPr>
              <a:defRPr/>
            </a:pPr>
            <a:fld id="{BADAED6B-D04B-4F75-A6C2-CF96EBBD6560}" type="datetimeFigureOut">
              <a:rPr lang="en-US"/>
              <a:pPr>
                <a:defRPr/>
              </a:pPr>
              <a:t>11/21/2024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1737E0ED-DA0C-4BE4-B816-15EE27B31869}" type="slidenum">
              <a:rPr lang="en-US" altLang="en-US"/>
              <a:pPr>
                <a:defRPr/>
              </a:pPr>
              <a:t>‹#›</a:t>
            </a:fld>
            <a:endParaRPr lang="en-US" altLang="en-US"/>
          </a:p>
        </p:txBody>
      </p:sp>
    </p:spTree>
    <p:extLst>
      <p:ext uri="{BB962C8B-B14F-4D97-AF65-F5344CB8AC3E}">
        <p14:creationId xmlns:p14="http://schemas.microsoft.com/office/powerpoint/2010/main" val="17922211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Вертикальный текст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pPr>
              <a:defRPr/>
            </a:pPr>
            <a:fld id="{91216707-03F3-4767-BF25-E05A272D38AC}"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4FBD3891-329B-4735-89F4-5A401AF2F034}" type="slidenum">
              <a:rPr lang="en-US" altLang="en-US"/>
              <a:pPr>
                <a:defRPr/>
              </a:pPr>
              <a:t>‹#›</a:t>
            </a:fld>
            <a:endParaRPr lang="en-US" altLang="en-US"/>
          </a:p>
        </p:txBody>
      </p:sp>
    </p:spTree>
    <p:extLst>
      <p:ext uri="{BB962C8B-B14F-4D97-AF65-F5344CB8AC3E}">
        <p14:creationId xmlns:p14="http://schemas.microsoft.com/office/powerpoint/2010/main" val="34409932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pPr>
              <a:defRPr/>
            </a:pPr>
            <a:fld id="{9D1E0321-C056-4922-86AB-B59CC3F14B30}"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6DB71C4F-B89E-427D-9487-DF79947F1D6D}" type="slidenum">
              <a:rPr lang="en-US" altLang="en-US"/>
              <a:pPr>
                <a:defRPr/>
              </a:pPr>
              <a:t>‹#›</a:t>
            </a:fld>
            <a:endParaRPr lang="en-US" altLang="en-US"/>
          </a:p>
        </p:txBody>
      </p:sp>
    </p:spTree>
    <p:extLst>
      <p:ext uri="{BB962C8B-B14F-4D97-AF65-F5344CB8AC3E}">
        <p14:creationId xmlns:p14="http://schemas.microsoft.com/office/powerpoint/2010/main" val="9332599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0737850" y="6654800"/>
            <a:ext cx="1193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fld id="{73CEC005-3E09-4A4F-AB2A-31BF798DF54A}" type="slidenum">
              <a:rPr lang="en-US" altLang="en-US" sz="800" smtClean="0">
                <a:solidFill>
                  <a:schemeClr val="bg1"/>
                </a:solidFill>
              </a:rPr>
              <a:pPr algn="r">
                <a:defRPr/>
              </a:pPr>
              <a:t>‹#›</a:t>
            </a:fld>
            <a:endParaRPr lang="en-US" altLang="en-US" sz="800" smtClean="0">
              <a:solidFill>
                <a:schemeClr val="bg1"/>
              </a:solidFill>
            </a:endParaRPr>
          </a:p>
        </p:txBody>
      </p:sp>
      <p:sp>
        <p:nvSpPr>
          <p:cNvPr id="4" name="Text Placeholder 3"/>
          <p:cNvSpPr>
            <a:spLocks noGrp="1"/>
          </p:cNvSpPr>
          <p:nvPr>
            <p:ph type="body" sz="quarter" idx="10"/>
          </p:nvPr>
        </p:nvSpPr>
        <p:spPr>
          <a:xfrm>
            <a:off x="609600" y="1584325"/>
            <a:ext cx="10972800" cy="4360366"/>
          </a:xfrm>
          <a:prstGeom prst="rect">
            <a:avLst/>
          </a:prstGeom>
        </p:spPr>
        <p:txBody>
          <a:bodyPr/>
          <a:lstStyle>
            <a:lvl1pPr>
              <a:buClr>
                <a:schemeClr val="accent6"/>
              </a:buClr>
              <a:buSzPct val="100000"/>
              <a:buFont typeface="Arial"/>
              <a:buChar char="•"/>
              <a:defRPr sz="2800" b="0" spc="0">
                <a:solidFill>
                  <a:srgbClr val="535352"/>
                </a:solidFill>
                <a:latin typeface="Calibri"/>
                <a:cs typeface="Calibri"/>
              </a:defRPr>
            </a:lvl1pPr>
            <a:lvl2pPr>
              <a:defRPr>
                <a:solidFill>
                  <a:srgbClr val="535352"/>
                </a:solidFill>
                <a:latin typeface="Calibri"/>
                <a:cs typeface="Calibri"/>
              </a:defRPr>
            </a:lvl2pPr>
            <a:lvl3pPr marL="1143000" indent="-228600">
              <a:buSzPct val="83000"/>
              <a:buFont typeface="Courier New"/>
              <a:buChar char="o"/>
              <a:defRPr>
                <a:solidFill>
                  <a:srgbClr val="535352"/>
                </a:solidFill>
                <a:latin typeface="Calibri"/>
                <a:cs typeface="Calibri"/>
              </a:defRPr>
            </a:lvl3pPr>
            <a:lvl4pPr>
              <a:defRPr>
                <a:solidFill>
                  <a:srgbClr val="535352"/>
                </a:solidFill>
                <a:latin typeface="Calibri"/>
                <a:cs typeface="Calibri"/>
              </a:defRPr>
            </a:lvl4pPr>
            <a:lvl5pPr>
              <a:defRPr>
                <a:solidFill>
                  <a:srgbClr val="535352"/>
                </a:solidFill>
                <a:latin typeface="Calibri"/>
                <a:cs typeface="Calibri"/>
              </a:defRPr>
            </a:lvl5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4489566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p">
    <p:bg>
      <p:bgPr>
        <a:gradFill rotWithShape="1">
          <a:gsLst>
            <a:gs pos="0">
              <a:srgbClr val="FFFFFF"/>
            </a:gs>
            <a:gs pos="50000">
              <a:srgbClr val="FBFBFB"/>
            </a:gs>
            <a:gs pos="100000">
              <a:srgbClr val="D0D0D0"/>
            </a:gs>
          </a:gsLst>
          <a:lin ang="5400000"/>
        </a:gradFill>
        <a:effectLst/>
      </p:bgPr>
    </p:bg>
    <p:spTree>
      <p:nvGrpSpPr>
        <p:cNvPr id="1" name=""/>
        <p:cNvGrpSpPr/>
        <p:nvPr/>
      </p:nvGrpSpPr>
      <p:grpSpPr>
        <a:xfrm>
          <a:off x="0" y="0"/>
          <a:ext cx="0" cy="0"/>
          <a:chOff x="0" y="0"/>
          <a:chExt cx="0" cy="0"/>
        </a:xfrm>
      </p:grpSpPr>
      <p:sp>
        <p:nvSpPr>
          <p:cNvPr id="2" name="Дата 18"/>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3" name="Номер слайда 19"/>
          <p:cNvSpPr>
            <a:spLocks noGrp="1"/>
          </p:cNvSpPr>
          <p:nvPr>
            <p:ph type="sldNum" sz="quarter" idx="11"/>
          </p:nvPr>
        </p:nvSpPr>
        <p:spPr/>
        <p:txBody>
          <a:bodyPr/>
          <a:lstStyle>
            <a:lvl1pPr>
              <a:defRPr smtClean="0"/>
            </a:lvl1pPr>
          </a:lstStyle>
          <a:p>
            <a:fld id="{D57F1E4F-1CFF-5643-939E-217C01CDF565}" type="slidenum">
              <a:rPr lang="en-US" smtClean="0"/>
              <a:pPr/>
              <a:t>‹#›</a:t>
            </a:fld>
            <a:endParaRPr lang="en-US" dirty="0"/>
          </a:p>
        </p:txBody>
      </p:sp>
      <p:sp>
        <p:nvSpPr>
          <p:cNvPr id="4" name="Нижний колонтитул 20"/>
          <p:cNvSpPr>
            <a:spLocks noGrp="1"/>
          </p:cNvSpPr>
          <p:nvPr>
            <p:ph type="ftr" sz="quarter" idx="12"/>
          </p:nvPr>
        </p:nvSpPr>
        <p:spPr/>
        <p:txBody>
          <a:bodyPr/>
          <a:lstStyle>
            <a:lvl1pPr>
              <a:defRPr/>
            </a:lvl1pPr>
          </a:lstStyle>
          <a:p>
            <a:endParaRPr lang="en-US" dirty="0"/>
          </a:p>
        </p:txBody>
      </p:sp>
    </p:spTree>
    <p:extLst>
      <p:ext uri="{BB962C8B-B14F-4D97-AF65-F5344CB8AC3E}">
        <p14:creationId xmlns:p14="http://schemas.microsoft.com/office/powerpoint/2010/main" val="573156935"/>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85775"/>
            <a:ext cx="10515600" cy="1325563"/>
          </a:xfrm>
        </p:spPr>
        <p:txBody>
          <a:bodyPr/>
          <a:lstStyle/>
          <a:p>
            <a:r>
              <a:rPr lang="en-US" smtClean="0"/>
              <a:t>Click to edit Master title style</a:t>
            </a:r>
            <a:endParaRPr lang="en-US"/>
          </a:p>
        </p:txBody>
      </p:sp>
      <p:sp>
        <p:nvSpPr>
          <p:cNvPr id="3" name="Объект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059035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06042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293948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Объект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Объект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876606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8" name="Нижний колонтитул 4"/>
          <p:cNvSpPr>
            <a:spLocks noGrp="1"/>
          </p:cNvSpPr>
          <p:nvPr>
            <p:ph type="ftr" sz="quarter" idx="11"/>
          </p:nvPr>
        </p:nvSpPr>
        <p:spPr/>
        <p:txBody>
          <a:bodyPr/>
          <a:lstStyle>
            <a:lvl1pPr>
              <a:defRPr/>
            </a:lvl1pPr>
          </a:lstStyle>
          <a:p>
            <a:endParaRPr lang="en-US" dirty="0"/>
          </a:p>
        </p:txBody>
      </p:sp>
      <p:sp>
        <p:nvSpPr>
          <p:cNvPr id="9"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2363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4" name="Нижний колонтитул 4"/>
          <p:cNvSpPr>
            <a:spLocks noGrp="1"/>
          </p:cNvSpPr>
          <p:nvPr>
            <p:ph type="ftr" sz="quarter" idx="11"/>
          </p:nvPr>
        </p:nvSpPr>
        <p:spPr/>
        <p:txBody>
          <a:bodyPr/>
          <a:lstStyle>
            <a:lvl1pPr>
              <a:defRPr/>
            </a:lvl1pPr>
          </a:lstStyle>
          <a:p>
            <a:endParaRPr lang="en-US" dirty="0"/>
          </a:p>
        </p:txBody>
      </p:sp>
      <p:sp>
        <p:nvSpPr>
          <p:cNvPr id="5"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33850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3" name="Нижний колонтитул 4"/>
          <p:cNvSpPr>
            <a:spLocks noGrp="1"/>
          </p:cNvSpPr>
          <p:nvPr>
            <p:ph type="ftr" sz="quarter" idx="11"/>
          </p:nvPr>
        </p:nvSpPr>
        <p:spPr/>
        <p:txBody>
          <a:bodyPr/>
          <a:lstStyle>
            <a:lvl1pPr>
              <a:defRPr/>
            </a:lvl1pPr>
          </a:lstStyle>
          <a:p>
            <a:endParaRPr lang="en-US" dirty="0"/>
          </a:p>
        </p:txBody>
      </p:sp>
      <p:sp>
        <p:nvSpPr>
          <p:cNvPr id="4"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89831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87425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36540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Вертикальный текст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36436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071165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897929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smtClean="0"/>
              <a:t>Click to edit Master title style</a:t>
            </a:r>
            <a:endParaRPr lang="ru-RU"/>
          </a:p>
        </p:txBody>
      </p:sp>
    </p:spTree>
    <p:extLst>
      <p:ext uri="{BB962C8B-B14F-4D97-AF65-F5344CB8AC3E}">
        <p14:creationId xmlns:p14="http://schemas.microsoft.com/office/powerpoint/2010/main" val="3424045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Объект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Объект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53192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smtClean="0"/>
              <a:t>Click to edit Master title style</a:t>
            </a:r>
            <a:endParaRPr lang="ru-RU"/>
          </a:p>
        </p:txBody>
      </p:sp>
    </p:spTree>
    <p:extLst>
      <p:ext uri="{BB962C8B-B14F-4D97-AF65-F5344CB8AC3E}">
        <p14:creationId xmlns:p14="http://schemas.microsoft.com/office/powerpoint/2010/main" val="36261101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ru-RU"/>
          </a:p>
        </p:txBody>
      </p:sp>
      <p:sp>
        <p:nvSpPr>
          <p:cNvPr id="3" name="Дата 3"/>
          <p:cNvSpPr>
            <a:spLocks noGrp="1"/>
          </p:cNvSpPr>
          <p:nvPr>
            <p:ph type="dt" sz="half" idx="10"/>
          </p:nvPr>
        </p:nvSpPr>
        <p:spPr/>
        <p:txBody>
          <a:bodyPr/>
          <a:lstStyle>
            <a:lvl1pPr>
              <a:defRPr/>
            </a:lvl1pPr>
          </a:lstStyle>
          <a:p>
            <a:pPr>
              <a:defRPr/>
            </a:pPr>
            <a:fld id="{B6BC60F2-1C7C-403B-8619-9B2BF41879AA}" type="datetimeFigureOut">
              <a:rPr lang="en-US"/>
              <a:pPr>
                <a:defRPr/>
              </a:pPr>
              <a:t>11/21/2024</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8820D6B4-5150-4ECE-B1E4-9DF6CCCA4F29}" type="slidenum">
              <a:rPr lang="en-US" altLang="en-US"/>
              <a:pPr>
                <a:defRPr/>
              </a:pPr>
              <a:t>‹#›</a:t>
            </a:fld>
            <a:endParaRPr lang="en-US" altLang="en-US"/>
          </a:p>
        </p:txBody>
      </p:sp>
    </p:spTree>
    <p:extLst>
      <p:ext uri="{BB962C8B-B14F-4D97-AF65-F5344CB8AC3E}">
        <p14:creationId xmlns:p14="http://schemas.microsoft.com/office/powerpoint/2010/main" val="10318130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Объект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pPr>
              <a:defRPr/>
            </a:pPr>
            <a:fld id="{D368EE82-33C4-4C4E-B407-5F46F95C5E89}"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A9EE5CDB-AFA1-406B-B144-1A2C7D1D9A73}" type="slidenum">
              <a:rPr lang="en-US" altLang="en-US"/>
              <a:pPr>
                <a:defRPr/>
              </a:pPr>
              <a:t>‹#›</a:t>
            </a:fld>
            <a:endParaRPr lang="en-US" altLang="en-US"/>
          </a:p>
        </p:txBody>
      </p:sp>
    </p:spTree>
    <p:extLst>
      <p:ext uri="{BB962C8B-B14F-4D97-AF65-F5344CB8AC3E}">
        <p14:creationId xmlns:p14="http://schemas.microsoft.com/office/powerpoint/2010/main" val="16307590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Дата 3"/>
          <p:cNvSpPr>
            <a:spLocks noGrp="1"/>
          </p:cNvSpPr>
          <p:nvPr>
            <p:ph type="dt" sz="half" idx="10"/>
          </p:nvPr>
        </p:nvSpPr>
        <p:spPr/>
        <p:txBody>
          <a:bodyPr/>
          <a:lstStyle>
            <a:lvl1pPr>
              <a:defRPr/>
            </a:lvl1pPr>
          </a:lstStyle>
          <a:p>
            <a:pPr>
              <a:defRPr/>
            </a:pPr>
            <a:fld id="{70F867C3-D692-49AE-BFEC-1718F9A868CA}"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9F6D34CB-B8E9-410D-A42D-DFB44A26C9DD}" type="slidenum">
              <a:rPr lang="en-US" altLang="en-US"/>
              <a:pPr>
                <a:defRPr/>
              </a:pPr>
              <a:t>‹#›</a:t>
            </a:fld>
            <a:endParaRPr lang="en-US" altLang="en-US"/>
          </a:p>
        </p:txBody>
      </p:sp>
    </p:spTree>
    <p:extLst>
      <p:ext uri="{BB962C8B-B14F-4D97-AF65-F5344CB8AC3E}">
        <p14:creationId xmlns:p14="http://schemas.microsoft.com/office/powerpoint/2010/main" val="42881154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Объект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Объект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Дата 3"/>
          <p:cNvSpPr>
            <a:spLocks noGrp="1"/>
          </p:cNvSpPr>
          <p:nvPr>
            <p:ph type="dt" sz="half" idx="10"/>
          </p:nvPr>
        </p:nvSpPr>
        <p:spPr/>
        <p:txBody>
          <a:bodyPr/>
          <a:lstStyle>
            <a:lvl1pPr>
              <a:defRPr/>
            </a:lvl1pPr>
          </a:lstStyle>
          <a:p>
            <a:pPr>
              <a:defRPr/>
            </a:pPr>
            <a:fld id="{430D0B4E-C504-4CD6-83FF-1513385DE6DC}" type="datetimeFigureOut">
              <a:rPr lang="en-US"/>
              <a:pPr>
                <a:defRPr/>
              </a:pPr>
              <a:t>11/21/2024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49FBD18E-2C32-4C96-9F06-A57742B0D2CC}" type="slidenum">
              <a:rPr lang="en-US" altLang="en-US"/>
              <a:pPr>
                <a:defRPr/>
              </a:pPr>
              <a:t>‹#›</a:t>
            </a:fld>
            <a:endParaRPr lang="en-US" altLang="en-US"/>
          </a:p>
        </p:txBody>
      </p:sp>
    </p:spTree>
    <p:extLst>
      <p:ext uri="{BB962C8B-B14F-4D97-AF65-F5344CB8AC3E}">
        <p14:creationId xmlns:p14="http://schemas.microsoft.com/office/powerpoint/2010/main" val="13510748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Дата 3"/>
          <p:cNvSpPr>
            <a:spLocks noGrp="1"/>
          </p:cNvSpPr>
          <p:nvPr>
            <p:ph type="dt" sz="half" idx="10"/>
          </p:nvPr>
        </p:nvSpPr>
        <p:spPr/>
        <p:txBody>
          <a:bodyPr/>
          <a:lstStyle>
            <a:lvl1pPr>
              <a:defRPr/>
            </a:lvl1pPr>
          </a:lstStyle>
          <a:p>
            <a:pPr>
              <a:defRPr/>
            </a:pPr>
            <a:fld id="{DE40A1BC-47B5-48AC-B144-F3D04CBADA6F}" type="datetimeFigureOut">
              <a:rPr lang="en-US"/>
              <a:pPr>
                <a:defRPr/>
              </a:pPr>
              <a:t>11/21/2024</a:t>
            </a:fld>
            <a:endParaRPr lang="en-US"/>
          </a:p>
        </p:txBody>
      </p:sp>
      <p:sp>
        <p:nvSpPr>
          <p:cNvPr id="8" name="Нижний колонтитул 4"/>
          <p:cNvSpPr>
            <a:spLocks noGrp="1"/>
          </p:cNvSpPr>
          <p:nvPr>
            <p:ph type="ftr" sz="quarter" idx="11"/>
          </p:nvPr>
        </p:nvSpPr>
        <p:spPr/>
        <p:txBody>
          <a:bodyPr/>
          <a:lstStyle>
            <a:lvl1pPr>
              <a:defRPr/>
            </a:lvl1pPr>
          </a:lstStyle>
          <a:p>
            <a:pPr>
              <a:defRPr/>
            </a:pPr>
            <a:endParaRPr lang="en-US"/>
          </a:p>
        </p:txBody>
      </p:sp>
      <p:sp>
        <p:nvSpPr>
          <p:cNvPr id="9" name="Номер слайда 5"/>
          <p:cNvSpPr>
            <a:spLocks noGrp="1"/>
          </p:cNvSpPr>
          <p:nvPr>
            <p:ph type="sldNum" sz="quarter" idx="12"/>
          </p:nvPr>
        </p:nvSpPr>
        <p:spPr/>
        <p:txBody>
          <a:bodyPr/>
          <a:lstStyle>
            <a:lvl1pPr>
              <a:defRPr/>
            </a:lvl1pPr>
          </a:lstStyle>
          <a:p>
            <a:pPr>
              <a:defRPr/>
            </a:pPr>
            <a:fld id="{1C23DA43-76B0-42DD-A434-1EAD427AB039}" type="slidenum">
              <a:rPr lang="en-US" altLang="en-US"/>
              <a:pPr>
                <a:defRPr/>
              </a:pPr>
              <a:t>‹#›</a:t>
            </a:fld>
            <a:endParaRPr lang="en-US" altLang="en-US"/>
          </a:p>
        </p:txBody>
      </p:sp>
    </p:spTree>
    <p:extLst>
      <p:ext uri="{BB962C8B-B14F-4D97-AF65-F5344CB8AC3E}">
        <p14:creationId xmlns:p14="http://schemas.microsoft.com/office/powerpoint/2010/main" val="41208211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Дата 3"/>
          <p:cNvSpPr>
            <a:spLocks noGrp="1"/>
          </p:cNvSpPr>
          <p:nvPr>
            <p:ph type="dt" sz="half" idx="10"/>
          </p:nvPr>
        </p:nvSpPr>
        <p:spPr/>
        <p:txBody>
          <a:bodyPr/>
          <a:lstStyle>
            <a:lvl1pPr>
              <a:defRPr/>
            </a:lvl1pPr>
          </a:lstStyle>
          <a:p>
            <a:pPr>
              <a:defRPr/>
            </a:pPr>
            <a:fld id="{3E398025-60E0-47E1-A526-C9FAD5B17FB8}" type="datetimeFigureOut">
              <a:rPr lang="en-US"/>
              <a:pPr>
                <a:defRPr/>
              </a:pPr>
              <a:t>11/21/2024</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ED01DCB4-DEAC-473B-8984-7AFF037C40D9}" type="slidenum">
              <a:rPr lang="en-US" altLang="en-US"/>
              <a:pPr>
                <a:defRPr/>
              </a:pPr>
              <a:t>‹#›</a:t>
            </a:fld>
            <a:endParaRPr lang="en-US" altLang="en-US"/>
          </a:p>
        </p:txBody>
      </p:sp>
    </p:spTree>
    <p:extLst>
      <p:ext uri="{BB962C8B-B14F-4D97-AF65-F5344CB8AC3E}">
        <p14:creationId xmlns:p14="http://schemas.microsoft.com/office/powerpoint/2010/main" val="28552012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D288065-2644-4D25-8340-045275F37214}" type="datetimeFigureOut">
              <a:rPr lang="en-US"/>
              <a:pPr>
                <a:defRPr/>
              </a:pPr>
              <a:t>11/21/2024</a:t>
            </a:fld>
            <a:endParaRPr lang="en-US"/>
          </a:p>
        </p:txBody>
      </p:sp>
      <p:sp>
        <p:nvSpPr>
          <p:cNvPr id="3" name="Нижний колонтитул 4"/>
          <p:cNvSpPr>
            <a:spLocks noGrp="1"/>
          </p:cNvSpPr>
          <p:nvPr>
            <p:ph type="ftr" sz="quarter" idx="11"/>
          </p:nvPr>
        </p:nvSpPr>
        <p:spPr/>
        <p:txBody>
          <a:bodyPr/>
          <a:lstStyle>
            <a:lvl1pPr>
              <a:defRPr/>
            </a:lvl1pPr>
          </a:lstStyle>
          <a:p>
            <a:pPr>
              <a:defRPr/>
            </a:pPr>
            <a:endParaRPr lang="en-US"/>
          </a:p>
        </p:txBody>
      </p:sp>
      <p:sp>
        <p:nvSpPr>
          <p:cNvPr id="4" name="Номер слайда 5"/>
          <p:cNvSpPr>
            <a:spLocks noGrp="1"/>
          </p:cNvSpPr>
          <p:nvPr>
            <p:ph type="sldNum" sz="quarter" idx="12"/>
          </p:nvPr>
        </p:nvSpPr>
        <p:spPr/>
        <p:txBody>
          <a:bodyPr/>
          <a:lstStyle>
            <a:lvl1pPr>
              <a:defRPr/>
            </a:lvl1pPr>
          </a:lstStyle>
          <a:p>
            <a:pPr>
              <a:defRPr/>
            </a:pPr>
            <a:fld id="{EA8E2A14-0BFB-47DD-BB78-64A796824449}" type="slidenum">
              <a:rPr lang="en-US" altLang="en-US"/>
              <a:pPr>
                <a:defRPr/>
              </a:pPr>
              <a:t>‹#›</a:t>
            </a:fld>
            <a:endParaRPr lang="en-US" altLang="en-US"/>
          </a:p>
        </p:txBody>
      </p:sp>
    </p:spTree>
    <p:extLst>
      <p:ext uri="{BB962C8B-B14F-4D97-AF65-F5344CB8AC3E}">
        <p14:creationId xmlns:p14="http://schemas.microsoft.com/office/powerpoint/2010/main" val="31478955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pPr>
              <a:defRPr/>
            </a:pPr>
            <a:fld id="{16C82A7B-BB72-433F-867C-6D8607284925}" type="datetimeFigureOut">
              <a:rPr lang="en-US"/>
              <a:pPr>
                <a:defRPr/>
              </a:pPr>
              <a:t>11/21/2024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2D9BCD56-0B48-4E07-82BE-A225871FF305}" type="slidenum">
              <a:rPr lang="en-US" altLang="en-US"/>
              <a:pPr>
                <a:defRPr/>
              </a:pPr>
              <a:t>‹#›</a:t>
            </a:fld>
            <a:endParaRPr lang="en-US" altLang="en-US"/>
          </a:p>
        </p:txBody>
      </p:sp>
    </p:spTree>
    <p:extLst>
      <p:ext uri="{BB962C8B-B14F-4D97-AF65-F5344CB8AC3E}">
        <p14:creationId xmlns:p14="http://schemas.microsoft.com/office/powerpoint/2010/main" val="40267508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pPr>
              <a:defRPr/>
            </a:pPr>
            <a:fld id="{BADAED6B-D04B-4F75-A6C2-CF96EBBD6560}" type="datetimeFigureOut">
              <a:rPr lang="en-US"/>
              <a:pPr>
                <a:defRPr/>
              </a:pPr>
              <a:t>11/21/2024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1737E0ED-DA0C-4BE4-B816-15EE27B31869}" type="slidenum">
              <a:rPr lang="en-US" altLang="en-US"/>
              <a:pPr>
                <a:defRPr/>
              </a:pPr>
              <a:t>‹#›</a:t>
            </a:fld>
            <a:endParaRPr lang="en-US" altLang="en-US"/>
          </a:p>
        </p:txBody>
      </p:sp>
    </p:spTree>
    <p:extLst>
      <p:ext uri="{BB962C8B-B14F-4D97-AF65-F5344CB8AC3E}">
        <p14:creationId xmlns:p14="http://schemas.microsoft.com/office/powerpoint/2010/main" val="2616229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8" name="Нижний колонтитул 4"/>
          <p:cNvSpPr>
            <a:spLocks noGrp="1"/>
          </p:cNvSpPr>
          <p:nvPr>
            <p:ph type="ftr" sz="quarter" idx="11"/>
          </p:nvPr>
        </p:nvSpPr>
        <p:spPr/>
        <p:txBody>
          <a:bodyPr/>
          <a:lstStyle>
            <a:lvl1pPr>
              <a:defRPr/>
            </a:lvl1pPr>
          </a:lstStyle>
          <a:p>
            <a:endParaRPr lang="en-US" dirty="0"/>
          </a:p>
        </p:txBody>
      </p:sp>
      <p:sp>
        <p:nvSpPr>
          <p:cNvPr id="9"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25679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Вертикальный текст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pPr>
              <a:defRPr/>
            </a:pPr>
            <a:fld id="{91216707-03F3-4767-BF25-E05A272D38AC}"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4FBD3891-329B-4735-89F4-5A401AF2F034}" type="slidenum">
              <a:rPr lang="en-US" altLang="en-US"/>
              <a:pPr>
                <a:defRPr/>
              </a:pPr>
              <a:t>‹#›</a:t>
            </a:fld>
            <a:endParaRPr lang="en-US" altLang="en-US"/>
          </a:p>
        </p:txBody>
      </p:sp>
    </p:spTree>
    <p:extLst>
      <p:ext uri="{BB962C8B-B14F-4D97-AF65-F5344CB8AC3E}">
        <p14:creationId xmlns:p14="http://schemas.microsoft.com/office/powerpoint/2010/main" val="27360675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pPr>
              <a:defRPr/>
            </a:pPr>
            <a:fld id="{9D1E0321-C056-4922-86AB-B59CC3F14B30}"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6DB71C4F-B89E-427D-9487-DF79947F1D6D}" type="slidenum">
              <a:rPr lang="en-US" altLang="en-US"/>
              <a:pPr>
                <a:defRPr/>
              </a:pPr>
              <a:t>‹#›</a:t>
            </a:fld>
            <a:endParaRPr lang="en-US" altLang="en-US"/>
          </a:p>
        </p:txBody>
      </p:sp>
    </p:spTree>
    <p:extLst>
      <p:ext uri="{BB962C8B-B14F-4D97-AF65-F5344CB8AC3E}">
        <p14:creationId xmlns:p14="http://schemas.microsoft.com/office/powerpoint/2010/main" val="10338706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0737850" y="6654800"/>
            <a:ext cx="1193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fld id="{73CEC005-3E09-4A4F-AB2A-31BF798DF54A}" type="slidenum">
              <a:rPr lang="en-US" altLang="en-US" sz="800" smtClean="0">
                <a:solidFill>
                  <a:schemeClr val="bg1"/>
                </a:solidFill>
              </a:rPr>
              <a:pPr algn="r">
                <a:defRPr/>
              </a:pPr>
              <a:t>‹#›</a:t>
            </a:fld>
            <a:endParaRPr lang="en-US" altLang="en-US" sz="800" smtClean="0">
              <a:solidFill>
                <a:schemeClr val="bg1"/>
              </a:solidFill>
            </a:endParaRPr>
          </a:p>
        </p:txBody>
      </p:sp>
      <p:sp>
        <p:nvSpPr>
          <p:cNvPr id="4" name="Text Placeholder 3"/>
          <p:cNvSpPr>
            <a:spLocks noGrp="1"/>
          </p:cNvSpPr>
          <p:nvPr>
            <p:ph type="body" sz="quarter" idx="10"/>
          </p:nvPr>
        </p:nvSpPr>
        <p:spPr>
          <a:xfrm>
            <a:off x="609600" y="1584325"/>
            <a:ext cx="10972800" cy="4360366"/>
          </a:xfrm>
          <a:prstGeom prst="rect">
            <a:avLst/>
          </a:prstGeom>
        </p:spPr>
        <p:txBody>
          <a:bodyPr/>
          <a:lstStyle>
            <a:lvl1pPr>
              <a:buClr>
                <a:schemeClr val="accent6"/>
              </a:buClr>
              <a:buSzPct val="100000"/>
              <a:buFont typeface="Arial"/>
              <a:buChar char="•"/>
              <a:defRPr sz="2800" b="0" spc="0">
                <a:solidFill>
                  <a:srgbClr val="535352"/>
                </a:solidFill>
                <a:latin typeface="Calibri"/>
                <a:cs typeface="Calibri"/>
              </a:defRPr>
            </a:lvl1pPr>
            <a:lvl2pPr>
              <a:defRPr>
                <a:solidFill>
                  <a:srgbClr val="535352"/>
                </a:solidFill>
                <a:latin typeface="Calibri"/>
                <a:cs typeface="Calibri"/>
              </a:defRPr>
            </a:lvl2pPr>
            <a:lvl3pPr marL="1143000" indent="-228600">
              <a:buSzPct val="83000"/>
              <a:buFont typeface="Courier New"/>
              <a:buChar char="o"/>
              <a:defRPr>
                <a:solidFill>
                  <a:srgbClr val="535352"/>
                </a:solidFill>
                <a:latin typeface="Calibri"/>
                <a:cs typeface="Calibri"/>
              </a:defRPr>
            </a:lvl3pPr>
            <a:lvl4pPr>
              <a:defRPr>
                <a:solidFill>
                  <a:srgbClr val="535352"/>
                </a:solidFill>
                <a:latin typeface="Calibri"/>
                <a:cs typeface="Calibri"/>
              </a:defRPr>
            </a:lvl4pPr>
            <a:lvl5pPr>
              <a:defRPr>
                <a:solidFill>
                  <a:srgbClr val="535352"/>
                </a:solidFill>
                <a:latin typeface="Calibri"/>
                <a:cs typeface="Calibri"/>
              </a:defRPr>
            </a:lvl5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5175056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smtClean="0"/>
              <a:t>Click to edit Master title style</a:t>
            </a:r>
            <a:endParaRPr lang="ru-RU"/>
          </a:p>
        </p:txBody>
      </p:sp>
    </p:spTree>
    <p:extLst>
      <p:ext uri="{BB962C8B-B14F-4D97-AF65-F5344CB8AC3E}">
        <p14:creationId xmlns:p14="http://schemas.microsoft.com/office/powerpoint/2010/main" val="9207816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_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smtClean="0"/>
              <a:t>Click to edit Master title style</a:t>
            </a:r>
            <a:endParaRPr lang="ru-RU"/>
          </a:p>
        </p:txBody>
      </p:sp>
    </p:spTree>
    <p:extLst>
      <p:ext uri="{BB962C8B-B14F-4D97-AF65-F5344CB8AC3E}">
        <p14:creationId xmlns:p14="http://schemas.microsoft.com/office/powerpoint/2010/main" val="405058568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ru-RU"/>
          </a:p>
        </p:txBody>
      </p:sp>
      <p:sp>
        <p:nvSpPr>
          <p:cNvPr id="3" name="Дата 3"/>
          <p:cNvSpPr>
            <a:spLocks noGrp="1"/>
          </p:cNvSpPr>
          <p:nvPr>
            <p:ph type="dt" sz="half" idx="10"/>
          </p:nvPr>
        </p:nvSpPr>
        <p:spPr/>
        <p:txBody>
          <a:bodyPr/>
          <a:lstStyle>
            <a:lvl1pPr>
              <a:defRPr/>
            </a:lvl1pPr>
          </a:lstStyle>
          <a:p>
            <a:pPr>
              <a:defRPr/>
            </a:pPr>
            <a:fld id="{B6BC60F2-1C7C-403B-8619-9B2BF41879AA}" type="datetimeFigureOut">
              <a:rPr lang="en-US"/>
              <a:pPr>
                <a:defRPr/>
              </a:pPr>
              <a:t>11/21/2024</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8820D6B4-5150-4ECE-B1E4-9DF6CCCA4F29}" type="slidenum">
              <a:rPr lang="en-US" altLang="en-US"/>
              <a:pPr>
                <a:defRPr/>
              </a:pPr>
              <a:t>‹#›</a:t>
            </a:fld>
            <a:endParaRPr lang="en-US" altLang="en-US"/>
          </a:p>
        </p:txBody>
      </p:sp>
    </p:spTree>
    <p:extLst>
      <p:ext uri="{BB962C8B-B14F-4D97-AF65-F5344CB8AC3E}">
        <p14:creationId xmlns:p14="http://schemas.microsoft.com/office/powerpoint/2010/main" val="29656914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Объект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pPr>
              <a:defRPr/>
            </a:pPr>
            <a:fld id="{D368EE82-33C4-4C4E-B407-5F46F95C5E89}"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A9EE5CDB-AFA1-406B-B144-1A2C7D1D9A73}" type="slidenum">
              <a:rPr lang="en-US" altLang="en-US"/>
              <a:pPr>
                <a:defRPr/>
              </a:pPr>
              <a:t>‹#›</a:t>
            </a:fld>
            <a:endParaRPr lang="en-US" altLang="en-US"/>
          </a:p>
        </p:txBody>
      </p:sp>
    </p:spTree>
    <p:extLst>
      <p:ext uri="{BB962C8B-B14F-4D97-AF65-F5344CB8AC3E}">
        <p14:creationId xmlns:p14="http://schemas.microsoft.com/office/powerpoint/2010/main" val="6529289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Дата 3"/>
          <p:cNvSpPr>
            <a:spLocks noGrp="1"/>
          </p:cNvSpPr>
          <p:nvPr>
            <p:ph type="dt" sz="half" idx="10"/>
          </p:nvPr>
        </p:nvSpPr>
        <p:spPr/>
        <p:txBody>
          <a:bodyPr/>
          <a:lstStyle>
            <a:lvl1pPr>
              <a:defRPr/>
            </a:lvl1pPr>
          </a:lstStyle>
          <a:p>
            <a:pPr>
              <a:defRPr/>
            </a:pPr>
            <a:fld id="{70F867C3-D692-49AE-BFEC-1718F9A868CA}"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9F6D34CB-B8E9-410D-A42D-DFB44A26C9DD}" type="slidenum">
              <a:rPr lang="en-US" altLang="en-US"/>
              <a:pPr>
                <a:defRPr/>
              </a:pPr>
              <a:t>‹#›</a:t>
            </a:fld>
            <a:endParaRPr lang="en-US" altLang="en-US"/>
          </a:p>
        </p:txBody>
      </p:sp>
    </p:spTree>
    <p:extLst>
      <p:ext uri="{BB962C8B-B14F-4D97-AF65-F5344CB8AC3E}">
        <p14:creationId xmlns:p14="http://schemas.microsoft.com/office/powerpoint/2010/main" val="48019526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Объект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Объект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Дата 3"/>
          <p:cNvSpPr>
            <a:spLocks noGrp="1"/>
          </p:cNvSpPr>
          <p:nvPr>
            <p:ph type="dt" sz="half" idx="10"/>
          </p:nvPr>
        </p:nvSpPr>
        <p:spPr/>
        <p:txBody>
          <a:bodyPr/>
          <a:lstStyle>
            <a:lvl1pPr>
              <a:defRPr/>
            </a:lvl1pPr>
          </a:lstStyle>
          <a:p>
            <a:pPr>
              <a:defRPr/>
            </a:pPr>
            <a:fld id="{430D0B4E-C504-4CD6-83FF-1513385DE6DC}" type="datetimeFigureOut">
              <a:rPr lang="en-US"/>
              <a:pPr>
                <a:defRPr/>
              </a:pPr>
              <a:t>11/21/2024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49FBD18E-2C32-4C96-9F06-A57742B0D2CC}" type="slidenum">
              <a:rPr lang="en-US" altLang="en-US"/>
              <a:pPr>
                <a:defRPr/>
              </a:pPr>
              <a:t>‹#›</a:t>
            </a:fld>
            <a:endParaRPr lang="en-US" altLang="en-US"/>
          </a:p>
        </p:txBody>
      </p:sp>
    </p:spTree>
    <p:extLst>
      <p:ext uri="{BB962C8B-B14F-4D97-AF65-F5344CB8AC3E}">
        <p14:creationId xmlns:p14="http://schemas.microsoft.com/office/powerpoint/2010/main" val="29414021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Дата 3"/>
          <p:cNvSpPr>
            <a:spLocks noGrp="1"/>
          </p:cNvSpPr>
          <p:nvPr>
            <p:ph type="dt" sz="half" idx="10"/>
          </p:nvPr>
        </p:nvSpPr>
        <p:spPr/>
        <p:txBody>
          <a:bodyPr/>
          <a:lstStyle>
            <a:lvl1pPr>
              <a:defRPr/>
            </a:lvl1pPr>
          </a:lstStyle>
          <a:p>
            <a:pPr>
              <a:defRPr/>
            </a:pPr>
            <a:fld id="{DE40A1BC-47B5-48AC-B144-F3D04CBADA6F}" type="datetimeFigureOut">
              <a:rPr lang="en-US"/>
              <a:pPr>
                <a:defRPr/>
              </a:pPr>
              <a:t>11/21/2024</a:t>
            </a:fld>
            <a:endParaRPr lang="en-US"/>
          </a:p>
        </p:txBody>
      </p:sp>
      <p:sp>
        <p:nvSpPr>
          <p:cNvPr id="8" name="Нижний колонтитул 4"/>
          <p:cNvSpPr>
            <a:spLocks noGrp="1"/>
          </p:cNvSpPr>
          <p:nvPr>
            <p:ph type="ftr" sz="quarter" idx="11"/>
          </p:nvPr>
        </p:nvSpPr>
        <p:spPr/>
        <p:txBody>
          <a:bodyPr/>
          <a:lstStyle>
            <a:lvl1pPr>
              <a:defRPr/>
            </a:lvl1pPr>
          </a:lstStyle>
          <a:p>
            <a:pPr>
              <a:defRPr/>
            </a:pPr>
            <a:endParaRPr lang="en-US"/>
          </a:p>
        </p:txBody>
      </p:sp>
      <p:sp>
        <p:nvSpPr>
          <p:cNvPr id="9" name="Номер слайда 5"/>
          <p:cNvSpPr>
            <a:spLocks noGrp="1"/>
          </p:cNvSpPr>
          <p:nvPr>
            <p:ph type="sldNum" sz="quarter" idx="12"/>
          </p:nvPr>
        </p:nvSpPr>
        <p:spPr/>
        <p:txBody>
          <a:bodyPr/>
          <a:lstStyle>
            <a:lvl1pPr>
              <a:defRPr/>
            </a:lvl1pPr>
          </a:lstStyle>
          <a:p>
            <a:pPr>
              <a:defRPr/>
            </a:pPr>
            <a:fld id="{1C23DA43-76B0-42DD-A434-1EAD427AB039}" type="slidenum">
              <a:rPr lang="en-US" altLang="en-US"/>
              <a:pPr>
                <a:defRPr/>
              </a:pPr>
              <a:t>‹#›</a:t>
            </a:fld>
            <a:endParaRPr lang="en-US" altLang="en-US"/>
          </a:p>
        </p:txBody>
      </p:sp>
    </p:spTree>
    <p:extLst>
      <p:ext uri="{BB962C8B-B14F-4D97-AF65-F5344CB8AC3E}">
        <p14:creationId xmlns:p14="http://schemas.microsoft.com/office/powerpoint/2010/main" val="40276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4" name="Нижний колонтитул 4"/>
          <p:cNvSpPr>
            <a:spLocks noGrp="1"/>
          </p:cNvSpPr>
          <p:nvPr>
            <p:ph type="ftr" sz="quarter" idx="11"/>
          </p:nvPr>
        </p:nvSpPr>
        <p:spPr/>
        <p:txBody>
          <a:bodyPr/>
          <a:lstStyle>
            <a:lvl1pPr>
              <a:defRPr/>
            </a:lvl1pPr>
          </a:lstStyle>
          <a:p>
            <a:endParaRPr lang="en-US" dirty="0"/>
          </a:p>
        </p:txBody>
      </p:sp>
      <p:sp>
        <p:nvSpPr>
          <p:cNvPr id="5"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8964816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Дата 3"/>
          <p:cNvSpPr>
            <a:spLocks noGrp="1"/>
          </p:cNvSpPr>
          <p:nvPr>
            <p:ph type="dt" sz="half" idx="10"/>
          </p:nvPr>
        </p:nvSpPr>
        <p:spPr/>
        <p:txBody>
          <a:bodyPr/>
          <a:lstStyle>
            <a:lvl1pPr>
              <a:defRPr/>
            </a:lvl1pPr>
          </a:lstStyle>
          <a:p>
            <a:pPr>
              <a:defRPr/>
            </a:pPr>
            <a:fld id="{3E398025-60E0-47E1-A526-C9FAD5B17FB8}" type="datetimeFigureOut">
              <a:rPr lang="en-US"/>
              <a:pPr>
                <a:defRPr/>
              </a:pPr>
              <a:t>11/21/2024</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ED01DCB4-DEAC-473B-8984-7AFF037C40D9}" type="slidenum">
              <a:rPr lang="en-US" altLang="en-US"/>
              <a:pPr>
                <a:defRPr/>
              </a:pPr>
              <a:t>‹#›</a:t>
            </a:fld>
            <a:endParaRPr lang="en-US" altLang="en-US"/>
          </a:p>
        </p:txBody>
      </p:sp>
    </p:spTree>
    <p:extLst>
      <p:ext uri="{BB962C8B-B14F-4D97-AF65-F5344CB8AC3E}">
        <p14:creationId xmlns:p14="http://schemas.microsoft.com/office/powerpoint/2010/main" val="224161814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D288065-2644-4D25-8340-045275F37214}" type="datetimeFigureOut">
              <a:rPr lang="en-US"/>
              <a:pPr>
                <a:defRPr/>
              </a:pPr>
              <a:t>11/21/2024</a:t>
            </a:fld>
            <a:endParaRPr lang="en-US"/>
          </a:p>
        </p:txBody>
      </p:sp>
      <p:sp>
        <p:nvSpPr>
          <p:cNvPr id="3" name="Нижний колонтитул 4"/>
          <p:cNvSpPr>
            <a:spLocks noGrp="1"/>
          </p:cNvSpPr>
          <p:nvPr>
            <p:ph type="ftr" sz="quarter" idx="11"/>
          </p:nvPr>
        </p:nvSpPr>
        <p:spPr/>
        <p:txBody>
          <a:bodyPr/>
          <a:lstStyle>
            <a:lvl1pPr>
              <a:defRPr/>
            </a:lvl1pPr>
          </a:lstStyle>
          <a:p>
            <a:pPr>
              <a:defRPr/>
            </a:pPr>
            <a:endParaRPr lang="en-US"/>
          </a:p>
        </p:txBody>
      </p:sp>
      <p:sp>
        <p:nvSpPr>
          <p:cNvPr id="4" name="Номер слайда 5"/>
          <p:cNvSpPr>
            <a:spLocks noGrp="1"/>
          </p:cNvSpPr>
          <p:nvPr>
            <p:ph type="sldNum" sz="quarter" idx="12"/>
          </p:nvPr>
        </p:nvSpPr>
        <p:spPr/>
        <p:txBody>
          <a:bodyPr/>
          <a:lstStyle>
            <a:lvl1pPr>
              <a:defRPr/>
            </a:lvl1pPr>
          </a:lstStyle>
          <a:p>
            <a:pPr>
              <a:defRPr/>
            </a:pPr>
            <a:fld id="{EA8E2A14-0BFB-47DD-BB78-64A796824449}" type="slidenum">
              <a:rPr lang="en-US" altLang="en-US"/>
              <a:pPr>
                <a:defRPr/>
              </a:pPr>
              <a:t>‹#›</a:t>
            </a:fld>
            <a:endParaRPr lang="en-US" altLang="en-US"/>
          </a:p>
        </p:txBody>
      </p:sp>
    </p:spTree>
    <p:extLst>
      <p:ext uri="{BB962C8B-B14F-4D97-AF65-F5344CB8AC3E}">
        <p14:creationId xmlns:p14="http://schemas.microsoft.com/office/powerpoint/2010/main" val="5880090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pPr>
              <a:defRPr/>
            </a:pPr>
            <a:fld id="{16C82A7B-BB72-433F-867C-6D8607284925}" type="datetimeFigureOut">
              <a:rPr lang="en-US"/>
              <a:pPr>
                <a:defRPr/>
              </a:pPr>
              <a:t>11/21/2024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2D9BCD56-0B48-4E07-82BE-A225871FF305}" type="slidenum">
              <a:rPr lang="en-US" altLang="en-US"/>
              <a:pPr>
                <a:defRPr/>
              </a:pPr>
              <a:t>‹#›</a:t>
            </a:fld>
            <a:endParaRPr lang="en-US" altLang="en-US"/>
          </a:p>
        </p:txBody>
      </p:sp>
    </p:spTree>
    <p:extLst>
      <p:ext uri="{BB962C8B-B14F-4D97-AF65-F5344CB8AC3E}">
        <p14:creationId xmlns:p14="http://schemas.microsoft.com/office/powerpoint/2010/main" val="2976939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pPr>
              <a:defRPr/>
            </a:pPr>
            <a:fld id="{BADAED6B-D04B-4F75-A6C2-CF96EBBD6560}" type="datetimeFigureOut">
              <a:rPr lang="en-US"/>
              <a:pPr>
                <a:defRPr/>
              </a:pPr>
              <a:t>11/21/2024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1737E0ED-DA0C-4BE4-B816-15EE27B31869}" type="slidenum">
              <a:rPr lang="en-US" altLang="en-US"/>
              <a:pPr>
                <a:defRPr/>
              </a:pPr>
              <a:t>‹#›</a:t>
            </a:fld>
            <a:endParaRPr lang="en-US" altLang="en-US"/>
          </a:p>
        </p:txBody>
      </p:sp>
    </p:spTree>
    <p:extLst>
      <p:ext uri="{BB962C8B-B14F-4D97-AF65-F5344CB8AC3E}">
        <p14:creationId xmlns:p14="http://schemas.microsoft.com/office/powerpoint/2010/main" val="37864759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Click to edit Master title style</a:t>
            </a:r>
            <a:endParaRPr lang="en-US"/>
          </a:p>
        </p:txBody>
      </p:sp>
      <p:sp>
        <p:nvSpPr>
          <p:cNvPr id="3" name="Вертикальный текст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pPr>
              <a:defRPr/>
            </a:pPr>
            <a:fld id="{91216707-03F3-4767-BF25-E05A272D38AC}"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4FBD3891-329B-4735-89F4-5A401AF2F034}" type="slidenum">
              <a:rPr lang="en-US" altLang="en-US"/>
              <a:pPr>
                <a:defRPr/>
              </a:pPr>
              <a:t>‹#›</a:t>
            </a:fld>
            <a:endParaRPr lang="en-US" altLang="en-US"/>
          </a:p>
        </p:txBody>
      </p:sp>
    </p:spTree>
    <p:extLst>
      <p:ext uri="{BB962C8B-B14F-4D97-AF65-F5344CB8AC3E}">
        <p14:creationId xmlns:p14="http://schemas.microsoft.com/office/powerpoint/2010/main" val="37731090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Дата 3"/>
          <p:cNvSpPr>
            <a:spLocks noGrp="1"/>
          </p:cNvSpPr>
          <p:nvPr>
            <p:ph type="dt" sz="half" idx="10"/>
          </p:nvPr>
        </p:nvSpPr>
        <p:spPr/>
        <p:txBody>
          <a:bodyPr/>
          <a:lstStyle>
            <a:lvl1pPr>
              <a:defRPr/>
            </a:lvl1pPr>
          </a:lstStyle>
          <a:p>
            <a:pPr>
              <a:defRPr/>
            </a:pPr>
            <a:fld id="{9D1E0321-C056-4922-86AB-B59CC3F14B30}" type="datetimeFigureOut">
              <a:rPr lang="en-US"/>
              <a:pPr>
                <a:defRPr/>
              </a:pPr>
              <a:t>11/21/2024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6DB71C4F-B89E-427D-9487-DF79947F1D6D}" type="slidenum">
              <a:rPr lang="en-US" altLang="en-US"/>
              <a:pPr>
                <a:defRPr/>
              </a:pPr>
              <a:t>‹#›</a:t>
            </a:fld>
            <a:endParaRPr lang="en-US" altLang="en-US"/>
          </a:p>
        </p:txBody>
      </p:sp>
    </p:spTree>
    <p:extLst>
      <p:ext uri="{BB962C8B-B14F-4D97-AF65-F5344CB8AC3E}">
        <p14:creationId xmlns:p14="http://schemas.microsoft.com/office/powerpoint/2010/main" val="28072856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0737850" y="6654800"/>
            <a:ext cx="1193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fld id="{73CEC005-3E09-4A4F-AB2A-31BF798DF54A}" type="slidenum">
              <a:rPr lang="en-US" altLang="en-US" sz="800" smtClean="0">
                <a:solidFill>
                  <a:schemeClr val="bg1"/>
                </a:solidFill>
              </a:rPr>
              <a:pPr algn="r">
                <a:defRPr/>
              </a:pPr>
              <a:t>‹#›</a:t>
            </a:fld>
            <a:endParaRPr lang="en-US" altLang="en-US" sz="800" smtClean="0">
              <a:solidFill>
                <a:schemeClr val="bg1"/>
              </a:solidFill>
            </a:endParaRPr>
          </a:p>
        </p:txBody>
      </p:sp>
      <p:sp>
        <p:nvSpPr>
          <p:cNvPr id="4" name="Text Placeholder 3"/>
          <p:cNvSpPr>
            <a:spLocks noGrp="1"/>
          </p:cNvSpPr>
          <p:nvPr>
            <p:ph type="body" sz="quarter" idx="10"/>
          </p:nvPr>
        </p:nvSpPr>
        <p:spPr>
          <a:xfrm>
            <a:off x="609600" y="1584325"/>
            <a:ext cx="10972800" cy="4360366"/>
          </a:xfrm>
          <a:prstGeom prst="rect">
            <a:avLst/>
          </a:prstGeom>
        </p:spPr>
        <p:txBody>
          <a:bodyPr/>
          <a:lstStyle>
            <a:lvl1pPr>
              <a:buClr>
                <a:schemeClr val="accent6"/>
              </a:buClr>
              <a:buSzPct val="100000"/>
              <a:buFont typeface="Arial"/>
              <a:buChar char="•"/>
              <a:defRPr sz="2800" b="0" spc="0">
                <a:solidFill>
                  <a:srgbClr val="535352"/>
                </a:solidFill>
                <a:latin typeface="Calibri"/>
                <a:cs typeface="Calibri"/>
              </a:defRPr>
            </a:lvl1pPr>
            <a:lvl2pPr>
              <a:defRPr>
                <a:solidFill>
                  <a:srgbClr val="535352"/>
                </a:solidFill>
                <a:latin typeface="Calibri"/>
                <a:cs typeface="Calibri"/>
              </a:defRPr>
            </a:lvl2pPr>
            <a:lvl3pPr marL="1143000" indent="-228600">
              <a:buSzPct val="83000"/>
              <a:buFont typeface="Courier New"/>
              <a:buChar char="o"/>
              <a:defRPr>
                <a:solidFill>
                  <a:srgbClr val="535352"/>
                </a:solidFill>
                <a:latin typeface="Calibri"/>
                <a:cs typeface="Calibri"/>
              </a:defRPr>
            </a:lvl3pPr>
            <a:lvl4pPr>
              <a:defRPr>
                <a:solidFill>
                  <a:srgbClr val="535352"/>
                </a:solidFill>
                <a:latin typeface="Calibri"/>
                <a:cs typeface="Calibri"/>
              </a:defRPr>
            </a:lvl4pPr>
            <a:lvl5pPr>
              <a:defRPr>
                <a:solidFill>
                  <a:srgbClr val="535352"/>
                </a:solidFill>
                <a:latin typeface="Calibri"/>
                <a:cs typeface="Calibri"/>
              </a:defRPr>
            </a:lvl5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813391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3" name="Нижний колонтитул 4"/>
          <p:cNvSpPr>
            <a:spLocks noGrp="1"/>
          </p:cNvSpPr>
          <p:nvPr>
            <p:ph type="ftr" sz="quarter" idx="11"/>
          </p:nvPr>
        </p:nvSpPr>
        <p:spPr/>
        <p:txBody>
          <a:bodyPr/>
          <a:lstStyle>
            <a:lvl1pPr>
              <a:defRPr/>
            </a:lvl1pPr>
          </a:lstStyle>
          <a:p>
            <a:endParaRPr lang="en-US" dirty="0"/>
          </a:p>
        </p:txBody>
      </p:sp>
      <p:sp>
        <p:nvSpPr>
          <p:cNvPr id="4"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5223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5388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11/21/2024</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76623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theme" Target="../theme/theme4.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theme" Target="../theme/theme5.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smtClean="0"/>
              <a:t>Образец заголовка</a:t>
            </a:r>
            <a:endParaRPr lang="en-US" altLang="en-US" smtClean="0"/>
          </a:p>
        </p:txBody>
      </p:sp>
      <p:sp>
        <p:nvSpPr>
          <p:cNvPr id="1027" name="Текст 2"/>
          <p:cNvSpPr>
            <a:spLocks noGrp="1"/>
          </p:cNvSpPr>
          <p:nvPr>
            <p:ph type="body" idx="1"/>
          </p:nvPr>
        </p:nvSpPr>
        <p:spPr bwMode="auto">
          <a:xfrm>
            <a:off x="838200" y="190817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endParaRPr lang="en-US" altLang="en-US" smtClean="0"/>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en-US"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fld id="{D57F1E4F-1CFF-5643-939E-217C01CDF565}" type="slidenum">
              <a:rPr lang="en-US" smtClean="0"/>
              <a:pPr/>
              <a:t>‹#›</a:t>
            </a:fld>
            <a:endParaRPr lang="en-US" dirty="0"/>
          </a:p>
        </p:txBody>
      </p:sp>
      <p:cxnSp>
        <p:nvCxnSpPr>
          <p:cNvPr id="7" name="Straight Connector 4"/>
          <p:cNvCxnSpPr/>
          <p:nvPr/>
        </p:nvCxnSpPr>
        <p:spPr>
          <a:xfrm flipV="1">
            <a:off x="0" y="849313"/>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pic>
        <p:nvPicPr>
          <p:cNvPr id="1032" name="Рисунок 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93663" y="254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одзаголовок 2"/>
          <p:cNvSpPr txBox="1">
            <a:spLocks/>
          </p:cNvSpPr>
          <p:nvPr/>
        </p:nvSpPr>
        <p:spPr>
          <a:xfrm>
            <a:off x="1119188" y="449263"/>
            <a:ext cx="2765425" cy="438150"/>
          </a:xfrm>
          <a:prstGeom prst="rect">
            <a:avLst/>
          </a:prstGeom>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lnSpc>
                <a:spcPct val="90000"/>
              </a:lnSpc>
              <a:spcBef>
                <a:spcPts val="1000"/>
              </a:spcBef>
              <a:buFont typeface="Arial" charset="0"/>
              <a:buNone/>
              <a:defRPr/>
            </a:pPr>
            <a:r>
              <a:rPr lang="ro-RO" sz="1600" b="1" smtClean="0">
                <a:latin typeface="Book Antiqua" pitchFamily="18" charset="0"/>
                <a:cs typeface="Browallia New" pitchFamily="34" charset="-34"/>
              </a:rPr>
              <a:t>Serviciul Fiscal de Stat</a:t>
            </a:r>
            <a:endParaRPr lang="en-US" sz="1600" b="1" smtClean="0">
              <a:latin typeface="Book Antiqua" pitchFamily="18" charset="0"/>
              <a:cs typeface="Browallia New" pitchFamily="34" charset="-34"/>
            </a:endParaRPr>
          </a:p>
        </p:txBody>
      </p:sp>
    </p:spTree>
    <p:extLst>
      <p:ext uri="{BB962C8B-B14F-4D97-AF65-F5344CB8AC3E}">
        <p14:creationId xmlns:p14="http://schemas.microsoft.com/office/powerpoint/2010/main" val="296650070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iming>
    <p:tnLst>
      <p:par>
        <p:cTn id="1" dur="indefinite" restart="never" nodeType="tmRoot"/>
      </p:par>
    </p:tnLst>
  </p:timing>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smtClean="0"/>
              <a:t>Образец заголовка</a:t>
            </a:r>
            <a:endParaRPr lang="en-US" altLang="en-US" smtClean="0"/>
          </a:p>
        </p:txBody>
      </p:sp>
      <p:sp>
        <p:nvSpPr>
          <p:cNvPr id="2051" name="Текст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endParaRPr lang="en-US" altLang="en-US" smtClean="0"/>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7CE9D8C6-BE86-4427-B785-C2304466DA9D}" type="datetimeFigureOut">
              <a:rPr lang="en-US"/>
              <a:pPr>
                <a:defRPr/>
              </a:pPr>
              <a:t>11/21/2024</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pPr>
              <a:defRPr/>
            </a:pPr>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66283F1B-2405-4DB5-BCF0-DABBAA81EEF3}" type="slidenum">
              <a:rPr lang="en-US" altLang="en-US"/>
              <a:pPr>
                <a:defRPr/>
              </a:pPr>
              <a:t>‹#›</a:t>
            </a:fld>
            <a:endParaRPr lang="en-US" altLang="en-US"/>
          </a:p>
        </p:txBody>
      </p:sp>
    </p:spTree>
    <p:extLst>
      <p:ext uri="{BB962C8B-B14F-4D97-AF65-F5344CB8AC3E}">
        <p14:creationId xmlns:p14="http://schemas.microsoft.com/office/powerpoint/2010/main" val="2229712401"/>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smtClean="0"/>
              <a:t>Образец заголовка</a:t>
            </a:r>
            <a:endParaRPr lang="en-US" altLang="en-US" smtClean="0"/>
          </a:p>
        </p:txBody>
      </p:sp>
      <p:sp>
        <p:nvSpPr>
          <p:cNvPr id="1027" name="Текст 2"/>
          <p:cNvSpPr>
            <a:spLocks noGrp="1"/>
          </p:cNvSpPr>
          <p:nvPr>
            <p:ph type="body" idx="1"/>
          </p:nvPr>
        </p:nvSpPr>
        <p:spPr bwMode="auto">
          <a:xfrm>
            <a:off x="838200" y="190817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endParaRPr lang="en-US" altLang="en-US" smtClean="0"/>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B61BEF0D-F0BB-DE4B-95CE-6DB70DBA9567}" type="datetimeFigureOut">
              <a:rPr lang="en-US" smtClean="0"/>
              <a:pPr/>
              <a:t>11/21/2024</a:t>
            </a:fld>
            <a:endParaRPr lang="en-US"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en-US"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fld id="{D57F1E4F-1CFF-5643-939E-217C01CDF565}" type="slidenum">
              <a:rPr lang="en-US" smtClean="0"/>
              <a:pPr/>
              <a:t>‹#›</a:t>
            </a:fld>
            <a:endParaRPr lang="en-US" dirty="0"/>
          </a:p>
        </p:txBody>
      </p:sp>
      <p:cxnSp>
        <p:nvCxnSpPr>
          <p:cNvPr id="7" name="Straight Connector 4"/>
          <p:cNvCxnSpPr/>
          <p:nvPr/>
        </p:nvCxnSpPr>
        <p:spPr>
          <a:xfrm flipV="1">
            <a:off x="0" y="849313"/>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pic>
        <p:nvPicPr>
          <p:cNvPr id="1032" name="Рисунок 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93663" y="254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одзаголовок 2"/>
          <p:cNvSpPr txBox="1">
            <a:spLocks/>
          </p:cNvSpPr>
          <p:nvPr/>
        </p:nvSpPr>
        <p:spPr>
          <a:xfrm>
            <a:off x="1119188" y="449263"/>
            <a:ext cx="2765425" cy="438150"/>
          </a:xfrm>
          <a:prstGeom prst="rect">
            <a:avLst/>
          </a:prstGeom>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lnSpc>
                <a:spcPct val="90000"/>
              </a:lnSpc>
              <a:spcBef>
                <a:spcPts val="1000"/>
              </a:spcBef>
              <a:buFont typeface="Arial" charset="0"/>
              <a:buNone/>
              <a:defRPr/>
            </a:pPr>
            <a:r>
              <a:rPr lang="ro-RO" sz="1600" b="1" smtClean="0">
                <a:latin typeface="Book Antiqua" pitchFamily="18" charset="0"/>
                <a:cs typeface="Browallia New" pitchFamily="34" charset="-34"/>
              </a:rPr>
              <a:t>Serviciul Fiscal de Stat</a:t>
            </a:r>
            <a:endParaRPr lang="en-US" sz="1600" b="1" smtClean="0">
              <a:latin typeface="Book Antiqua" pitchFamily="18" charset="0"/>
              <a:cs typeface="Browallia New" pitchFamily="34" charset="-34"/>
            </a:endParaRPr>
          </a:p>
        </p:txBody>
      </p:sp>
    </p:spTree>
    <p:extLst>
      <p:ext uri="{BB962C8B-B14F-4D97-AF65-F5344CB8AC3E}">
        <p14:creationId xmlns:p14="http://schemas.microsoft.com/office/powerpoint/2010/main" val="1034820799"/>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iming>
    <p:tnLst>
      <p:par>
        <p:cTn id="1" dur="indefinite" restart="never" nodeType="tmRoot"/>
      </p:par>
    </p:tnLst>
  </p:timing>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smtClean="0"/>
              <a:t>Образец заголовка</a:t>
            </a:r>
            <a:endParaRPr lang="en-US" altLang="en-US" smtClean="0"/>
          </a:p>
        </p:txBody>
      </p:sp>
      <p:sp>
        <p:nvSpPr>
          <p:cNvPr id="2051" name="Текст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endParaRPr lang="en-US" altLang="en-US" smtClean="0"/>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7CE9D8C6-BE86-4427-B785-C2304466DA9D}" type="datetimeFigureOut">
              <a:rPr lang="en-US"/>
              <a:pPr>
                <a:defRPr/>
              </a:pPr>
              <a:t>11/21/2024</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pPr>
              <a:defRPr/>
            </a:pPr>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66283F1B-2405-4DB5-BCF0-DABBAA81EEF3}" type="slidenum">
              <a:rPr lang="en-US" altLang="en-US"/>
              <a:pPr>
                <a:defRPr/>
              </a:pPr>
              <a:t>‹#›</a:t>
            </a:fld>
            <a:endParaRPr lang="en-US" altLang="en-US"/>
          </a:p>
        </p:txBody>
      </p:sp>
    </p:spTree>
    <p:extLst>
      <p:ext uri="{BB962C8B-B14F-4D97-AF65-F5344CB8AC3E}">
        <p14:creationId xmlns:p14="http://schemas.microsoft.com/office/powerpoint/2010/main" val="2291201213"/>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smtClean="0"/>
              <a:t>Образец заголовка</a:t>
            </a:r>
            <a:endParaRPr lang="en-US" altLang="en-US" smtClean="0"/>
          </a:p>
        </p:txBody>
      </p:sp>
      <p:sp>
        <p:nvSpPr>
          <p:cNvPr id="2051" name="Текст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endParaRPr lang="en-US" altLang="en-US" smtClean="0"/>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7CE9D8C6-BE86-4427-B785-C2304466DA9D}" type="datetimeFigureOut">
              <a:rPr lang="en-US"/>
              <a:pPr>
                <a:defRPr/>
              </a:pPr>
              <a:t>11/21/2024</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pPr>
              <a:defRPr/>
            </a:pPr>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66283F1B-2405-4DB5-BCF0-DABBAA81EEF3}" type="slidenum">
              <a:rPr lang="en-US" altLang="en-US"/>
              <a:pPr>
                <a:defRPr/>
              </a:pPr>
              <a:t>‹#›</a:t>
            </a:fld>
            <a:endParaRPr lang="en-US" altLang="en-US"/>
          </a:p>
        </p:txBody>
      </p:sp>
    </p:spTree>
    <p:extLst>
      <p:ext uri="{BB962C8B-B14F-4D97-AF65-F5344CB8AC3E}">
        <p14:creationId xmlns:p14="http://schemas.microsoft.com/office/powerpoint/2010/main" val="303324024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9538" name="Rectangle 2"/>
          <p:cNvSpPr>
            <a:spLocks noGrp="1" noChangeArrowheads="1"/>
          </p:cNvSpPr>
          <p:nvPr>
            <p:ph type="ctrTitle" idx="4294967295"/>
          </p:nvPr>
        </p:nvSpPr>
        <p:spPr>
          <a:xfrm>
            <a:off x="1660124" y="2194110"/>
            <a:ext cx="9906000" cy="2638425"/>
          </a:xfrm>
        </p:spPr>
        <p:txBody>
          <a:bodyPr/>
          <a:lstStyle/>
          <a:p>
            <a:pPr algn="ctr"/>
            <a:r>
              <a:rPr lang="ro-RO" altLang="en-US" sz="3200" b="1" i="1" dirty="0">
                <a:solidFill>
                  <a:srgbClr val="002060"/>
                </a:solidFill>
                <a:latin typeface="Arial" panose="020B0604020202020204" pitchFamily="34" charset="0"/>
              </a:rPr>
              <a:t>Modificările în politica fiscală pentru anul 2025 și parțial pentru anul </a:t>
            </a:r>
            <a:r>
              <a:rPr lang="ru-RU" altLang="en-US" sz="3200" b="1" i="1" dirty="0">
                <a:solidFill>
                  <a:srgbClr val="002060"/>
                </a:solidFill>
                <a:latin typeface="Arial" panose="020B0604020202020204" pitchFamily="34" charset="0"/>
              </a:rPr>
              <a:t>2024, </a:t>
            </a:r>
            <a:r>
              <a:rPr lang="ro-RO" altLang="en-US" sz="3200" b="1" i="1" dirty="0">
                <a:solidFill>
                  <a:srgbClr val="002060"/>
                </a:solidFill>
                <a:latin typeface="Arial" panose="020B0604020202020204" pitchFamily="34" charset="0"/>
              </a:rPr>
              <a:t>în partea ce ține de impozite indirecte</a:t>
            </a:r>
            <a:r>
              <a:rPr lang="ru-RU" altLang="en-US" sz="3200" b="1" i="1" dirty="0">
                <a:solidFill>
                  <a:srgbClr val="002060"/>
                </a:solidFill>
                <a:latin typeface="Arial" panose="020B0604020202020204" pitchFamily="34" charset="0"/>
              </a:rPr>
              <a:t>,</a:t>
            </a:r>
            <a:r>
              <a:rPr lang="ro-RO" altLang="en-US" sz="3200" b="1" i="1" dirty="0">
                <a:solidFill>
                  <a:srgbClr val="002060"/>
                </a:solidFill>
                <a:latin typeface="Arial" panose="020B0604020202020204" pitchFamily="34" charset="0"/>
              </a:rPr>
              <a:t> introduse prin Legea nr.</a:t>
            </a:r>
            <a:r>
              <a:rPr lang="ru-RU" altLang="en-US" sz="3200" b="1" i="1" dirty="0">
                <a:solidFill>
                  <a:srgbClr val="002060"/>
                </a:solidFill>
                <a:latin typeface="Arial" panose="020B0604020202020204" pitchFamily="34" charset="0"/>
              </a:rPr>
              <a:t>214/2024 (</a:t>
            </a:r>
            <a:r>
              <a:rPr lang="ro-RO" altLang="en-US" sz="3200" b="1" i="1" dirty="0">
                <a:solidFill>
                  <a:srgbClr val="002060"/>
                </a:solidFill>
                <a:latin typeface="Arial" panose="020B0604020202020204" pitchFamily="34" charset="0"/>
              </a:rPr>
              <a:t>publicată</a:t>
            </a:r>
            <a:r>
              <a:rPr lang="ru-RU" altLang="en-US" sz="3200" b="1" i="1" dirty="0">
                <a:solidFill>
                  <a:srgbClr val="002060"/>
                </a:solidFill>
                <a:latin typeface="Arial" panose="020B0604020202020204" pitchFamily="34" charset="0"/>
              </a:rPr>
              <a:t> 15.08.2024)</a:t>
            </a:r>
            <a:endParaRPr lang="ro-RO" altLang="en-US" sz="3200" b="1" i="1" dirty="0">
              <a:solidFill>
                <a:srgbClr val="002060"/>
              </a:solidFill>
              <a:latin typeface="Arial" panose="020B0604020202020204" pitchFamily="34" charset="0"/>
            </a:endParaRPr>
          </a:p>
        </p:txBody>
      </p:sp>
      <p:sp>
        <p:nvSpPr>
          <p:cNvPr id="2369539" name="Rectangle 3"/>
          <p:cNvSpPr>
            <a:spLocks noGrp="1" noChangeArrowheads="1"/>
          </p:cNvSpPr>
          <p:nvPr>
            <p:ph type="subTitle" idx="4294967295"/>
          </p:nvPr>
        </p:nvSpPr>
        <p:spPr>
          <a:xfrm>
            <a:off x="0" y="4051300"/>
            <a:ext cx="7767638" cy="1096963"/>
          </a:xfrm>
        </p:spPr>
        <p:txBody>
          <a:bodyPr/>
          <a:lstStyle/>
          <a:p>
            <a:endParaRPr lang="nl-BE" altLang="en-US"/>
          </a:p>
          <a:p>
            <a:endParaRPr lang="nl-BE"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38A62C-8AC7-4EC6-A254-58D5B7F6ED46}"/>
              </a:ext>
            </a:extLst>
          </p:cNvPr>
          <p:cNvSpPr>
            <a:spLocks noGrp="1"/>
          </p:cNvSpPr>
          <p:nvPr>
            <p:ph idx="1"/>
          </p:nvPr>
        </p:nvSpPr>
        <p:spPr>
          <a:xfrm>
            <a:off x="677334" y="1074198"/>
            <a:ext cx="11200988" cy="4967164"/>
          </a:xfrm>
        </p:spPr>
        <p:txBody>
          <a:bodyPr/>
          <a:lstStyle/>
          <a:p>
            <a:pPr indent="0" algn="ctr">
              <a:spcBef>
                <a:spcPts val="0"/>
              </a:spcBef>
              <a:spcAft>
                <a:spcPts val="0"/>
              </a:spcAft>
              <a:buNone/>
            </a:pPr>
            <a:endParaRPr lang="ro-RO" sz="2000" b="1" dirty="0" smtClean="0">
              <a:effectLst/>
              <a:latin typeface="Arial" panose="020B0604020202020204" pitchFamily="34" charset="0"/>
            </a:endParaRPr>
          </a:p>
          <a:p>
            <a:pPr indent="0" algn="ctr">
              <a:spcBef>
                <a:spcPts val="0"/>
              </a:spcBef>
              <a:spcAft>
                <a:spcPts val="0"/>
              </a:spcAft>
              <a:buNone/>
            </a:pPr>
            <a:r>
              <a:rPr lang="en-US" sz="2000" b="1" dirty="0" smtClean="0">
                <a:effectLst/>
                <a:latin typeface="Arial" panose="020B0604020202020204" pitchFamily="34" charset="0"/>
              </a:rPr>
              <a:t>IV</a:t>
            </a:r>
            <a:r>
              <a:rPr lang="en-US" sz="2000" b="1" dirty="0">
                <a:effectLst/>
                <a:latin typeface="Arial" panose="020B0604020202020204" pitchFamily="34" charset="0"/>
              </a:rPr>
              <a:t>. PARTICULARITĂŢILE BENEFICIERII DE FACILITATE FISCALĂ ÎN CAZUL</a:t>
            </a:r>
            <a:r>
              <a:rPr lang="ro-RO" sz="2000" b="1" dirty="0">
                <a:effectLst/>
                <a:latin typeface="Arial" panose="020B0604020202020204" pitchFamily="34" charset="0"/>
              </a:rPr>
              <a:t> </a:t>
            </a:r>
            <a:r>
              <a:rPr lang="en-US" sz="2000" b="1" dirty="0">
                <a:effectLst/>
                <a:latin typeface="Arial" panose="020B0604020202020204" pitchFamily="34" charset="0"/>
              </a:rPr>
              <a:t>LIVRĂRII PE TERITORIUL REPUBLICII MOLDOVA A MIJLOACELOR FIXE</a:t>
            </a:r>
            <a:r>
              <a:rPr lang="ro-RO" sz="2000" b="1" dirty="0">
                <a:effectLst/>
                <a:latin typeface="Arial" panose="020B0604020202020204" pitchFamily="34" charset="0"/>
              </a:rPr>
              <a:t> </a:t>
            </a:r>
            <a:r>
              <a:rPr lang="en-US" sz="2000" b="1" dirty="0">
                <a:effectLst/>
                <a:latin typeface="Arial" panose="020B0604020202020204" pitchFamily="34" charset="0"/>
              </a:rPr>
              <a:t>DESTINATE INCLUDERII ÎN CAPITALUL SOCIAL AL AGENTULUI </a:t>
            </a:r>
            <a:r>
              <a:rPr lang="en-US" sz="2000" b="1" dirty="0" smtClean="0">
                <a:effectLst/>
                <a:latin typeface="Arial" panose="020B0604020202020204" pitchFamily="34" charset="0"/>
              </a:rPr>
              <a:t>ECONOMIC</a:t>
            </a:r>
            <a:endParaRPr lang="ro-RO" sz="2000" b="1" dirty="0" smtClean="0">
              <a:effectLst/>
              <a:latin typeface="Arial" panose="020B0604020202020204" pitchFamily="34" charset="0"/>
            </a:endParaRPr>
          </a:p>
          <a:p>
            <a:pPr indent="0" algn="ctr">
              <a:spcBef>
                <a:spcPts val="0"/>
              </a:spcBef>
              <a:spcAft>
                <a:spcPts val="0"/>
              </a:spcAft>
              <a:buNone/>
            </a:pPr>
            <a:endParaRPr lang="ro-RO" sz="2000" b="1" dirty="0">
              <a:latin typeface="Arial" panose="020B0604020202020204" pitchFamily="34" charset="0"/>
            </a:endParaRPr>
          </a:p>
          <a:p>
            <a:pPr indent="0" algn="ctr">
              <a:spcBef>
                <a:spcPts val="0"/>
              </a:spcBef>
              <a:spcAft>
                <a:spcPts val="0"/>
              </a:spcAft>
              <a:buNone/>
            </a:pPr>
            <a:endParaRPr lang="en-US" sz="2000" b="1" dirty="0">
              <a:effectLst/>
              <a:latin typeface="Arial" panose="020B0604020202020204" pitchFamily="34" charset="0"/>
            </a:endParaRPr>
          </a:p>
          <a:p>
            <a:pPr algn="just">
              <a:spcBef>
                <a:spcPts val="0"/>
              </a:spcBef>
              <a:spcAft>
                <a:spcPts val="0"/>
              </a:spcAft>
            </a:pPr>
            <a:r>
              <a:rPr lang="en-US" sz="2000" b="1" dirty="0">
                <a:effectLst/>
                <a:latin typeface="Arial" panose="020B0604020202020204" pitchFamily="34" charset="0"/>
              </a:rPr>
              <a:t>18.</a:t>
            </a:r>
            <a:r>
              <a:rPr lang="en-US" sz="2000" dirty="0">
                <a:effectLst/>
                <a:latin typeface="Arial" panose="020B0604020202020204" pitchFamily="34" charset="0"/>
              </a:rPr>
              <a:t> </a:t>
            </a:r>
            <a:r>
              <a:rPr lang="en-US" sz="2000" dirty="0" err="1">
                <a:effectLst/>
                <a:latin typeface="Arial" panose="020B0604020202020204" pitchFamily="34" charset="0"/>
              </a:rPr>
              <a:t>Furnizorii</a:t>
            </a:r>
            <a:r>
              <a:rPr lang="en-US" sz="2000" dirty="0">
                <a:effectLst/>
                <a:latin typeface="Arial" panose="020B0604020202020204" pitchFamily="34" charset="0"/>
              </a:rPr>
              <a:t> </a:t>
            </a:r>
            <a:r>
              <a:rPr lang="en-US" sz="2000" dirty="0" err="1">
                <a:effectLst/>
                <a:latin typeface="Arial" panose="020B0604020202020204" pitchFamily="34" charset="0"/>
              </a:rPr>
              <a:t>autohtoni</a:t>
            </a:r>
            <a:r>
              <a:rPr lang="en-US" sz="2000" dirty="0">
                <a:effectLst/>
                <a:latin typeface="Arial" panose="020B0604020202020204" pitchFamily="34" charset="0"/>
              </a:rPr>
              <a:t> </a:t>
            </a:r>
            <a:r>
              <a:rPr lang="en-US" sz="2000" dirty="0" err="1">
                <a:effectLst/>
                <a:latin typeface="Arial" panose="020B0604020202020204" pitchFamily="34" charset="0"/>
              </a:rPr>
              <a:t>vor</a:t>
            </a:r>
            <a:r>
              <a:rPr lang="en-US" sz="2000" dirty="0">
                <a:effectLst/>
                <a:latin typeface="Arial" panose="020B0604020202020204" pitchFamily="34" charset="0"/>
              </a:rPr>
              <a:t> </a:t>
            </a:r>
            <a:r>
              <a:rPr lang="en-US" sz="2000" dirty="0" err="1">
                <a:effectLst/>
                <a:latin typeface="Arial" panose="020B0604020202020204" pitchFamily="34" charset="0"/>
              </a:rPr>
              <a:t>aplica</a:t>
            </a:r>
            <a:r>
              <a:rPr lang="en-US" sz="2000" dirty="0">
                <a:effectLst/>
                <a:latin typeface="Arial" panose="020B0604020202020204" pitchFamily="34" charset="0"/>
              </a:rPr>
              <a:t> </a:t>
            </a:r>
            <a:r>
              <a:rPr lang="en-US" sz="2000" dirty="0" err="1">
                <a:effectLst/>
                <a:latin typeface="Arial" panose="020B0604020202020204" pitchFamily="34" charset="0"/>
              </a:rPr>
              <a:t>facilitatea</a:t>
            </a:r>
            <a:r>
              <a:rPr lang="en-US" sz="2000" dirty="0">
                <a:effectLst/>
                <a:latin typeface="Arial" panose="020B0604020202020204" pitchFamily="34" charset="0"/>
              </a:rPr>
              <a:t> </a:t>
            </a:r>
            <a:r>
              <a:rPr lang="en-US" sz="2000" dirty="0" err="1">
                <a:effectLst/>
                <a:latin typeface="Arial" panose="020B0604020202020204" pitchFamily="34" charset="0"/>
              </a:rPr>
              <a:t>fiscală</a:t>
            </a:r>
            <a:r>
              <a:rPr lang="en-US" sz="2000" dirty="0">
                <a:effectLst/>
                <a:latin typeface="Arial" panose="020B0604020202020204" pitchFamily="34" charset="0"/>
              </a:rPr>
              <a:t> la </a:t>
            </a:r>
            <a:r>
              <a:rPr lang="en-US" sz="2000" dirty="0" err="1">
                <a:effectLst/>
                <a:latin typeface="Arial" panose="020B0604020202020204" pitchFamily="34" charset="0"/>
              </a:rPr>
              <a:t>livrarea</a:t>
            </a:r>
            <a:r>
              <a:rPr lang="en-US" sz="2000" dirty="0">
                <a:effectLst/>
                <a:latin typeface="Arial" panose="020B0604020202020204" pitchFamily="34" charset="0"/>
              </a:rPr>
              <a:t> </a:t>
            </a:r>
            <a:r>
              <a:rPr lang="en-US" sz="2000" dirty="0" err="1">
                <a:effectLst/>
                <a:latin typeface="Arial" panose="020B0604020202020204" pitchFamily="34" charset="0"/>
              </a:rPr>
              <a:t>mijloacelor</a:t>
            </a:r>
            <a:r>
              <a:rPr lang="en-US" sz="2000" dirty="0">
                <a:effectLst/>
                <a:latin typeface="Arial" panose="020B0604020202020204" pitchFamily="34" charset="0"/>
              </a:rPr>
              <a:t> fixe </a:t>
            </a:r>
            <a:r>
              <a:rPr lang="en-US" sz="2000" dirty="0" err="1">
                <a:effectLst/>
                <a:latin typeface="Arial" panose="020B0604020202020204" pitchFamily="34" charset="0"/>
              </a:rPr>
              <a:t>în</a:t>
            </a:r>
            <a:r>
              <a:rPr lang="en-US" sz="2000" dirty="0">
                <a:effectLst/>
                <a:latin typeface="Arial" panose="020B0604020202020204" pitchFamily="34" charset="0"/>
              </a:rPr>
              <a:t> </a:t>
            </a:r>
            <a:r>
              <a:rPr lang="en-US" sz="2000" dirty="0" err="1">
                <a:effectLst/>
                <a:latin typeface="Arial" panose="020B0604020202020204" pitchFamily="34" charset="0"/>
              </a:rPr>
              <a:t>cazul</a:t>
            </a:r>
            <a:r>
              <a:rPr lang="en-US" sz="2000" dirty="0">
                <a:effectLst/>
                <a:latin typeface="Arial" panose="020B0604020202020204" pitchFamily="34" charset="0"/>
              </a:rPr>
              <a:t> </a:t>
            </a:r>
            <a:r>
              <a:rPr lang="en-US" sz="2000" dirty="0" err="1">
                <a:effectLst/>
                <a:latin typeface="Arial" panose="020B0604020202020204" pitchFamily="34" charset="0"/>
              </a:rPr>
              <a:t>prezentării</a:t>
            </a:r>
            <a:r>
              <a:rPr lang="en-US" sz="2000" dirty="0">
                <a:effectLst/>
                <a:latin typeface="Arial" panose="020B0604020202020204" pitchFamily="34" charset="0"/>
              </a:rPr>
              <a:t> de </a:t>
            </a:r>
            <a:r>
              <a:rPr lang="en-US" sz="2000" dirty="0" err="1">
                <a:effectLst/>
                <a:latin typeface="Arial" panose="020B0604020202020204" pitchFamily="34" charset="0"/>
              </a:rPr>
              <a:t>către</a:t>
            </a:r>
            <a:r>
              <a:rPr lang="en-US" sz="2000" dirty="0">
                <a:effectLst/>
                <a:latin typeface="Arial" panose="020B0604020202020204" pitchFamily="34" charset="0"/>
              </a:rPr>
              <a:t> </a:t>
            </a:r>
            <a:r>
              <a:rPr lang="en-US" sz="2000" dirty="0" err="1">
                <a:effectLst/>
                <a:latin typeface="Arial" panose="020B0604020202020204" pitchFamily="34" charset="0"/>
              </a:rPr>
              <a:t>cumpărător</a:t>
            </a:r>
            <a:r>
              <a:rPr lang="en-US" sz="2000" dirty="0">
                <a:effectLst/>
                <a:latin typeface="Arial" panose="020B0604020202020204" pitchFamily="34" charset="0"/>
              </a:rPr>
              <a:t> (</a:t>
            </a:r>
            <a:r>
              <a:rPr lang="en-US" sz="2000" dirty="0" err="1">
                <a:effectLst/>
                <a:latin typeface="Arial" panose="020B0604020202020204" pitchFamily="34" charset="0"/>
              </a:rPr>
              <a:t>beneficiar</a:t>
            </a:r>
            <a:r>
              <a:rPr lang="en-US" sz="2000" dirty="0">
                <a:effectLst/>
                <a:latin typeface="Arial" panose="020B0604020202020204" pitchFamily="34" charset="0"/>
              </a:rPr>
              <a:t>) a </a:t>
            </a:r>
            <a:r>
              <a:rPr lang="en-US" sz="2000" dirty="0" err="1">
                <a:effectLst/>
                <a:latin typeface="Arial" panose="020B0604020202020204" pitchFamily="34" charset="0"/>
              </a:rPr>
              <a:t>copiei</a:t>
            </a:r>
            <a:r>
              <a:rPr lang="en-US" sz="2000" dirty="0">
                <a:effectLst/>
                <a:latin typeface="Arial" panose="020B0604020202020204" pitchFamily="34" charset="0"/>
              </a:rPr>
              <a:t> </a:t>
            </a:r>
            <a:r>
              <a:rPr lang="en-US" sz="2000" dirty="0" err="1">
                <a:effectLst/>
                <a:latin typeface="Arial" panose="020B0604020202020204" pitchFamily="34" charset="0"/>
              </a:rPr>
              <a:t>deciziei</a:t>
            </a:r>
            <a:r>
              <a:rPr lang="en-US" sz="2000" dirty="0">
                <a:effectLst/>
                <a:latin typeface="Arial" panose="020B0604020202020204" pitchFamily="34" charset="0"/>
              </a:rPr>
              <a:t> </a:t>
            </a:r>
            <a:r>
              <a:rPr lang="en-US" sz="2000" dirty="0" err="1">
                <a:effectLst/>
                <a:latin typeface="Arial" panose="020B0604020202020204" pitchFamily="34" charset="0"/>
              </a:rPr>
              <a:t>Instituţiei</a:t>
            </a:r>
            <a:r>
              <a:rPr lang="en-US" sz="2000" dirty="0">
                <a:effectLst/>
                <a:latin typeface="Arial" panose="020B0604020202020204" pitchFamily="34" charset="0"/>
              </a:rPr>
              <a:t> </a:t>
            </a:r>
            <a:r>
              <a:rPr lang="en-US" sz="2000" dirty="0" err="1">
                <a:effectLst/>
                <a:latin typeface="Arial" panose="020B0604020202020204" pitchFamily="34" charset="0"/>
              </a:rPr>
              <a:t>Publice</a:t>
            </a:r>
            <a:r>
              <a:rPr lang="en-US" sz="2000" dirty="0">
                <a:effectLst/>
                <a:latin typeface="Arial" panose="020B0604020202020204" pitchFamily="34" charset="0"/>
              </a:rPr>
              <a:t> "</a:t>
            </a:r>
            <a:r>
              <a:rPr lang="en-US" sz="2000" dirty="0" err="1">
                <a:effectLst/>
                <a:latin typeface="Arial" panose="020B0604020202020204" pitchFamily="34" charset="0"/>
              </a:rPr>
              <a:t>Agenţia</a:t>
            </a:r>
            <a:r>
              <a:rPr lang="en-US" sz="2000" dirty="0">
                <a:effectLst/>
                <a:latin typeface="Arial" panose="020B0604020202020204" pitchFamily="34" charset="0"/>
              </a:rPr>
              <a:t> </a:t>
            </a:r>
            <a:r>
              <a:rPr lang="en-US" sz="2000" dirty="0" err="1">
                <a:effectLst/>
                <a:latin typeface="Arial" panose="020B0604020202020204" pitchFamily="34" charset="0"/>
              </a:rPr>
              <a:t>Servicii</a:t>
            </a:r>
            <a:r>
              <a:rPr lang="en-US" sz="2000" dirty="0">
                <a:effectLst/>
                <a:latin typeface="Arial" panose="020B0604020202020204" pitchFamily="34" charset="0"/>
              </a:rPr>
              <a:t> </a:t>
            </a:r>
            <a:r>
              <a:rPr lang="en-US" sz="2000" dirty="0" err="1">
                <a:effectLst/>
                <a:latin typeface="Arial" panose="020B0604020202020204" pitchFamily="34" charset="0"/>
              </a:rPr>
              <a:t>Publice</a:t>
            </a:r>
            <a:r>
              <a:rPr lang="en-US" sz="2000" dirty="0">
                <a:effectLst/>
                <a:latin typeface="Arial" panose="020B0604020202020204" pitchFamily="34" charset="0"/>
              </a:rPr>
              <a:t>" </a:t>
            </a:r>
            <a:r>
              <a:rPr lang="en-US" sz="2000" dirty="0" err="1">
                <a:effectLst/>
                <a:latin typeface="Arial" panose="020B0604020202020204" pitchFamily="34" charset="0"/>
              </a:rPr>
              <a:t>privind</a:t>
            </a:r>
            <a:r>
              <a:rPr lang="en-US" sz="2000" dirty="0">
                <a:effectLst/>
                <a:latin typeface="Arial" panose="020B0604020202020204" pitchFamily="34" charset="0"/>
              </a:rPr>
              <a:t> </a:t>
            </a:r>
            <a:r>
              <a:rPr lang="en-US" sz="2000" dirty="0" err="1">
                <a:effectLst/>
                <a:latin typeface="Arial" panose="020B0604020202020204" pitchFamily="34" charset="0"/>
              </a:rPr>
              <a:t>înregistrarea</a:t>
            </a:r>
            <a:r>
              <a:rPr lang="en-US" sz="2000" dirty="0">
                <a:effectLst/>
                <a:latin typeface="Arial" panose="020B0604020202020204" pitchFamily="34" charset="0"/>
              </a:rPr>
              <a:t> </a:t>
            </a:r>
            <a:r>
              <a:rPr lang="en-US" sz="2000" dirty="0" err="1">
                <a:effectLst/>
                <a:latin typeface="Arial" panose="020B0604020202020204" pitchFamily="34" charset="0"/>
              </a:rPr>
              <a:t>formării</a:t>
            </a:r>
            <a:r>
              <a:rPr lang="en-US" sz="2000" dirty="0">
                <a:effectLst/>
                <a:latin typeface="Arial" panose="020B0604020202020204" pitchFamily="34" charset="0"/>
              </a:rPr>
              <a:t> </a:t>
            </a:r>
            <a:r>
              <a:rPr lang="en-US" sz="2000" dirty="0" err="1">
                <a:effectLst/>
                <a:latin typeface="Arial" panose="020B0604020202020204" pitchFamily="34" charset="0"/>
              </a:rPr>
              <a:t>sau</a:t>
            </a:r>
            <a:r>
              <a:rPr lang="en-US" sz="2000" dirty="0">
                <a:effectLst/>
                <a:latin typeface="Arial" panose="020B0604020202020204" pitchFamily="34" charset="0"/>
              </a:rPr>
              <a:t> </a:t>
            </a:r>
            <a:r>
              <a:rPr lang="en-US" sz="2000" dirty="0" err="1">
                <a:effectLst/>
                <a:latin typeface="Arial" panose="020B0604020202020204" pitchFamily="34" charset="0"/>
              </a:rPr>
              <a:t>majorării</a:t>
            </a:r>
            <a:r>
              <a:rPr lang="en-US" sz="2000" dirty="0">
                <a:effectLst/>
                <a:latin typeface="Arial" panose="020B0604020202020204" pitchFamily="34" charset="0"/>
              </a:rPr>
              <a:t> </a:t>
            </a:r>
            <a:r>
              <a:rPr lang="en-US" sz="2000" dirty="0" err="1">
                <a:effectLst/>
                <a:latin typeface="Arial" panose="020B0604020202020204" pitchFamily="34" charset="0"/>
              </a:rPr>
              <a:t>capitalului</a:t>
            </a:r>
            <a:r>
              <a:rPr lang="en-US" sz="2000" dirty="0">
                <a:effectLst/>
                <a:latin typeface="Arial" panose="020B0604020202020204" pitchFamily="34" charset="0"/>
              </a:rPr>
              <a:t> social, </a:t>
            </a:r>
            <a:r>
              <a:rPr lang="en-US" sz="2000" dirty="0" err="1">
                <a:effectLst/>
                <a:latin typeface="Arial" panose="020B0604020202020204" pitchFamily="34" charset="0"/>
              </a:rPr>
              <a:t>certificată</a:t>
            </a:r>
            <a:r>
              <a:rPr lang="en-US" sz="2000" dirty="0">
                <a:effectLst/>
                <a:latin typeface="Arial" panose="020B0604020202020204" pitchFamily="34" charset="0"/>
              </a:rPr>
              <a:t> de </a:t>
            </a:r>
            <a:r>
              <a:rPr lang="en-US" sz="2000" dirty="0" err="1">
                <a:effectLst/>
                <a:latin typeface="Arial" panose="020B0604020202020204" pitchFamily="34" charset="0"/>
              </a:rPr>
              <a:t>către</a:t>
            </a:r>
            <a:r>
              <a:rPr lang="en-US" sz="2000" dirty="0">
                <a:effectLst/>
                <a:latin typeface="Arial" panose="020B0604020202020204" pitchFamily="34" charset="0"/>
              </a:rPr>
              <a:t> </a:t>
            </a:r>
            <a:r>
              <a:rPr lang="en-US" sz="2000" dirty="0" err="1">
                <a:effectLst/>
                <a:latin typeface="Arial" panose="020B0604020202020204" pitchFamily="34" charset="0"/>
              </a:rPr>
              <a:t>Instituţia</a:t>
            </a:r>
            <a:r>
              <a:rPr lang="en-US" sz="2000" dirty="0">
                <a:effectLst/>
                <a:latin typeface="Arial" panose="020B0604020202020204" pitchFamily="34" charset="0"/>
              </a:rPr>
              <a:t> </a:t>
            </a:r>
            <a:r>
              <a:rPr lang="en-US" sz="2000" dirty="0" err="1">
                <a:effectLst/>
                <a:latin typeface="Arial" panose="020B0604020202020204" pitchFamily="34" charset="0"/>
              </a:rPr>
              <a:t>Publică</a:t>
            </a:r>
            <a:r>
              <a:rPr lang="en-US" sz="2000" dirty="0">
                <a:effectLst/>
                <a:latin typeface="Arial" panose="020B0604020202020204" pitchFamily="34" charset="0"/>
              </a:rPr>
              <a:t> "</a:t>
            </a:r>
            <a:r>
              <a:rPr lang="en-US" sz="2000" dirty="0" err="1">
                <a:effectLst/>
                <a:latin typeface="Arial" panose="020B0604020202020204" pitchFamily="34" charset="0"/>
              </a:rPr>
              <a:t>Agenţia</a:t>
            </a:r>
            <a:r>
              <a:rPr lang="en-US" sz="2000" dirty="0">
                <a:effectLst/>
                <a:latin typeface="Arial" panose="020B0604020202020204" pitchFamily="34" charset="0"/>
              </a:rPr>
              <a:t> </a:t>
            </a:r>
            <a:r>
              <a:rPr lang="en-US" sz="2000" dirty="0" err="1">
                <a:effectLst/>
                <a:latin typeface="Arial" panose="020B0604020202020204" pitchFamily="34" charset="0"/>
              </a:rPr>
              <a:t>Servicii</a:t>
            </a:r>
            <a:r>
              <a:rPr lang="en-US" sz="2000" dirty="0">
                <a:effectLst/>
                <a:latin typeface="Arial" panose="020B0604020202020204" pitchFamily="34" charset="0"/>
              </a:rPr>
              <a:t> </a:t>
            </a:r>
            <a:r>
              <a:rPr lang="en-US" sz="2000" dirty="0" err="1">
                <a:effectLst/>
                <a:latin typeface="Arial" panose="020B0604020202020204" pitchFamily="34" charset="0"/>
              </a:rPr>
              <a:t>Publice"e</a:t>
            </a:r>
            <a:r>
              <a:rPr lang="en-US" sz="2000" dirty="0">
                <a:effectLst/>
                <a:latin typeface="Arial" panose="020B0604020202020204" pitchFamily="34" charset="0"/>
              </a:rPr>
              <a:t> </a:t>
            </a:r>
            <a:r>
              <a:rPr lang="en-US" sz="2000" dirty="0" err="1">
                <a:effectLst/>
                <a:latin typeface="Arial" panose="020B0604020202020204" pitchFamily="34" charset="0"/>
              </a:rPr>
              <a:t>sau</a:t>
            </a:r>
            <a:r>
              <a:rPr lang="en-US" sz="2000" dirty="0">
                <a:effectLst/>
                <a:latin typeface="Arial" panose="020B0604020202020204" pitchFamily="34" charset="0"/>
              </a:rPr>
              <a:t> </a:t>
            </a:r>
            <a:r>
              <a:rPr lang="en-US" sz="2000" dirty="0" err="1">
                <a:effectLst/>
                <a:latin typeface="Arial" panose="020B0604020202020204" pitchFamily="34" charset="0"/>
              </a:rPr>
              <a:t>autentificată</a:t>
            </a:r>
            <a:r>
              <a:rPr lang="en-US" sz="2000" dirty="0">
                <a:effectLst/>
                <a:latin typeface="Arial" panose="020B0604020202020204" pitchFamily="34" charset="0"/>
              </a:rPr>
              <a:t> notarial.</a:t>
            </a:r>
          </a:p>
          <a:p>
            <a:r>
              <a:rPr lang="en-US" sz="900" dirty="0">
                <a:effectLst/>
                <a:latin typeface="Arial" panose="020B0604020202020204" pitchFamily="34" charset="0"/>
              </a:rPr>
              <a:t/>
            </a:r>
            <a:br>
              <a:rPr lang="en-US" sz="900" dirty="0">
                <a:effectLst/>
                <a:latin typeface="Arial" panose="020B0604020202020204" pitchFamily="34" charset="0"/>
              </a:rPr>
            </a:br>
            <a:r>
              <a:rPr lang="en-US" sz="900" dirty="0">
                <a:effectLst/>
                <a:latin typeface="Arial" panose="020B0604020202020204" pitchFamily="34" charset="0"/>
              </a:rPr>
              <a:t>_______________________</a:t>
            </a:r>
            <a:br>
              <a:rPr lang="en-US" sz="900" dirty="0">
                <a:effectLst/>
                <a:latin typeface="Arial" panose="020B0604020202020204" pitchFamily="34" charset="0"/>
              </a:rPr>
            </a:br>
            <a:r>
              <a:rPr lang="en-US" sz="900" dirty="0" err="1">
                <a:effectLst/>
                <a:latin typeface="Arial" panose="020B0604020202020204" pitchFamily="34" charset="0"/>
              </a:rPr>
              <a:t>Guvernul</a:t>
            </a:r>
            <a:r>
              <a:rPr lang="en-US" sz="900" dirty="0">
                <a:effectLst/>
                <a:latin typeface="Arial" panose="020B0604020202020204" pitchFamily="34" charset="0"/>
              </a:rPr>
              <a:t> </a:t>
            </a:r>
            <a:r>
              <a:rPr lang="en-US" sz="900" dirty="0" err="1">
                <a:effectLst/>
                <a:latin typeface="Arial" panose="020B0604020202020204" pitchFamily="34" charset="0"/>
              </a:rPr>
              <a:t>Republicii</a:t>
            </a:r>
            <a:r>
              <a:rPr lang="en-US" sz="900" dirty="0">
                <a:effectLst/>
                <a:latin typeface="Arial" panose="020B0604020202020204" pitchFamily="34" charset="0"/>
              </a:rPr>
              <a:t> Moldova</a:t>
            </a:r>
            <a:br>
              <a:rPr lang="en-US" sz="900" dirty="0">
                <a:effectLst/>
                <a:latin typeface="Arial" panose="020B0604020202020204" pitchFamily="34" charset="0"/>
              </a:rPr>
            </a:br>
            <a:r>
              <a:rPr lang="en-US" sz="900" dirty="0">
                <a:effectLst/>
                <a:latin typeface="Arial" panose="020B0604020202020204" pitchFamily="34" charset="0"/>
                <a:hlinkClick r:id="" action="ppaction://hlinkfile"/>
              </a:rPr>
              <a:t>145/26.02.2014 </a:t>
            </a:r>
            <a:r>
              <a:rPr lang="en-US" sz="900" dirty="0" err="1">
                <a:effectLst/>
                <a:latin typeface="Arial" panose="020B0604020202020204" pitchFamily="34" charset="0"/>
                <a:hlinkClick r:id="" action="ppaction://hlinkfile"/>
              </a:rPr>
              <a:t>Hotărîre</a:t>
            </a:r>
            <a:r>
              <a:rPr lang="en-US" sz="900" dirty="0">
                <a:effectLst/>
                <a:latin typeface="Arial" panose="020B0604020202020204" pitchFamily="34" charset="0"/>
                <a:hlinkClick r:id="" action="ppaction://hlinkfile"/>
              </a:rPr>
              <a:t> </a:t>
            </a:r>
            <a:r>
              <a:rPr lang="en-US" sz="900" dirty="0" err="1">
                <a:effectLst/>
                <a:latin typeface="Arial" panose="020B0604020202020204" pitchFamily="34" charset="0"/>
                <a:hlinkClick r:id="" action="ppaction://hlinkfile"/>
              </a:rPr>
              <a:t>pentru</a:t>
            </a:r>
            <a:r>
              <a:rPr lang="en-US" sz="900" dirty="0">
                <a:effectLst/>
                <a:latin typeface="Arial" panose="020B0604020202020204" pitchFamily="34" charset="0"/>
                <a:hlinkClick r:id="" action="ppaction://hlinkfile"/>
              </a:rPr>
              <a:t> </a:t>
            </a:r>
            <a:r>
              <a:rPr lang="en-US" sz="900" dirty="0" err="1">
                <a:effectLst/>
                <a:latin typeface="Arial" panose="020B0604020202020204" pitchFamily="34" charset="0"/>
                <a:hlinkClick r:id="" action="ppaction://hlinkfile"/>
              </a:rPr>
              <a:t>aprobarea</a:t>
            </a:r>
            <a:r>
              <a:rPr lang="en-US" sz="900" dirty="0">
                <a:effectLst/>
                <a:latin typeface="Arial" panose="020B0604020202020204" pitchFamily="34" charset="0"/>
                <a:hlinkClick r:id="" action="ppaction://hlinkfile"/>
              </a:rPr>
              <a:t> </a:t>
            </a:r>
            <a:r>
              <a:rPr lang="en-US" sz="900" dirty="0" err="1">
                <a:effectLst/>
                <a:latin typeface="Arial" panose="020B0604020202020204" pitchFamily="34" charset="0"/>
                <a:hlinkClick r:id="" action="ppaction://hlinkfile"/>
              </a:rPr>
              <a:t>Regulamentului</a:t>
            </a:r>
            <a:r>
              <a:rPr lang="en-US" sz="900" dirty="0">
                <a:effectLst/>
                <a:latin typeface="Arial" panose="020B0604020202020204" pitchFamily="34" charset="0"/>
                <a:hlinkClick r:id="" action="ppaction://hlinkfile"/>
              </a:rPr>
              <a:t> cu </a:t>
            </a:r>
            <a:r>
              <a:rPr lang="en-US" sz="900" dirty="0" err="1">
                <a:effectLst/>
                <a:latin typeface="Arial" panose="020B0604020202020204" pitchFamily="34" charset="0"/>
                <a:hlinkClick r:id="" action="ppaction://hlinkfile"/>
              </a:rPr>
              <a:t>privire</a:t>
            </a:r>
            <a:r>
              <a:rPr lang="en-US" sz="900" dirty="0">
                <a:effectLst/>
                <a:latin typeface="Arial" panose="020B0604020202020204" pitchFamily="34" charset="0"/>
                <a:hlinkClick r:id="" action="ppaction://hlinkfile"/>
              </a:rPr>
              <a:t> la </a:t>
            </a:r>
            <a:r>
              <a:rPr lang="en-US" sz="900" dirty="0" err="1">
                <a:effectLst/>
                <a:latin typeface="Arial" panose="020B0604020202020204" pitchFamily="34" charset="0"/>
                <a:hlinkClick r:id="" action="ppaction://hlinkfile"/>
              </a:rPr>
              <a:t>modul</a:t>
            </a:r>
            <a:r>
              <a:rPr lang="en-US" sz="900" dirty="0">
                <a:effectLst/>
                <a:latin typeface="Arial" panose="020B0604020202020204" pitchFamily="34" charset="0"/>
                <a:hlinkClick r:id="" action="ppaction://hlinkfile"/>
              </a:rPr>
              <a:t> de </a:t>
            </a:r>
            <a:r>
              <a:rPr lang="en-US" sz="900" dirty="0" err="1">
                <a:effectLst/>
                <a:latin typeface="Arial" panose="020B0604020202020204" pitchFamily="34" charset="0"/>
                <a:hlinkClick r:id="" action="ppaction://hlinkfile"/>
              </a:rPr>
              <a:t>aplicare</a:t>
            </a:r>
            <a:r>
              <a:rPr lang="en-US" sz="900" dirty="0">
                <a:effectLst/>
                <a:latin typeface="Arial" panose="020B0604020202020204" pitchFamily="34" charset="0"/>
                <a:hlinkClick r:id="" action="ppaction://hlinkfile"/>
              </a:rPr>
              <a:t> a </a:t>
            </a:r>
            <a:r>
              <a:rPr lang="en-US" sz="900" dirty="0" err="1">
                <a:effectLst/>
                <a:latin typeface="Arial" panose="020B0604020202020204" pitchFamily="34" charset="0"/>
                <a:hlinkClick r:id="" action="ppaction://hlinkfile"/>
              </a:rPr>
              <a:t>facilităţilor</a:t>
            </a:r>
            <a:r>
              <a:rPr lang="en-US" sz="900" dirty="0">
                <a:effectLst/>
                <a:latin typeface="Arial" panose="020B0604020202020204" pitchFamily="34" charset="0"/>
                <a:hlinkClick r:id="" action="ppaction://hlinkfile"/>
              </a:rPr>
              <a:t> </a:t>
            </a:r>
            <a:r>
              <a:rPr lang="en-US" sz="900" dirty="0" err="1">
                <a:effectLst/>
                <a:latin typeface="Arial" panose="020B0604020202020204" pitchFamily="34" charset="0"/>
                <a:hlinkClick r:id="" action="ppaction://hlinkfile"/>
              </a:rPr>
              <a:t>fiscale</a:t>
            </a:r>
            <a:r>
              <a:rPr lang="en-US" sz="900" dirty="0">
                <a:effectLst/>
                <a:latin typeface="Arial" panose="020B0604020202020204" pitchFamily="34" charset="0"/>
                <a:hlinkClick r:id="" action="ppaction://hlinkfile"/>
              </a:rPr>
              <a:t> </a:t>
            </a:r>
            <a:r>
              <a:rPr lang="en-US" sz="900" dirty="0" err="1">
                <a:effectLst/>
                <a:latin typeface="Arial" panose="020B0604020202020204" pitchFamily="34" charset="0"/>
                <a:hlinkClick r:id="" action="ppaction://hlinkfile"/>
              </a:rPr>
              <a:t>stabilite</a:t>
            </a:r>
            <a:r>
              <a:rPr lang="en-US" sz="900" dirty="0">
                <a:effectLst/>
                <a:latin typeface="Arial" panose="020B0604020202020204" pitchFamily="34" charset="0"/>
                <a:hlinkClick r:id="" action="ppaction://hlinkfile"/>
              </a:rPr>
              <a:t> </a:t>
            </a:r>
            <a:r>
              <a:rPr lang="en-US" sz="900" dirty="0" err="1">
                <a:effectLst/>
                <a:latin typeface="Arial" panose="020B0604020202020204" pitchFamily="34" charset="0"/>
                <a:hlinkClick r:id="" action="ppaction://hlinkfile"/>
              </a:rPr>
              <a:t>în</a:t>
            </a:r>
            <a:r>
              <a:rPr lang="en-US" sz="900" dirty="0">
                <a:effectLst/>
                <a:latin typeface="Arial" panose="020B0604020202020204" pitchFamily="34" charset="0"/>
                <a:hlinkClick r:id="" action="ppaction://hlinkfile"/>
              </a:rPr>
              <a:t> art.103 </a:t>
            </a:r>
            <a:r>
              <a:rPr lang="en-US" sz="900" dirty="0" err="1">
                <a:effectLst/>
                <a:latin typeface="Arial" panose="020B0604020202020204" pitchFamily="34" charset="0"/>
                <a:hlinkClick r:id="" action="ppaction://hlinkfile"/>
              </a:rPr>
              <a:t>alin</a:t>
            </a:r>
            <a:r>
              <a:rPr lang="en-US" sz="900" dirty="0">
                <a:effectLst/>
                <a:latin typeface="Arial" panose="020B0604020202020204" pitchFamily="34" charset="0"/>
                <a:hlinkClick r:id="" action="ppaction://hlinkfile"/>
              </a:rPr>
              <a:t>.(1) pct.29) din </a:t>
            </a:r>
            <a:r>
              <a:rPr lang="en-US" sz="900" dirty="0" err="1">
                <a:effectLst/>
                <a:latin typeface="Arial" panose="020B0604020202020204" pitchFamily="34" charset="0"/>
                <a:hlinkClick r:id="" action="ppaction://hlinkfile"/>
              </a:rPr>
              <a:t>Codul</a:t>
            </a:r>
            <a:r>
              <a:rPr lang="en-US" sz="900" dirty="0">
                <a:effectLst/>
                <a:latin typeface="Arial" panose="020B0604020202020204" pitchFamily="34" charset="0"/>
                <a:hlinkClick r:id="" action="ppaction://hlinkfile"/>
              </a:rPr>
              <a:t> fiscal nr.1163-XIII din 24 </a:t>
            </a:r>
            <a:r>
              <a:rPr lang="en-US" sz="900" dirty="0" err="1">
                <a:effectLst/>
                <a:latin typeface="Arial" panose="020B0604020202020204" pitchFamily="34" charset="0"/>
                <a:hlinkClick r:id="" action="ppaction://hlinkfile"/>
              </a:rPr>
              <a:t>aprilie</a:t>
            </a:r>
            <a:r>
              <a:rPr lang="en-US" sz="900" dirty="0">
                <a:effectLst/>
                <a:latin typeface="Arial" panose="020B0604020202020204" pitchFamily="34" charset="0"/>
                <a:hlinkClick r:id="" action="ppaction://hlinkfile"/>
              </a:rPr>
              <a:t> 1997 </a:t>
            </a:r>
            <a:r>
              <a:rPr lang="en-US" sz="900" dirty="0" err="1">
                <a:effectLst/>
                <a:latin typeface="Arial" panose="020B0604020202020204" pitchFamily="34" charset="0"/>
                <a:hlinkClick r:id="" action="ppaction://hlinkfile"/>
              </a:rPr>
              <a:t>şi</a:t>
            </a:r>
            <a:r>
              <a:rPr lang="en-US" sz="900" dirty="0">
                <a:effectLst/>
                <a:latin typeface="Arial" panose="020B0604020202020204" pitchFamily="34" charset="0"/>
                <a:hlinkClick r:id="" action="ppaction://hlinkfile"/>
              </a:rPr>
              <a:t> art.28 </a:t>
            </a:r>
            <a:r>
              <a:rPr lang="en-US" sz="900" dirty="0" err="1">
                <a:effectLst/>
                <a:latin typeface="Arial" panose="020B0604020202020204" pitchFamily="34" charset="0"/>
                <a:hlinkClick r:id="" action="ppaction://hlinkfile"/>
              </a:rPr>
              <a:t>lit.q</a:t>
            </a:r>
            <a:r>
              <a:rPr lang="en-US" sz="900" dirty="0">
                <a:effectLst/>
                <a:latin typeface="Arial" panose="020B0604020202020204" pitchFamily="34" charset="0"/>
                <a:hlinkClick r:id="" action="ppaction://hlinkfile"/>
              </a:rPr>
              <a:t>/2) din </a:t>
            </a:r>
            <a:r>
              <a:rPr lang="en-US" sz="900" dirty="0" err="1">
                <a:effectLst/>
                <a:latin typeface="Arial" panose="020B0604020202020204" pitchFamily="34" charset="0"/>
                <a:hlinkClick r:id="" action="ppaction://hlinkfile"/>
              </a:rPr>
              <a:t>Legea</a:t>
            </a:r>
            <a:r>
              <a:rPr lang="en-US" sz="900" dirty="0">
                <a:effectLst/>
                <a:latin typeface="Arial" panose="020B0604020202020204" pitchFamily="34" charset="0"/>
                <a:hlinkClick r:id="" action="ppaction://hlinkfile"/>
              </a:rPr>
              <a:t> nr.1380-XIII din 20 </a:t>
            </a:r>
            <a:r>
              <a:rPr lang="en-US" sz="900" dirty="0" err="1">
                <a:effectLst/>
                <a:latin typeface="Arial" panose="020B0604020202020204" pitchFamily="34" charset="0"/>
                <a:hlinkClick r:id="" action="ppaction://hlinkfile"/>
              </a:rPr>
              <a:t>noiembrie</a:t>
            </a:r>
            <a:r>
              <a:rPr lang="en-US" sz="900" dirty="0">
                <a:effectLst/>
                <a:latin typeface="Arial" panose="020B0604020202020204" pitchFamily="34" charset="0"/>
                <a:hlinkClick r:id="" action="ppaction://hlinkfile"/>
              </a:rPr>
              <a:t> 1997 cu </a:t>
            </a:r>
            <a:r>
              <a:rPr lang="en-US" sz="900" dirty="0" err="1">
                <a:effectLst/>
                <a:latin typeface="Arial" panose="020B0604020202020204" pitchFamily="34" charset="0"/>
                <a:hlinkClick r:id="" action="ppaction://hlinkfile"/>
              </a:rPr>
              <a:t>privire</a:t>
            </a:r>
            <a:r>
              <a:rPr lang="en-US" sz="900" dirty="0">
                <a:effectLst/>
                <a:latin typeface="Arial" panose="020B0604020202020204" pitchFamily="34" charset="0"/>
                <a:hlinkClick r:id="" action="ppaction://hlinkfile"/>
              </a:rPr>
              <a:t> la </a:t>
            </a:r>
            <a:r>
              <a:rPr lang="en-US" sz="900" dirty="0" err="1">
                <a:effectLst/>
                <a:latin typeface="Arial" panose="020B0604020202020204" pitchFamily="34" charset="0"/>
                <a:hlinkClick r:id="" action="ppaction://hlinkfile"/>
              </a:rPr>
              <a:t>tariful</a:t>
            </a:r>
            <a:r>
              <a:rPr lang="en-US" sz="900" dirty="0">
                <a:effectLst/>
                <a:latin typeface="Arial" panose="020B0604020202020204" pitchFamily="34" charset="0"/>
                <a:hlinkClick r:id="" action="ppaction://hlinkfile"/>
              </a:rPr>
              <a:t> </a:t>
            </a:r>
            <a:r>
              <a:rPr lang="en-US" sz="900" dirty="0" err="1">
                <a:effectLst/>
                <a:latin typeface="Arial" panose="020B0604020202020204" pitchFamily="34" charset="0"/>
                <a:hlinkClick r:id="" action="ppaction://hlinkfile"/>
              </a:rPr>
              <a:t>vamal</a:t>
            </a:r>
            <a:r>
              <a:rPr lang="en-US" sz="900" dirty="0">
                <a:effectLst/>
                <a:latin typeface="Arial" panose="020B0604020202020204" pitchFamily="34" charset="0"/>
              </a:rPr>
              <a:t/>
            </a:r>
            <a:br>
              <a:rPr lang="en-US" sz="900" dirty="0">
                <a:effectLst/>
                <a:latin typeface="Arial" panose="020B0604020202020204" pitchFamily="34" charset="0"/>
              </a:rPr>
            </a:br>
            <a:r>
              <a:rPr lang="en-US" sz="900" i="1" dirty="0" err="1">
                <a:effectLst/>
                <a:latin typeface="Arial" panose="020B0604020202020204" pitchFamily="34" charset="0"/>
              </a:rPr>
              <a:t>Monitorul</a:t>
            </a:r>
            <a:r>
              <a:rPr lang="en-US" sz="900" i="1" dirty="0">
                <a:effectLst/>
                <a:latin typeface="Arial" panose="020B0604020202020204" pitchFamily="34" charset="0"/>
              </a:rPr>
              <a:t> </a:t>
            </a:r>
            <a:r>
              <a:rPr lang="en-US" sz="900" i="1" dirty="0" err="1">
                <a:effectLst/>
                <a:latin typeface="Arial" panose="020B0604020202020204" pitchFamily="34" charset="0"/>
              </a:rPr>
              <a:t>Oficial</a:t>
            </a:r>
            <a:r>
              <a:rPr lang="en-US" sz="900" i="1" dirty="0">
                <a:effectLst/>
                <a:latin typeface="Arial" panose="020B0604020202020204" pitchFamily="34" charset="0"/>
              </a:rPr>
              <a:t> al R. Moldova, 49-52/158, 28.02.2014</a:t>
            </a:r>
            <a:endParaRPr lang="en-US" dirty="0"/>
          </a:p>
        </p:txBody>
      </p:sp>
    </p:spTree>
    <p:extLst>
      <p:ext uri="{BB962C8B-B14F-4D97-AF65-F5344CB8AC3E}">
        <p14:creationId xmlns:p14="http://schemas.microsoft.com/office/powerpoint/2010/main" val="3598049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6BA37B-EFD9-49E6-9E16-E0FA830241D6}"/>
              </a:ext>
            </a:extLst>
          </p:cNvPr>
          <p:cNvSpPr>
            <a:spLocks noGrp="1"/>
          </p:cNvSpPr>
          <p:nvPr>
            <p:ph idx="1"/>
          </p:nvPr>
        </p:nvSpPr>
        <p:spPr>
          <a:xfrm>
            <a:off x="677333" y="1091953"/>
            <a:ext cx="11236499" cy="4949409"/>
          </a:xfrm>
        </p:spPr>
        <p:txBody>
          <a:bodyPr/>
          <a:lstStyle/>
          <a:p>
            <a:pPr marL="0" indent="0" algn="just">
              <a:spcBef>
                <a:spcPts val="0"/>
              </a:spcBef>
              <a:spcAft>
                <a:spcPts val="0"/>
              </a:spcAft>
              <a:buNone/>
            </a:pPr>
            <a:r>
              <a:rPr lang="en-US" sz="2400" b="1" dirty="0" err="1">
                <a:effectLst/>
                <a:latin typeface="Arial" panose="020B0604020202020204" pitchFamily="34" charset="0"/>
              </a:rPr>
              <a:t>Articolul</a:t>
            </a:r>
            <a:r>
              <a:rPr lang="en-US" sz="2400" b="1" dirty="0">
                <a:effectLst/>
                <a:latin typeface="Arial" panose="020B0604020202020204" pitchFamily="34" charset="0"/>
              </a:rPr>
              <a:t> 220.</a:t>
            </a:r>
            <a:r>
              <a:rPr lang="en-US" sz="2400" dirty="0">
                <a:effectLst/>
                <a:latin typeface="Arial" panose="020B0604020202020204" pitchFamily="34" charset="0"/>
              </a:rPr>
              <a:t> </a:t>
            </a:r>
            <a:r>
              <a:rPr lang="en-US" sz="2400" dirty="0" err="1">
                <a:effectLst/>
                <a:latin typeface="Arial" panose="020B0604020202020204" pitchFamily="34" charset="0"/>
              </a:rPr>
              <a:t>Prohibiţii</a:t>
            </a:r>
            <a:r>
              <a:rPr lang="en-US" sz="2400" dirty="0">
                <a:effectLst/>
                <a:latin typeface="Arial" panose="020B0604020202020204" pitchFamily="34" charset="0"/>
              </a:rPr>
              <a:t> la </a:t>
            </a:r>
            <a:r>
              <a:rPr lang="en-US" sz="2400" dirty="0" err="1">
                <a:effectLst/>
                <a:latin typeface="Arial" panose="020B0604020202020204" pitchFamily="34" charset="0"/>
              </a:rPr>
              <a:t>acordarea</a:t>
            </a:r>
            <a:r>
              <a:rPr lang="en-US" sz="2400" dirty="0">
                <a:effectLst/>
                <a:latin typeface="Arial" panose="020B0604020202020204" pitchFamily="34" charset="0"/>
              </a:rPr>
              <a:t> </a:t>
            </a:r>
            <a:r>
              <a:rPr lang="en-US" sz="2400" dirty="0" err="1">
                <a:effectLst/>
                <a:latin typeface="Arial" panose="020B0604020202020204" pitchFamily="34" charset="0"/>
              </a:rPr>
              <a:t>scutirii</a:t>
            </a:r>
            <a:endParaRPr lang="en-US" sz="2400" dirty="0">
              <a:effectLst/>
              <a:latin typeface="Arial" panose="020B0604020202020204" pitchFamily="34" charset="0"/>
            </a:endParaRPr>
          </a:p>
          <a:p>
            <a:pPr marL="0" indent="0" algn="just">
              <a:spcBef>
                <a:spcPts val="0"/>
              </a:spcBef>
              <a:spcAft>
                <a:spcPts val="0"/>
              </a:spcAft>
              <a:buNone/>
            </a:pPr>
            <a:endParaRPr lang="ro-RO" sz="2400" dirty="0" smtClean="0">
              <a:effectLst/>
              <a:latin typeface="Arial" panose="020B0604020202020204" pitchFamily="34" charset="0"/>
            </a:endParaRPr>
          </a:p>
          <a:p>
            <a:pPr marL="0" indent="0" algn="just">
              <a:spcBef>
                <a:spcPts val="0"/>
              </a:spcBef>
              <a:spcAft>
                <a:spcPts val="0"/>
              </a:spcAft>
              <a:buNone/>
            </a:pPr>
            <a:r>
              <a:rPr lang="en-US" sz="2400" dirty="0" smtClean="0">
                <a:effectLst/>
                <a:latin typeface="Arial" panose="020B0604020202020204" pitchFamily="34" charset="0"/>
              </a:rPr>
              <a:t>Nu </a:t>
            </a:r>
            <a:r>
              <a:rPr lang="en-US" sz="2400" dirty="0">
                <a:effectLst/>
                <a:latin typeface="Arial" panose="020B0604020202020204" pitchFamily="34" charset="0"/>
              </a:rPr>
              <a:t>se </a:t>
            </a:r>
            <a:r>
              <a:rPr lang="en-US" sz="2400" dirty="0" err="1">
                <a:effectLst/>
                <a:latin typeface="Arial" panose="020B0604020202020204" pitchFamily="34" charset="0"/>
              </a:rPr>
              <a:t>acordă</a:t>
            </a:r>
            <a:r>
              <a:rPr lang="en-US" sz="2400" dirty="0">
                <a:effectLst/>
                <a:latin typeface="Arial" panose="020B0604020202020204" pitchFamily="34" charset="0"/>
              </a:rPr>
              <a:t> </a:t>
            </a:r>
            <a:r>
              <a:rPr lang="en-US" sz="2400" dirty="0" err="1">
                <a:effectLst/>
                <a:latin typeface="Arial" panose="020B0604020202020204" pitchFamily="34" charset="0"/>
              </a:rPr>
              <a:t>scutiri</a:t>
            </a:r>
            <a:r>
              <a:rPr lang="en-US" sz="2400" dirty="0">
                <a:effectLst/>
                <a:latin typeface="Arial" panose="020B0604020202020204" pitchFamily="34" charset="0"/>
              </a:rPr>
              <a:t> </a:t>
            </a:r>
            <a:r>
              <a:rPr lang="en-US" sz="2400" dirty="0" err="1">
                <a:effectLst/>
                <a:latin typeface="Arial" panose="020B0604020202020204" pitchFamily="34" charset="0"/>
              </a:rPr>
              <a:t>pentru</a:t>
            </a:r>
            <a:r>
              <a:rPr lang="en-US" sz="2400" dirty="0">
                <a:effectLst/>
                <a:latin typeface="Arial" panose="020B0604020202020204" pitchFamily="34" charset="0"/>
              </a:rPr>
              <a:t>:</a:t>
            </a:r>
          </a:p>
          <a:p>
            <a:pPr algn="just">
              <a:spcBef>
                <a:spcPts val="0"/>
              </a:spcBef>
              <a:spcAft>
                <a:spcPts val="0"/>
              </a:spcAft>
            </a:pPr>
            <a:r>
              <a:rPr lang="en-US" sz="2400" dirty="0">
                <a:effectLst/>
                <a:latin typeface="Arial" panose="020B0604020202020204" pitchFamily="34" charset="0"/>
              </a:rPr>
              <a:t>a) </a:t>
            </a:r>
            <a:r>
              <a:rPr lang="en-US" sz="2400" dirty="0" err="1">
                <a:effectLst/>
                <a:latin typeface="Arial" panose="020B0604020202020204" pitchFamily="34" charset="0"/>
              </a:rPr>
              <a:t>produse</a:t>
            </a:r>
            <a:r>
              <a:rPr lang="en-US" sz="2400" dirty="0">
                <a:effectLst/>
                <a:latin typeface="Arial" panose="020B0604020202020204" pitchFamily="34" charset="0"/>
              </a:rPr>
              <a:t> </a:t>
            </a:r>
            <a:r>
              <a:rPr lang="en-US" sz="2400" dirty="0" err="1">
                <a:effectLst/>
                <a:latin typeface="Arial" panose="020B0604020202020204" pitchFamily="34" charset="0"/>
              </a:rPr>
              <a:t>alcoolice</a:t>
            </a:r>
            <a:r>
              <a:rPr lang="en-US" sz="2400" dirty="0">
                <a:effectLst/>
                <a:latin typeface="Arial" panose="020B0604020202020204" pitchFamily="34" charset="0"/>
              </a:rPr>
              <a:t>;</a:t>
            </a:r>
          </a:p>
          <a:p>
            <a:pPr algn="just">
              <a:spcBef>
                <a:spcPts val="0"/>
              </a:spcBef>
              <a:spcAft>
                <a:spcPts val="0"/>
              </a:spcAft>
            </a:pPr>
            <a:r>
              <a:rPr lang="en-US" sz="2400" dirty="0">
                <a:effectLst/>
                <a:latin typeface="Arial" panose="020B0604020202020204" pitchFamily="34" charset="0"/>
              </a:rPr>
              <a:t>b) </a:t>
            </a:r>
            <a:r>
              <a:rPr lang="en-US" sz="2400" dirty="0" err="1">
                <a:effectLst/>
                <a:latin typeface="Arial" panose="020B0604020202020204" pitchFamily="34" charset="0"/>
              </a:rPr>
              <a:t>tutun</a:t>
            </a:r>
            <a:r>
              <a:rPr lang="en-US" sz="2400" dirty="0">
                <a:effectLst/>
                <a:latin typeface="Arial" panose="020B0604020202020204" pitchFamily="34" charset="0"/>
              </a:rPr>
              <a:t> </a:t>
            </a:r>
            <a:r>
              <a:rPr lang="en-US" sz="2400" dirty="0" err="1">
                <a:effectLst/>
                <a:latin typeface="Arial" panose="020B0604020202020204" pitchFamily="34" charset="0"/>
              </a:rPr>
              <a:t>şi</a:t>
            </a:r>
            <a:r>
              <a:rPr lang="en-US" sz="2400" dirty="0">
                <a:effectLst/>
                <a:latin typeface="Arial" panose="020B0604020202020204" pitchFamily="34" charset="0"/>
              </a:rPr>
              <a:t> </a:t>
            </a:r>
            <a:r>
              <a:rPr lang="en-US" sz="2400" dirty="0" err="1">
                <a:effectLst/>
                <a:latin typeface="Arial" panose="020B0604020202020204" pitchFamily="34" charset="0"/>
              </a:rPr>
              <a:t>produse</a:t>
            </a:r>
            <a:r>
              <a:rPr lang="en-US" sz="2400" dirty="0">
                <a:effectLst/>
                <a:latin typeface="Arial" panose="020B0604020202020204" pitchFamily="34" charset="0"/>
              </a:rPr>
              <a:t> din </a:t>
            </a:r>
            <a:r>
              <a:rPr lang="en-US" sz="2400" dirty="0" err="1">
                <a:effectLst/>
                <a:latin typeface="Arial" panose="020B0604020202020204" pitchFamily="34" charset="0"/>
              </a:rPr>
              <a:t>tutun</a:t>
            </a:r>
            <a:r>
              <a:rPr lang="en-US" sz="2400" dirty="0">
                <a:effectLst/>
                <a:latin typeface="Arial" panose="020B0604020202020204" pitchFamily="34" charset="0"/>
              </a:rPr>
              <a:t>;</a:t>
            </a:r>
          </a:p>
          <a:p>
            <a:pPr algn="just">
              <a:spcBef>
                <a:spcPts val="0"/>
              </a:spcBef>
              <a:spcAft>
                <a:spcPts val="0"/>
              </a:spcAft>
            </a:pPr>
            <a:r>
              <a:rPr lang="en-US" sz="2400" dirty="0">
                <a:effectLst/>
                <a:latin typeface="Arial" panose="020B0604020202020204" pitchFamily="34" charset="0"/>
              </a:rPr>
              <a:t>c) </a:t>
            </a:r>
            <a:r>
              <a:rPr lang="en-US" sz="2400" dirty="0" err="1">
                <a:effectLst/>
                <a:latin typeface="Arial" panose="020B0604020202020204" pitchFamily="34" charset="0"/>
              </a:rPr>
              <a:t>parfumuri</a:t>
            </a:r>
            <a:r>
              <a:rPr lang="en-US" sz="2400" dirty="0">
                <a:effectLst/>
                <a:latin typeface="Arial" panose="020B0604020202020204" pitchFamily="34" charset="0"/>
              </a:rPr>
              <a:t> </a:t>
            </a:r>
            <a:r>
              <a:rPr lang="en-US" sz="2400" dirty="0" err="1">
                <a:effectLst/>
                <a:latin typeface="Arial" panose="020B0604020202020204" pitchFamily="34" charset="0"/>
              </a:rPr>
              <a:t>şi</a:t>
            </a:r>
            <a:r>
              <a:rPr lang="en-US" sz="2400" dirty="0">
                <a:effectLst/>
                <a:latin typeface="Arial" panose="020B0604020202020204" pitchFamily="34" charset="0"/>
              </a:rPr>
              <a:t> ape de </a:t>
            </a:r>
            <a:r>
              <a:rPr lang="en-US" sz="2400" dirty="0" err="1">
                <a:effectLst/>
                <a:latin typeface="Arial" panose="020B0604020202020204" pitchFamily="34" charset="0"/>
              </a:rPr>
              <a:t>toaletă</a:t>
            </a:r>
            <a:r>
              <a:rPr lang="en-US" sz="2400" dirty="0">
                <a:effectLst/>
                <a:latin typeface="Arial" panose="020B0604020202020204" pitchFamily="34" charset="0"/>
              </a:rPr>
              <a:t>;</a:t>
            </a:r>
          </a:p>
          <a:p>
            <a:pPr algn="just">
              <a:spcBef>
                <a:spcPts val="0"/>
              </a:spcBef>
              <a:spcAft>
                <a:spcPts val="0"/>
              </a:spcAft>
            </a:pPr>
            <a:r>
              <a:rPr lang="en-US" sz="2400" dirty="0">
                <a:effectLst/>
                <a:latin typeface="Arial" panose="020B0604020202020204" pitchFamily="34" charset="0"/>
              </a:rPr>
              <a:t>d) </a:t>
            </a:r>
            <a:r>
              <a:rPr lang="en-US" sz="2400" dirty="0" err="1">
                <a:effectLst/>
                <a:latin typeface="Arial" panose="020B0604020202020204" pitchFamily="34" charset="0"/>
              </a:rPr>
              <a:t>loturi</a:t>
            </a:r>
            <a:r>
              <a:rPr lang="en-US" sz="2400" dirty="0">
                <a:effectLst/>
                <a:latin typeface="Arial" panose="020B0604020202020204" pitchFamily="34" charset="0"/>
              </a:rPr>
              <a:t> care nu </a:t>
            </a:r>
            <a:r>
              <a:rPr lang="en-US" sz="2400" dirty="0" err="1">
                <a:effectLst/>
                <a:latin typeface="Arial" panose="020B0604020202020204" pitchFamily="34" charset="0"/>
              </a:rPr>
              <a:t>poartă</a:t>
            </a:r>
            <a:r>
              <a:rPr lang="en-US" sz="2400" dirty="0">
                <a:effectLst/>
                <a:latin typeface="Arial" panose="020B0604020202020204" pitchFamily="34" charset="0"/>
              </a:rPr>
              <a:t> </a:t>
            </a:r>
            <a:r>
              <a:rPr lang="en-US" sz="2400" dirty="0" err="1">
                <a:effectLst/>
                <a:latin typeface="Arial" panose="020B0604020202020204" pitchFamily="34" charset="0"/>
              </a:rPr>
              <a:t>caracter</a:t>
            </a:r>
            <a:r>
              <a:rPr lang="en-US" sz="2400" dirty="0">
                <a:effectLst/>
                <a:latin typeface="Arial" panose="020B0604020202020204" pitchFamily="34" charset="0"/>
              </a:rPr>
              <a:t> </a:t>
            </a:r>
            <a:r>
              <a:rPr lang="en-US" sz="2400" dirty="0" err="1">
                <a:effectLst/>
                <a:latin typeface="Arial" panose="020B0604020202020204" pitchFamily="34" charset="0"/>
              </a:rPr>
              <a:t>ocazional</a:t>
            </a:r>
            <a:r>
              <a:rPr lang="en-US" sz="2400" dirty="0">
                <a:effectLst/>
                <a:latin typeface="Arial" panose="020B0604020202020204" pitchFamily="34" charset="0"/>
              </a:rPr>
              <a:t>.</a:t>
            </a:r>
          </a:p>
          <a:p>
            <a:pPr marL="0" indent="0">
              <a:buNone/>
            </a:pPr>
            <a:r>
              <a:rPr lang="en-US" sz="2400" dirty="0">
                <a:effectLst/>
                <a:latin typeface="Arial" panose="020B0604020202020204" pitchFamily="34" charset="0"/>
              </a:rPr>
              <a:t/>
            </a:r>
            <a:br>
              <a:rPr lang="en-US" sz="2400" dirty="0">
                <a:effectLst/>
                <a:latin typeface="Arial" panose="020B0604020202020204" pitchFamily="34" charset="0"/>
              </a:rPr>
            </a:br>
            <a:r>
              <a:rPr lang="en-US" sz="2400" dirty="0">
                <a:effectLst/>
                <a:latin typeface="Arial" panose="020B0604020202020204" pitchFamily="34" charset="0"/>
              </a:rPr>
              <a:t>_______________________</a:t>
            </a:r>
            <a:br>
              <a:rPr lang="en-US" sz="2400" dirty="0">
                <a:effectLst/>
                <a:latin typeface="Arial" panose="020B0604020202020204" pitchFamily="34" charset="0"/>
              </a:rPr>
            </a:br>
            <a:r>
              <a:rPr lang="en-US" sz="2400" dirty="0" err="1">
                <a:effectLst/>
                <a:latin typeface="Arial" panose="020B0604020202020204" pitchFamily="34" charset="0"/>
              </a:rPr>
              <a:t>Parlamentul</a:t>
            </a:r>
            <a:r>
              <a:rPr lang="en-US" sz="2400" dirty="0">
                <a:effectLst/>
                <a:latin typeface="Arial" panose="020B0604020202020204" pitchFamily="34" charset="0"/>
              </a:rPr>
              <a:t> </a:t>
            </a:r>
            <a:r>
              <a:rPr lang="en-US" sz="2400" dirty="0" err="1">
                <a:effectLst/>
                <a:latin typeface="Arial" panose="020B0604020202020204" pitchFamily="34" charset="0"/>
              </a:rPr>
              <a:t>Republicii</a:t>
            </a:r>
            <a:r>
              <a:rPr lang="en-US" sz="2400" dirty="0">
                <a:effectLst/>
                <a:latin typeface="Arial" panose="020B0604020202020204" pitchFamily="34" charset="0"/>
              </a:rPr>
              <a:t> Moldova</a:t>
            </a:r>
            <a:br>
              <a:rPr lang="en-US" sz="2400" dirty="0">
                <a:effectLst/>
                <a:latin typeface="Arial" panose="020B0604020202020204" pitchFamily="34" charset="0"/>
              </a:rPr>
            </a:br>
            <a:r>
              <a:rPr lang="en-US" sz="2400" dirty="0">
                <a:effectLst/>
                <a:latin typeface="Arial" panose="020B0604020202020204" pitchFamily="34" charset="0"/>
                <a:hlinkClick r:id="" action="ppaction://hlinkfile"/>
              </a:rPr>
              <a:t>95/24.08.2021 </a:t>
            </a:r>
            <a:r>
              <a:rPr lang="en-US" sz="2400" dirty="0" err="1">
                <a:effectLst/>
                <a:latin typeface="Arial" panose="020B0604020202020204" pitchFamily="34" charset="0"/>
                <a:hlinkClick r:id="" action="ppaction://hlinkfile"/>
              </a:rPr>
              <a:t>Codul</a:t>
            </a:r>
            <a:r>
              <a:rPr lang="en-US" sz="2400" dirty="0">
                <a:effectLst/>
                <a:latin typeface="Arial" panose="020B0604020202020204" pitchFamily="34" charset="0"/>
                <a:hlinkClick r:id="" action="ppaction://hlinkfile"/>
              </a:rPr>
              <a:t> </a:t>
            </a:r>
            <a:r>
              <a:rPr lang="en-US" sz="2400" dirty="0" err="1">
                <a:effectLst/>
                <a:latin typeface="Arial" panose="020B0604020202020204" pitchFamily="34" charset="0"/>
                <a:hlinkClick r:id="" action="ppaction://hlinkfile"/>
              </a:rPr>
              <a:t>vamal</a:t>
            </a:r>
            <a:endParaRPr lang="en-US" sz="2400" dirty="0">
              <a:effectLst/>
              <a:latin typeface="Arial" panose="020B0604020202020204" pitchFamily="34" charset="0"/>
            </a:endParaRPr>
          </a:p>
          <a:p>
            <a:pPr marL="0" indent="0">
              <a:buNone/>
            </a:pPr>
            <a:r>
              <a:rPr lang="en-US" sz="2400" dirty="0">
                <a:effectLst/>
                <a:latin typeface="Arial" panose="020B0604020202020204" pitchFamily="34" charset="0"/>
              </a:rPr>
              <a:t/>
            </a:r>
            <a:br>
              <a:rPr lang="en-US" sz="2400" dirty="0">
                <a:effectLst/>
                <a:latin typeface="Arial" panose="020B0604020202020204" pitchFamily="34" charset="0"/>
              </a:rPr>
            </a:br>
            <a:r>
              <a:rPr lang="en-US" sz="2400" i="1" dirty="0" err="1">
                <a:effectLst/>
                <a:latin typeface="Arial" panose="020B0604020202020204" pitchFamily="34" charset="0"/>
              </a:rPr>
              <a:t>Monitorul</a:t>
            </a:r>
            <a:r>
              <a:rPr lang="en-US" sz="2400" i="1" dirty="0">
                <a:effectLst/>
                <a:latin typeface="Arial" panose="020B0604020202020204" pitchFamily="34" charset="0"/>
              </a:rPr>
              <a:t> </a:t>
            </a:r>
            <a:r>
              <a:rPr lang="en-US" sz="2400" i="1" dirty="0" err="1">
                <a:effectLst/>
                <a:latin typeface="Arial" panose="020B0604020202020204" pitchFamily="34" charset="0"/>
              </a:rPr>
              <a:t>Oficial</a:t>
            </a:r>
            <a:r>
              <a:rPr lang="en-US" sz="2400" i="1" dirty="0">
                <a:effectLst/>
                <a:latin typeface="Arial" panose="020B0604020202020204" pitchFamily="34" charset="0"/>
              </a:rPr>
              <a:t> al R. Moldova, 219-225/238, 17.09.2021</a:t>
            </a:r>
            <a:endParaRPr lang="en-US" sz="2400" dirty="0"/>
          </a:p>
        </p:txBody>
      </p:sp>
    </p:spTree>
    <p:extLst>
      <p:ext uri="{BB962C8B-B14F-4D97-AF65-F5344CB8AC3E}">
        <p14:creationId xmlns:p14="http://schemas.microsoft.com/office/powerpoint/2010/main" val="1904071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460960117"/>
              </p:ext>
            </p:extLst>
          </p:nvPr>
        </p:nvGraphicFramePr>
        <p:xfrm>
          <a:off x="204186" y="1047564"/>
          <a:ext cx="11780668" cy="5486400"/>
        </p:xfrm>
        <a:graphic>
          <a:graphicData uri="http://schemas.openxmlformats.org/drawingml/2006/table">
            <a:tbl>
              <a:tblPr firstRow="1" bandRow="1">
                <a:tableStyleId>{5C22544A-7EE6-4342-B048-85BDC9FD1C3A}</a:tableStyleId>
              </a:tblPr>
              <a:tblGrid>
                <a:gridCol w="5880641">
                  <a:extLst>
                    <a:ext uri="{9D8B030D-6E8A-4147-A177-3AD203B41FA5}">
                      <a16:colId xmlns:a16="http://schemas.microsoft.com/office/drawing/2014/main" val="375357952"/>
                    </a:ext>
                  </a:extLst>
                </a:gridCol>
                <a:gridCol w="4877332">
                  <a:extLst>
                    <a:ext uri="{9D8B030D-6E8A-4147-A177-3AD203B41FA5}">
                      <a16:colId xmlns:a16="http://schemas.microsoft.com/office/drawing/2014/main" val="1318722550"/>
                    </a:ext>
                  </a:extLst>
                </a:gridCol>
                <a:gridCol w="1022695">
                  <a:extLst>
                    <a:ext uri="{9D8B030D-6E8A-4147-A177-3AD203B41FA5}">
                      <a16:colId xmlns:a16="http://schemas.microsoft.com/office/drawing/2014/main" val="753694041"/>
                    </a:ext>
                  </a:extLst>
                </a:gridCol>
              </a:tblGrid>
              <a:tr h="299375">
                <a:tc>
                  <a:txBody>
                    <a:bodyPr/>
                    <a:lstStyle/>
                    <a:p>
                      <a:r>
                        <a:rPr lang="ro-RO" sz="1400" dirty="0"/>
                        <a:t>Redacția precedentă</a:t>
                      </a:r>
                      <a:endParaRPr lang="ru-RU" sz="1400" dirty="0"/>
                    </a:p>
                  </a:txBody>
                  <a:tcPr/>
                </a:tc>
                <a:tc>
                  <a:txBody>
                    <a:bodyPr/>
                    <a:lstStyle/>
                    <a:p>
                      <a:r>
                        <a:rPr lang="ro-RO" sz="1400" dirty="0"/>
                        <a:t>Textul s-a modificat conform Legii </a:t>
                      </a:r>
                      <a:r>
                        <a:rPr lang="ru-RU" sz="1400" dirty="0"/>
                        <a:t>№214/2024</a:t>
                      </a:r>
                    </a:p>
                  </a:txBody>
                  <a:tcPr/>
                </a:tc>
                <a:tc>
                  <a:txBody>
                    <a:bodyPr/>
                    <a:lstStyle/>
                    <a:p>
                      <a:endParaRPr lang="ru-RU" sz="1400" dirty="0"/>
                    </a:p>
                  </a:txBody>
                  <a:tcPr/>
                </a:tc>
                <a:extLst>
                  <a:ext uri="{0D108BD9-81ED-4DB2-BD59-A6C34878D82A}">
                    <a16:rowId xmlns:a16="http://schemas.microsoft.com/office/drawing/2014/main" val="2265117460"/>
                  </a:ext>
                </a:extLst>
              </a:tr>
              <a:tr h="1466936">
                <a:tc>
                  <a:txBody>
                    <a:bodyPr/>
                    <a:lstStyle/>
                    <a:p>
                      <a:r>
                        <a:rPr lang="ro-RO" sz="800" kern="1200" dirty="0">
                          <a:solidFill>
                            <a:schemeClr val="dk1"/>
                          </a:solidFill>
                          <a:effectLst/>
                          <a:latin typeface="+mn-lt"/>
                          <a:ea typeface="+mn-ea"/>
                          <a:cs typeface="+mn-cs"/>
                        </a:rPr>
                        <a:t>Art.104</a:t>
                      </a:r>
                    </a:p>
                    <a:p>
                      <a:r>
                        <a:rPr lang="ro-RO" sz="800" kern="1200" dirty="0">
                          <a:solidFill>
                            <a:schemeClr val="dk1"/>
                          </a:solidFill>
                          <a:effectLst/>
                          <a:latin typeface="+mn-lt"/>
                          <a:ea typeface="+mn-ea"/>
                          <a:cs typeface="+mn-cs"/>
                        </a:rPr>
                        <a:t>Se scutește</a:t>
                      </a:r>
                      <a:r>
                        <a:rPr lang="ro-RO" sz="800" kern="1200" baseline="0" dirty="0">
                          <a:solidFill>
                            <a:schemeClr val="dk1"/>
                          </a:solidFill>
                          <a:effectLst/>
                          <a:latin typeface="+mn-lt"/>
                          <a:ea typeface="+mn-ea"/>
                          <a:cs typeface="+mn-cs"/>
                        </a:rPr>
                        <a:t> de TVA cu drept de deducere</a:t>
                      </a:r>
                      <a:r>
                        <a:rPr lang="ru-RU" sz="800" kern="1200" dirty="0">
                          <a:solidFill>
                            <a:schemeClr val="dk1"/>
                          </a:solidFill>
                          <a:effectLst/>
                          <a:latin typeface="+mn-lt"/>
                          <a:ea typeface="+mn-ea"/>
                          <a:cs typeface="+mn-cs"/>
                        </a:rPr>
                        <a:t>:</a:t>
                      </a:r>
                    </a:p>
                    <a:p>
                      <a:r>
                        <a:rPr lang="ru-RU" sz="800" kern="1200" dirty="0">
                          <a:solidFill>
                            <a:schemeClr val="dk1"/>
                          </a:solidFill>
                          <a:effectLst/>
                          <a:latin typeface="+mn-lt"/>
                          <a:ea typeface="+mn-ea"/>
                          <a:cs typeface="+mn-cs"/>
                        </a:rPr>
                        <a:t>c</a:t>
                      </a:r>
                      <a:r>
                        <a:rPr lang="ru-RU" sz="800" kern="1200" baseline="30000" dirty="0">
                          <a:solidFill>
                            <a:schemeClr val="dk1"/>
                          </a:solidFill>
                          <a:effectLst/>
                          <a:latin typeface="+mn-lt"/>
                          <a:ea typeface="+mn-ea"/>
                          <a:cs typeface="+mn-cs"/>
                        </a:rPr>
                        <a:t>1</a:t>
                      </a:r>
                      <a:r>
                        <a:rPr lang="ru-RU"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importul</a:t>
                      </a:r>
                      <a:r>
                        <a:rPr lang="en-US" sz="800" kern="1200" dirty="0">
                          <a:solidFill>
                            <a:schemeClr val="dk1"/>
                          </a:solidFill>
                          <a:effectLst/>
                          <a:latin typeface="+mn-lt"/>
                          <a:ea typeface="+mn-ea"/>
                          <a:cs typeface="+mn-cs"/>
                        </a:rPr>
                        <a:t> şi/</a:t>
                      </a:r>
                      <a:r>
                        <a:rPr lang="en-US" sz="800" kern="1200" dirty="0" err="1">
                          <a:solidFill>
                            <a:schemeClr val="dk1"/>
                          </a:solidFill>
                          <a:effectLst/>
                          <a:latin typeface="+mn-lt"/>
                          <a:ea typeface="+mn-ea"/>
                          <a:cs typeface="+mn-cs"/>
                        </a:rPr>
                        <a:t>sau</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livrarea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teritoriul</a:t>
                      </a:r>
                      <a:r>
                        <a:rPr lang="en-US" sz="800" kern="1200" dirty="0">
                          <a:solidFill>
                            <a:schemeClr val="dk1"/>
                          </a:solidFill>
                          <a:effectLst/>
                          <a:latin typeface="+mn-lt"/>
                          <a:ea typeface="+mn-ea"/>
                          <a:cs typeface="+mn-cs"/>
                        </a:rPr>
                        <a:t> ţării a </a:t>
                      </a:r>
                      <a:r>
                        <a:rPr lang="en-US" sz="800" kern="1200" dirty="0" err="1">
                          <a:solidFill>
                            <a:schemeClr val="dk1"/>
                          </a:solidFill>
                          <a:effectLst/>
                          <a:latin typeface="+mn-lt"/>
                          <a:ea typeface="+mn-ea"/>
                          <a:cs typeface="+mn-cs"/>
                        </a:rPr>
                        <a:t>mărfurilor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serviciilor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destinate</a:t>
                      </a:r>
                      <a:r>
                        <a:rPr lang="en-US" sz="800" kern="1200" dirty="0">
                          <a:solidFill>
                            <a:schemeClr val="dk1"/>
                          </a:solidFill>
                          <a:effectLst/>
                          <a:latin typeface="+mn-lt"/>
                          <a:ea typeface="+mn-ea"/>
                          <a:cs typeface="+mn-cs"/>
                        </a:rPr>
                        <a:t>:</a:t>
                      </a:r>
                    </a:p>
                    <a:p>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proiectelor</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asistenţă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tehnică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realizate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teritoriul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Republicii</a:t>
                      </a:r>
                      <a:r>
                        <a:rPr lang="en-US" sz="800" kern="1200" dirty="0">
                          <a:solidFill>
                            <a:schemeClr val="dk1"/>
                          </a:solidFill>
                          <a:effectLst/>
                          <a:latin typeface="+mn-lt"/>
                          <a:ea typeface="+mn-ea"/>
                          <a:cs typeface="+mn-cs"/>
                        </a:rPr>
                        <a:t> Moldova de </a:t>
                      </a:r>
                      <a:r>
                        <a:rPr lang="en-US" sz="800" kern="1200" dirty="0" err="1">
                          <a:solidFill>
                            <a:schemeClr val="dk1"/>
                          </a:solidFill>
                          <a:effectLst/>
                          <a:latin typeface="+mn-lt"/>
                          <a:ea typeface="+mn-ea"/>
                          <a:cs typeface="+mn-cs"/>
                        </a:rPr>
                        <a:t>către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organizaţiile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internaţionale</a:t>
                      </a:r>
                      <a:r>
                        <a:rPr lang="en-US" sz="800" kern="1200" dirty="0">
                          <a:solidFill>
                            <a:schemeClr val="dk1"/>
                          </a:solidFill>
                          <a:effectLst/>
                          <a:latin typeface="+mn-lt"/>
                          <a:ea typeface="+mn-ea"/>
                          <a:cs typeface="+mn-cs"/>
                        </a:rPr>
                        <a:t> şi </a:t>
                      </a:r>
                      <a:r>
                        <a:rPr lang="en-US" sz="800" kern="1200" dirty="0" err="1">
                          <a:solidFill>
                            <a:schemeClr val="dk1"/>
                          </a:solidFill>
                          <a:effectLst/>
                          <a:latin typeface="+mn-lt"/>
                          <a:ea typeface="+mn-ea"/>
                          <a:cs typeface="+mn-cs"/>
                        </a:rPr>
                        <a:t>ţările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donatoare</a:t>
                      </a:r>
                      <a:r>
                        <a:rPr lang="en-US" sz="800" kern="1200" dirty="0">
                          <a:solidFill>
                            <a:schemeClr val="dk1"/>
                          </a:solidFill>
                          <a:effectLst/>
                          <a:latin typeface="+mn-lt"/>
                          <a:ea typeface="+mn-ea"/>
                          <a:cs typeface="+mn-cs"/>
                        </a:rPr>
                        <a:t> </a:t>
                      </a:r>
                      <a:r>
                        <a:rPr lang="en-US" sz="800" kern="1200" dirty="0" err="1">
                          <a:solidFill>
                            <a:srgbClr val="C00000"/>
                          </a:solidFill>
                          <a:effectLst/>
                          <a:latin typeface="+mn-lt"/>
                          <a:ea typeface="+mn-ea"/>
                          <a:cs typeface="+mn-cs"/>
                        </a:rPr>
                        <a:t>în</a:t>
                      </a:r>
                      <a:r>
                        <a:rPr lang="en-US" sz="800" kern="1200" dirty="0">
                          <a:solidFill>
                            <a:srgbClr val="C00000"/>
                          </a:solidFill>
                          <a:effectLst/>
                          <a:latin typeface="+mn-lt"/>
                          <a:ea typeface="+mn-ea"/>
                          <a:cs typeface="+mn-cs"/>
                        </a:rPr>
                        <a:t> </a:t>
                      </a:r>
                      <a:r>
                        <a:rPr lang="en-US" sz="800" kern="1200" dirty="0" err="1">
                          <a:solidFill>
                            <a:srgbClr val="C00000"/>
                          </a:solidFill>
                          <a:effectLst/>
                          <a:latin typeface="+mn-lt"/>
                          <a:ea typeface="+mn-ea"/>
                          <a:cs typeface="+mn-cs"/>
                        </a:rPr>
                        <a:t>limita</a:t>
                      </a:r>
                      <a:r>
                        <a:rPr lang="en-US" sz="800" kern="1200" dirty="0">
                          <a:solidFill>
                            <a:srgbClr val="C00000"/>
                          </a:solidFill>
                          <a:effectLst/>
                          <a:latin typeface="+mn-lt"/>
                          <a:ea typeface="+mn-ea"/>
                          <a:cs typeface="+mn-cs"/>
                        </a:rPr>
                        <a:t> </a:t>
                      </a:r>
                      <a:r>
                        <a:rPr lang="en-US" sz="800" kern="1200" dirty="0" err="1">
                          <a:solidFill>
                            <a:srgbClr val="C00000"/>
                          </a:solidFill>
                          <a:effectLst/>
                          <a:latin typeface="+mn-lt"/>
                          <a:ea typeface="+mn-ea"/>
                          <a:cs typeface="+mn-cs"/>
                        </a:rPr>
                        <a:t>tratatelor</a:t>
                      </a:r>
                      <a:r>
                        <a:rPr lang="en-US" sz="800" kern="1200" dirty="0">
                          <a:solidFill>
                            <a:srgbClr val="C00000"/>
                          </a:solidFill>
                          <a:effectLst/>
                          <a:latin typeface="+mn-lt"/>
                          <a:ea typeface="+mn-ea"/>
                          <a:cs typeface="+mn-cs"/>
                        </a:rPr>
                        <a:t> </a:t>
                      </a:r>
                      <a:r>
                        <a:rPr lang="en-US" sz="800" kern="1200" dirty="0">
                          <a:solidFill>
                            <a:schemeClr val="dk1"/>
                          </a:solidFill>
                          <a:effectLst/>
                          <a:latin typeface="+mn-lt"/>
                          <a:ea typeface="+mn-ea"/>
                          <a:cs typeface="+mn-cs"/>
                        </a:rPr>
                        <a:t>la care </a:t>
                      </a:r>
                      <a:r>
                        <a:rPr lang="en-US" sz="800" kern="1200" dirty="0" err="1">
                          <a:solidFill>
                            <a:schemeClr val="dk1"/>
                          </a:solidFill>
                          <a:effectLst/>
                          <a:latin typeface="+mn-lt"/>
                          <a:ea typeface="+mn-ea"/>
                          <a:cs typeface="+mn-cs"/>
                        </a:rPr>
                        <a:t>aceasta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este</a:t>
                      </a:r>
                      <a:r>
                        <a:rPr lang="en-US" sz="800" kern="1200" dirty="0">
                          <a:solidFill>
                            <a:schemeClr val="dk1"/>
                          </a:solidFill>
                          <a:effectLst/>
                          <a:latin typeface="+mn-lt"/>
                          <a:ea typeface="+mn-ea"/>
                          <a:cs typeface="+mn-cs"/>
                        </a:rPr>
                        <a:t> parte;</a:t>
                      </a:r>
                    </a:p>
                    <a:p>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proiectelor</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asistenţă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investiţională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finanţate</a:t>
                      </a:r>
                      <a:r>
                        <a:rPr lang="en-US" sz="800" kern="1200" dirty="0">
                          <a:solidFill>
                            <a:schemeClr val="dk1"/>
                          </a:solidFill>
                          <a:effectLst/>
                          <a:latin typeface="+mn-lt"/>
                          <a:ea typeface="+mn-ea"/>
                          <a:cs typeface="+mn-cs"/>
                        </a:rPr>
                        <a:t> din </a:t>
                      </a:r>
                      <a:r>
                        <a:rPr lang="en-US" sz="800" kern="1200" dirty="0" err="1">
                          <a:solidFill>
                            <a:schemeClr val="dk1"/>
                          </a:solidFill>
                          <a:effectLst/>
                          <a:latin typeface="+mn-lt"/>
                          <a:ea typeface="+mn-ea"/>
                          <a:cs typeface="+mn-cs"/>
                        </a:rPr>
                        <a:t>contul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granturilor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acordate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Guvernului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precum</a:t>
                      </a:r>
                      <a:r>
                        <a:rPr lang="en-US" sz="800" kern="1200" dirty="0">
                          <a:solidFill>
                            <a:schemeClr val="dk1"/>
                          </a:solidFill>
                          <a:effectLst/>
                          <a:latin typeface="+mn-lt"/>
                          <a:ea typeface="+mn-ea"/>
                          <a:cs typeface="+mn-cs"/>
                        </a:rPr>
                        <a:t> şi din </a:t>
                      </a:r>
                      <a:r>
                        <a:rPr lang="en-US" sz="800" kern="1200" dirty="0" err="1">
                          <a:solidFill>
                            <a:schemeClr val="dk1"/>
                          </a:solidFill>
                          <a:effectLst/>
                          <a:latin typeface="+mn-lt"/>
                          <a:ea typeface="+mn-ea"/>
                          <a:cs typeface="+mn-cs"/>
                        </a:rPr>
                        <a:t>contul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granturilor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acordate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instituţiilor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finanţate</a:t>
                      </a:r>
                      <a:r>
                        <a:rPr lang="en-US" sz="800" kern="1200" dirty="0">
                          <a:solidFill>
                            <a:schemeClr val="dk1"/>
                          </a:solidFill>
                          <a:effectLst/>
                          <a:latin typeface="+mn-lt"/>
                          <a:ea typeface="+mn-ea"/>
                          <a:cs typeface="+mn-cs"/>
                        </a:rPr>
                        <a:t> de la </a:t>
                      </a:r>
                      <a:r>
                        <a:rPr lang="en-US" sz="800" kern="1200" dirty="0" err="1">
                          <a:solidFill>
                            <a:schemeClr val="dk1"/>
                          </a:solidFill>
                          <a:effectLst/>
                          <a:latin typeface="+mn-lt"/>
                          <a:ea typeface="+mn-ea"/>
                          <a:cs typeface="+mn-cs"/>
                        </a:rPr>
                        <a:t>buget</a:t>
                      </a:r>
                      <a:r>
                        <a:rPr lang="en-US" sz="800" kern="1200" dirty="0">
                          <a:solidFill>
                            <a:schemeClr val="dk1"/>
                          </a:solidFill>
                          <a:effectLst/>
                          <a:latin typeface="+mn-lt"/>
                          <a:ea typeface="+mn-ea"/>
                          <a:cs typeface="+mn-cs"/>
                        </a:rPr>
                        <a:t>.</a:t>
                      </a:r>
                    </a:p>
                    <a:p>
                      <a:r>
                        <a:rPr lang="en-US" sz="800" kern="1200" dirty="0" err="1">
                          <a:solidFill>
                            <a:schemeClr val="dk1"/>
                          </a:solidFill>
                          <a:effectLst/>
                          <a:latin typeface="+mn-lt"/>
                          <a:ea typeface="+mn-ea"/>
                          <a:cs typeface="+mn-cs"/>
                        </a:rPr>
                        <a:t>Lista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tratatelor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internaţionale</a:t>
                      </a:r>
                      <a:r>
                        <a:rPr lang="en-US" sz="800" kern="1200" dirty="0">
                          <a:solidFill>
                            <a:schemeClr val="dk1"/>
                          </a:solidFill>
                          <a:effectLst/>
                          <a:latin typeface="+mn-lt"/>
                          <a:ea typeface="+mn-ea"/>
                          <a:cs typeface="+mn-cs"/>
                        </a:rPr>
                        <a:t> la care </a:t>
                      </a:r>
                      <a:r>
                        <a:rPr lang="en-US" sz="800" kern="1200" dirty="0" err="1">
                          <a:solidFill>
                            <a:schemeClr val="tx1"/>
                          </a:solidFill>
                          <a:effectLst/>
                          <a:highlight>
                            <a:srgbClr val="FFFF00"/>
                          </a:highlight>
                          <a:latin typeface="+mn-lt"/>
                          <a:ea typeface="+mn-ea"/>
                          <a:cs typeface="+mn-cs"/>
                        </a:rPr>
                        <a:t>Republica</a:t>
                      </a:r>
                      <a:r>
                        <a:rPr lang="en-US" sz="800" kern="1200" dirty="0">
                          <a:solidFill>
                            <a:schemeClr val="tx1"/>
                          </a:solidFill>
                          <a:effectLst/>
                          <a:highlight>
                            <a:srgbClr val="FFFF00"/>
                          </a:highlight>
                          <a:latin typeface="+mn-lt"/>
                          <a:ea typeface="+mn-ea"/>
                          <a:cs typeface="+mn-cs"/>
                        </a:rPr>
                        <a:t> Moldova </a:t>
                      </a:r>
                      <a:r>
                        <a:rPr lang="en-US" sz="800" kern="1200" dirty="0" err="1">
                          <a:solidFill>
                            <a:schemeClr val="tx1"/>
                          </a:solidFill>
                          <a:effectLst/>
                          <a:highlight>
                            <a:srgbClr val="FFFF00"/>
                          </a:highlight>
                          <a:latin typeface="+mn-lt"/>
                          <a:ea typeface="+mn-ea"/>
                          <a:cs typeface="+mn-cs"/>
                        </a:rPr>
                        <a:t>este</a:t>
                      </a:r>
                      <a:r>
                        <a:rPr lang="en-US" sz="800" kern="1200" dirty="0">
                          <a:solidFill>
                            <a:schemeClr val="tx1"/>
                          </a:solidFill>
                          <a:effectLst/>
                          <a:highlight>
                            <a:srgbClr val="FFFF00"/>
                          </a:highlight>
                          <a:latin typeface="+mn-lt"/>
                          <a:ea typeface="+mn-ea"/>
                          <a:cs typeface="+mn-cs"/>
                        </a:rPr>
                        <a:t> parte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lista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proiectelor</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asistenţă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tehnică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lista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granturilor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acordate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Guvernului</a:t>
                      </a:r>
                      <a:r>
                        <a:rPr lang="en-US" sz="800" kern="1200" dirty="0">
                          <a:solidFill>
                            <a:schemeClr val="dk1"/>
                          </a:solidFill>
                          <a:effectLst/>
                          <a:latin typeface="+mn-lt"/>
                          <a:ea typeface="+mn-ea"/>
                          <a:cs typeface="+mn-cs"/>
                        </a:rPr>
                        <a:t> şi </a:t>
                      </a:r>
                      <a:r>
                        <a:rPr lang="en-US" sz="800" kern="1200" dirty="0" err="1">
                          <a:solidFill>
                            <a:schemeClr val="dk1"/>
                          </a:solidFill>
                          <a:effectLst/>
                          <a:latin typeface="+mn-lt"/>
                          <a:ea typeface="+mn-ea"/>
                          <a:cs typeface="+mn-cs"/>
                        </a:rPr>
                        <a:t>instituţiilor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finanţate</a:t>
                      </a:r>
                      <a:r>
                        <a:rPr lang="en-US" sz="800" kern="1200" dirty="0">
                          <a:solidFill>
                            <a:schemeClr val="dk1"/>
                          </a:solidFill>
                          <a:effectLst/>
                          <a:latin typeface="+mn-lt"/>
                          <a:ea typeface="+mn-ea"/>
                          <a:cs typeface="+mn-cs"/>
                        </a:rPr>
                        <a:t> de la </a:t>
                      </a:r>
                      <a:r>
                        <a:rPr lang="en-US" sz="800" kern="1200" dirty="0" err="1">
                          <a:solidFill>
                            <a:schemeClr val="dk1"/>
                          </a:solidFill>
                          <a:effectLst/>
                          <a:latin typeface="+mn-lt"/>
                          <a:ea typeface="+mn-ea"/>
                          <a:cs typeface="+mn-cs"/>
                        </a:rPr>
                        <a:t>buget</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precum</a:t>
                      </a:r>
                      <a:r>
                        <a:rPr lang="en-US" sz="800" kern="1200" dirty="0">
                          <a:solidFill>
                            <a:schemeClr val="dk1"/>
                          </a:solidFill>
                          <a:effectLst/>
                          <a:latin typeface="+mn-lt"/>
                          <a:ea typeface="+mn-ea"/>
                          <a:cs typeface="+mn-cs"/>
                        </a:rPr>
                        <a:t> şi </a:t>
                      </a:r>
                      <a:r>
                        <a:rPr lang="en-US" sz="800" kern="1200" dirty="0" err="1">
                          <a:solidFill>
                            <a:schemeClr val="dk1"/>
                          </a:solidFill>
                          <a:effectLst/>
                          <a:latin typeface="+mn-lt"/>
                          <a:ea typeface="+mn-ea"/>
                          <a:cs typeface="+mn-cs"/>
                        </a:rPr>
                        <a:t>modul</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aplicare</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scutirii</a:t>
                      </a:r>
                      <a:r>
                        <a:rPr lang="en-US" sz="800" kern="1200" dirty="0">
                          <a:solidFill>
                            <a:schemeClr val="dk1"/>
                          </a:solidFill>
                          <a:effectLst/>
                          <a:latin typeface="+mn-lt"/>
                          <a:ea typeface="+mn-ea"/>
                          <a:cs typeface="+mn-cs"/>
                        </a:rPr>
                        <a:t> de T.V.A. cu </a:t>
                      </a:r>
                      <a:r>
                        <a:rPr lang="en-US" sz="800" kern="1200" dirty="0" err="1">
                          <a:solidFill>
                            <a:schemeClr val="dk1"/>
                          </a:solidFill>
                          <a:effectLst/>
                          <a:latin typeface="+mn-lt"/>
                          <a:ea typeface="+mn-ea"/>
                          <a:cs typeface="+mn-cs"/>
                        </a:rPr>
                        <a:t>drept</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deducere</a:t>
                      </a:r>
                      <a:r>
                        <a:rPr lang="en-US" sz="800" kern="1200" dirty="0">
                          <a:solidFill>
                            <a:schemeClr val="dk1"/>
                          </a:solidFill>
                          <a:effectLst/>
                          <a:latin typeface="+mn-lt"/>
                          <a:ea typeface="+mn-ea"/>
                          <a:cs typeface="+mn-cs"/>
                        </a:rPr>
                        <a:t> la </a:t>
                      </a:r>
                      <a:r>
                        <a:rPr lang="en-US" sz="800" kern="1200" dirty="0" err="1">
                          <a:solidFill>
                            <a:schemeClr val="dk1"/>
                          </a:solidFill>
                          <a:effectLst/>
                          <a:latin typeface="+mn-lt"/>
                          <a:ea typeface="+mn-ea"/>
                          <a:cs typeface="+mn-cs"/>
                        </a:rPr>
                        <a:t>livrarea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teritoriul</a:t>
                      </a:r>
                      <a:r>
                        <a:rPr lang="en-US" sz="800" kern="1200" dirty="0">
                          <a:solidFill>
                            <a:schemeClr val="dk1"/>
                          </a:solidFill>
                          <a:effectLst/>
                          <a:latin typeface="+mn-lt"/>
                          <a:ea typeface="+mn-ea"/>
                          <a:cs typeface="+mn-cs"/>
                        </a:rPr>
                        <a:t> ţării a </a:t>
                      </a:r>
                      <a:r>
                        <a:rPr lang="en-US" sz="800" kern="1200" dirty="0" err="1">
                          <a:solidFill>
                            <a:schemeClr val="dk1"/>
                          </a:solidFill>
                          <a:effectLst/>
                          <a:latin typeface="+mn-lt"/>
                          <a:ea typeface="+mn-ea"/>
                          <a:cs typeface="+mn-cs"/>
                        </a:rPr>
                        <a:t>mărfurilor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serviciilor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destinate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proiectelor</a:t>
                      </a:r>
                      <a:r>
                        <a:rPr lang="en-US" sz="800" kern="1200" dirty="0">
                          <a:solidFill>
                            <a:schemeClr val="dk1"/>
                          </a:solidFill>
                          <a:effectLst/>
                          <a:latin typeface="+mn-lt"/>
                          <a:ea typeface="+mn-ea"/>
                          <a:cs typeface="+mn-cs"/>
                        </a:rPr>
                        <a:t> respective </a:t>
                      </a:r>
                      <a:r>
                        <a:rPr lang="en-US" sz="800" kern="1200" dirty="0">
                          <a:solidFill>
                            <a:schemeClr val="dk1"/>
                          </a:solidFill>
                          <a:effectLst/>
                          <a:highlight>
                            <a:srgbClr val="FFFF00"/>
                          </a:highlight>
                          <a:latin typeface="+mn-lt"/>
                          <a:ea typeface="+mn-ea"/>
                          <a:cs typeface="+mn-cs"/>
                        </a:rPr>
                        <a:t>se </a:t>
                      </a:r>
                      <a:r>
                        <a:rPr lang="en-US" sz="800" kern="1200" dirty="0" err="1">
                          <a:solidFill>
                            <a:schemeClr val="dk1"/>
                          </a:solidFill>
                          <a:effectLst/>
                          <a:highlight>
                            <a:srgbClr val="FFFF00"/>
                          </a:highlight>
                          <a:latin typeface="+mn-lt"/>
                          <a:ea typeface="+mn-ea"/>
                          <a:cs typeface="+mn-cs"/>
                        </a:rPr>
                        <a:t>stabilesc</a:t>
                      </a:r>
                      <a:r>
                        <a:rPr lang="en-US" sz="800" kern="1200" dirty="0">
                          <a:solidFill>
                            <a:schemeClr val="dk1"/>
                          </a:solidFill>
                          <a:effectLst/>
                          <a:highlight>
                            <a:srgbClr val="FFFF00"/>
                          </a:highlight>
                          <a:latin typeface="+mn-lt"/>
                          <a:ea typeface="+mn-ea"/>
                          <a:cs typeface="+mn-cs"/>
                        </a:rPr>
                        <a:t> de </a:t>
                      </a:r>
                      <a:r>
                        <a:rPr lang="en-US" sz="800" kern="1200" dirty="0" err="1">
                          <a:solidFill>
                            <a:schemeClr val="dk1"/>
                          </a:solidFill>
                          <a:effectLst/>
                          <a:highlight>
                            <a:srgbClr val="FFFF00"/>
                          </a:highlight>
                          <a:latin typeface="+mn-lt"/>
                          <a:ea typeface="+mn-ea"/>
                          <a:cs typeface="+mn-cs"/>
                        </a:rPr>
                        <a:t>Guvern</a:t>
                      </a:r>
                      <a:r>
                        <a:rPr lang="en-US" sz="800" kern="1200" dirty="0">
                          <a:solidFill>
                            <a:schemeClr val="dk1"/>
                          </a:solidFill>
                          <a:effectLst/>
                          <a:latin typeface="+mn-lt"/>
                          <a:ea typeface="+mn-ea"/>
                          <a:cs typeface="+mn-cs"/>
                        </a:rPr>
                        <a:t>;</a:t>
                      </a:r>
                      <a:endParaRPr lang="ro-RO" sz="800" kern="1200" dirty="0">
                        <a:solidFill>
                          <a:schemeClr val="dk1"/>
                        </a:solidFill>
                        <a:effectLst/>
                        <a:latin typeface="+mn-lt"/>
                        <a:ea typeface="+mn-ea"/>
                        <a:cs typeface="+mn-cs"/>
                      </a:endParaRPr>
                    </a:p>
                  </a:txBody>
                  <a:tcPr/>
                </a:tc>
                <a:tc>
                  <a:txBody>
                    <a:bodyPr/>
                    <a:lstStyle/>
                    <a:p>
                      <a:r>
                        <a:rPr lang="ru-RU" sz="1000" b="1" kern="1200" dirty="0">
                          <a:solidFill>
                            <a:schemeClr val="dk1"/>
                          </a:solidFill>
                          <a:effectLst/>
                          <a:latin typeface="+mn-lt"/>
                          <a:ea typeface="+mn-ea"/>
                          <a:cs typeface="+mn-cs"/>
                        </a:rPr>
                        <a:t>33.</a:t>
                      </a:r>
                      <a:r>
                        <a:rPr lang="ru-RU" sz="1000" kern="1200" dirty="0">
                          <a:solidFill>
                            <a:schemeClr val="dk1"/>
                          </a:solidFill>
                          <a:effectLst/>
                          <a:latin typeface="+mn-lt"/>
                          <a:ea typeface="+mn-ea"/>
                          <a:cs typeface="+mn-cs"/>
                        </a:rPr>
                        <a:t> </a:t>
                      </a:r>
                      <a:r>
                        <a:rPr lang="en-US" sz="1000" kern="1200" dirty="0">
                          <a:solidFill>
                            <a:schemeClr val="dk1"/>
                          </a:solidFill>
                          <a:effectLst/>
                          <a:latin typeface="+mn-lt"/>
                          <a:ea typeface="+mn-ea"/>
                          <a:cs typeface="+mn-cs"/>
                        </a:rPr>
                        <a:t>33. Articolul 104:</a:t>
                      </a:r>
                    </a:p>
                    <a:p>
                      <a:r>
                        <a:rPr lang="en-US" sz="1000" kern="1200" dirty="0">
                          <a:solidFill>
                            <a:schemeClr val="dk1"/>
                          </a:solidFill>
                          <a:effectLst/>
                          <a:latin typeface="+mn-lt"/>
                          <a:ea typeface="+mn-ea"/>
                          <a:cs typeface="+mn-cs"/>
                        </a:rPr>
                        <a:t>la </a:t>
                      </a:r>
                      <a:r>
                        <a:rPr lang="en-US" sz="1000" kern="1200" dirty="0" err="1">
                          <a:solidFill>
                            <a:schemeClr val="dk1"/>
                          </a:solidFill>
                          <a:effectLst/>
                          <a:latin typeface="+mn-lt"/>
                          <a:ea typeface="+mn-ea"/>
                          <a:cs typeface="+mn-cs"/>
                        </a:rPr>
                        <a:t>litera</a:t>
                      </a:r>
                      <a:r>
                        <a:rPr lang="en-US" sz="1000" kern="1200" dirty="0">
                          <a:solidFill>
                            <a:schemeClr val="dk1"/>
                          </a:solidFill>
                          <a:effectLst/>
                          <a:latin typeface="+mn-lt"/>
                          <a:ea typeface="+mn-ea"/>
                          <a:cs typeface="+mn-cs"/>
                        </a:rPr>
                        <a:t> </a:t>
                      </a:r>
                      <a:r>
                        <a:rPr lang="ru-RU" sz="1000" kern="1200" dirty="0">
                          <a:solidFill>
                            <a:schemeClr val="dk1"/>
                          </a:solidFill>
                          <a:effectLst/>
                          <a:latin typeface="+mn-lt"/>
                          <a:ea typeface="+mn-ea"/>
                          <a:cs typeface="+mn-cs"/>
                        </a:rPr>
                        <a:t>c</a:t>
                      </a:r>
                      <a:r>
                        <a:rPr lang="ru-RU" sz="1000" kern="1200" baseline="30000" dirty="0">
                          <a:solidFill>
                            <a:schemeClr val="dk1"/>
                          </a:solidFill>
                          <a:effectLst/>
                          <a:latin typeface="+mn-lt"/>
                          <a:ea typeface="+mn-ea"/>
                          <a:cs typeface="+mn-cs"/>
                        </a:rPr>
                        <a:t>1</a:t>
                      </a:r>
                      <a:r>
                        <a:rPr lang="ru-RU" sz="1000" kern="1200" dirty="0">
                          <a:solidFill>
                            <a:schemeClr val="dk1"/>
                          </a:solidFill>
                          <a:effectLst/>
                          <a:latin typeface="+mn-lt"/>
                          <a:ea typeface="+mn-ea"/>
                          <a:cs typeface="+mn-cs"/>
                        </a:rPr>
                        <a:t>):</a:t>
                      </a:r>
                      <a:r>
                        <a:rPr lang="ro-RO" sz="1000" kern="1200" dirty="0">
                          <a:solidFill>
                            <a:schemeClr val="dk1"/>
                          </a:solidFill>
                          <a:effectLst/>
                          <a:latin typeface="+mn-lt"/>
                          <a:ea typeface="+mn-ea"/>
                          <a:cs typeface="+mn-cs"/>
                        </a:rPr>
                        <a:t> </a:t>
                      </a:r>
                      <a:r>
                        <a:rPr lang="en-US" sz="1000" kern="1200" dirty="0">
                          <a:solidFill>
                            <a:schemeClr val="dk1"/>
                          </a:solidFill>
                          <a:effectLst/>
                          <a:latin typeface="+mn-lt"/>
                          <a:ea typeface="+mn-ea"/>
                          <a:cs typeface="+mn-cs"/>
                        </a:rPr>
                        <a:t>prima </a:t>
                      </a:r>
                      <a:r>
                        <a:rPr lang="en-US" sz="1000" kern="1200" dirty="0" err="1">
                          <a:solidFill>
                            <a:schemeClr val="dk1"/>
                          </a:solidFill>
                          <a:effectLst/>
                          <a:latin typeface="+mn-lt"/>
                          <a:ea typeface="+mn-ea"/>
                          <a:cs typeface="+mn-cs"/>
                        </a:rPr>
                        <a:t>liniuţă</a:t>
                      </a:r>
                      <a:r>
                        <a:rPr lang="en-US" sz="1000" kern="1200" dirty="0">
                          <a:solidFill>
                            <a:schemeClr val="dk1"/>
                          </a:solidFill>
                          <a:effectLst/>
                          <a:latin typeface="+mn-lt"/>
                          <a:ea typeface="+mn-ea"/>
                          <a:cs typeface="+mn-cs"/>
                        </a:rPr>
                        <a:t> se </a:t>
                      </a:r>
                      <a:r>
                        <a:rPr lang="en-US" sz="1000" kern="1200" dirty="0" err="1">
                          <a:solidFill>
                            <a:schemeClr val="dk1"/>
                          </a:solidFill>
                          <a:effectLst/>
                          <a:latin typeface="+mn-lt"/>
                          <a:ea typeface="+mn-ea"/>
                          <a:cs typeface="+mn-cs"/>
                        </a:rPr>
                        <a:t>completează</a:t>
                      </a:r>
                      <a:r>
                        <a:rPr lang="en-US" sz="1000" kern="1200" dirty="0">
                          <a:solidFill>
                            <a:schemeClr val="dk1"/>
                          </a:solidFill>
                          <a:effectLst/>
                          <a:latin typeface="+mn-lt"/>
                          <a:ea typeface="+mn-ea"/>
                          <a:cs typeface="+mn-cs"/>
                        </a:rPr>
                        <a:t> cu </a:t>
                      </a:r>
                      <a:r>
                        <a:rPr lang="en-US" sz="1000" kern="1200" dirty="0" err="1">
                          <a:solidFill>
                            <a:schemeClr val="dk1"/>
                          </a:solidFill>
                          <a:effectLst/>
                          <a:latin typeface="+mn-lt"/>
                          <a:ea typeface="+mn-ea"/>
                          <a:cs typeface="+mn-cs"/>
                        </a:rPr>
                        <a:t>cuvintele</a:t>
                      </a:r>
                      <a:r>
                        <a:rPr lang="en-US" sz="1000" kern="1200" dirty="0">
                          <a:solidFill>
                            <a:schemeClr val="dk1"/>
                          </a:solidFill>
                          <a:effectLst/>
                          <a:latin typeface="+mn-lt"/>
                          <a:ea typeface="+mn-ea"/>
                          <a:cs typeface="+mn-cs"/>
                        </a:rPr>
                        <a:t> "</a:t>
                      </a:r>
                      <a:r>
                        <a:rPr lang="en-US" sz="1000" kern="1200" dirty="0">
                          <a:solidFill>
                            <a:srgbClr val="C00000"/>
                          </a:solidFill>
                          <a:effectLst/>
                          <a:latin typeface="+mn-lt"/>
                          <a:ea typeface="+mn-ea"/>
                          <a:cs typeface="+mn-cs"/>
                        </a:rPr>
                        <a:t>şi a </a:t>
                      </a:r>
                      <a:r>
                        <a:rPr lang="en-US" sz="1000" kern="1200" dirty="0" err="1">
                          <a:solidFill>
                            <a:srgbClr val="C00000"/>
                          </a:solidFill>
                          <a:effectLst/>
                          <a:latin typeface="+mn-lt"/>
                          <a:ea typeface="+mn-ea"/>
                          <a:cs typeface="+mn-cs"/>
                        </a:rPr>
                        <a:t>contractelor</a:t>
                      </a:r>
                      <a:r>
                        <a:rPr lang="en-US" sz="1000" kern="1200" dirty="0">
                          <a:solidFill>
                            <a:srgbClr val="C00000"/>
                          </a:solidFill>
                          <a:effectLst/>
                          <a:latin typeface="+mn-lt"/>
                          <a:ea typeface="+mn-ea"/>
                          <a:cs typeface="+mn-cs"/>
                        </a:rPr>
                        <a:t> de stat </a:t>
                      </a:r>
                      <a:r>
                        <a:rPr lang="en-US" sz="1000" kern="1200" dirty="0" err="1">
                          <a:solidFill>
                            <a:srgbClr val="C00000"/>
                          </a:solidFill>
                          <a:effectLst/>
                          <a:latin typeface="+mn-lt"/>
                          <a:ea typeface="+mn-ea"/>
                          <a:cs typeface="+mn-cs"/>
                        </a:rPr>
                        <a:t>încheiate</a:t>
                      </a:r>
                      <a:r>
                        <a:rPr lang="en-US" sz="1000" kern="1200" dirty="0">
                          <a:solidFill>
                            <a:srgbClr val="C00000"/>
                          </a:solidFill>
                          <a:effectLst/>
                          <a:latin typeface="+mn-lt"/>
                          <a:ea typeface="+mn-ea"/>
                          <a:cs typeface="+mn-cs"/>
                        </a:rPr>
                        <a:t>"</a:t>
                      </a:r>
                      <a:r>
                        <a:rPr lang="en-US" sz="1000" kern="1200" dirty="0">
                          <a:solidFill>
                            <a:schemeClr val="dk1"/>
                          </a:solidFill>
                          <a:effectLst/>
                          <a:latin typeface="+mn-lt"/>
                          <a:ea typeface="+mn-ea"/>
                          <a:cs typeface="+mn-cs"/>
                        </a:rPr>
                        <a:t>;</a:t>
                      </a:r>
                    </a:p>
                    <a:p>
                      <a:r>
                        <a:rPr lang="en-US" sz="1000" kern="1200" dirty="0" err="1">
                          <a:solidFill>
                            <a:schemeClr val="dk1"/>
                          </a:solidFill>
                          <a:effectLst/>
                          <a:latin typeface="+mn-lt"/>
                          <a:ea typeface="+mn-ea"/>
                          <a:cs typeface="+mn-cs"/>
                        </a:rPr>
                        <a:t>în</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ultimul</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enunţ</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după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textul</a:t>
                      </a:r>
                      <a:r>
                        <a:rPr lang="en-US" sz="1000" kern="1200" dirty="0">
                          <a:solidFill>
                            <a:schemeClr val="dk1"/>
                          </a:solidFill>
                          <a:effectLst/>
                          <a:latin typeface="+mn-lt"/>
                          <a:ea typeface="+mn-ea"/>
                          <a:cs typeface="+mn-cs"/>
                        </a:rPr>
                        <a:t> "la care </a:t>
                      </a:r>
                      <a:r>
                        <a:rPr lang="en-US" sz="1000" kern="1200" dirty="0" err="1">
                          <a:solidFill>
                            <a:schemeClr val="dk1"/>
                          </a:solidFill>
                          <a:effectLst/>
                          <a:latin typeface="+mn-lt"/>
                          <a:ea typeface="+mn-ea"/>
                          <a:cs typeface="+mn-cs"/>
                        </a:rPr>
                        <a:t>Republica</a:t>
                      </a:r>
                      <a:r>
                        <a:rPr lang="en-US" sz="1000" kern="1200" dirty="0">
                          <a:solidFill>
                            <a:schemeClr val="dk1"/>
                          </a:solidFill>
                          <a:effectLst/>
                          <a:latin typeface="+mn-lt"/>
                          <a:ea typeface="+mn-ea"/>
                          <a:cs typeface="+mn-cs"/>
                        </a:rPr>
                        <a:t> Moldova </a:t>
                      </a:r>
                      <a:r>
                        <a:rPr lang="en-US" sz="1000" kern="1200" dirty="0" err="1">
                          <a:solidFill>
                            <a:schemeClr val="dk1"/>
                          </a:solidFill>
                          <a:effectLst/>
                          <a:latin typeface="+mn-lt"/>
                          <a:ea typeface="+mn-ea"/>
                          <a:cs typeface="+mn-cs"/>
                        </a:rPr>
                        <a:t>este</a:t>
                      </a:r>
                      <a:r>
                        <a:rPr lang="en-US" sz="1000" kern="1200" dirty="0">
                          <a:solidFill>
                            <a:schemeClr val="dk1"/>
                          </a:solidFill>
                          <a:effectLst/>
                          <a:latin typeface="+mn-lt"/>
                          <a:ea typeface="+mn-ea"/>
                          <a:cs typeface="+mn-cs"/>
                        </a:rPr>
                        <a:t> parte," se introduce </a:t>
                      </a:r>
                      <a:r>
                        <a:rPr lang="en-US" sz="1000" kern="1200" dirty="0" err="1">
                          <a:solidFill>
                            <a:schemeClr val="dk1"/>
                          </a:solidFill>
                          <a:effectLst/>
                          <a:latin typeface="+mn-lt"/>
                          <a:ea typeface="+mn-ea"/>
                          <a:cs typeface="+mn-cs"/>
                        </a:rPr>
                        <a:t>textul</a:t>
                      </a:r>
                      <a:r>
                        <a:rPr lang="en-US" sz="1000" kern="1200" dirty="0">
                          <a:solidFill>
                            <a:schemeClr val="dk1"/>
                          </a:solidFill>
                          <a:effectLst/>
                          <a:latin typeface="+mn-lt"/>
                          <a:ea typeface="+mn-ea"/>
                          <a:cs typeface="+mn-cs"/>
                        </a:rPr>
                        <a:t> "</a:t>
                      </a:r>
                      <a:r>
                        <a:rPr lang="en-US" sz="1000" kern="1200" dirty="0" err="1">
                          <a:solidFill>
                            <a:schemeClr val="dk1"/>
                          </a:solidFill>
                          <a:effectLst/>
                          <a:highlight>
                            <a:srgbClr val="FFFF00"/>
                          </a:highlight>
                          <a:latin typeface="+mn-lt"/>
                          <a:ea typeface="+mn-ea"/>
                          <a:cs typeface="+mn-cs"/>
                        </a:rPr>
                        <a:t>lista</a:t>
                      </a:r>
                      <a:r>
                        <a:rPr lang="en-US" sz="1000" kern="1200" dirty="0">
                          <a:solidFill>
                            <a:schemeClr val="dk1"/>
                          </a:solidFill>
                          <a:effectLst/>
                          <a:highlight>
                            <a:srgbClr val="FFFF00"/>
                          </a:highlight>
                          <a:latin typeface="+mn-lt"/>
                          <a:ea typeface="+mn-ea"/>
                          <a:cs typeface="+mn-cs"/>
                        </a:rPr>
                        <a:t> </a:t>
                      </a:r>
                      <a:r>
                        <a:rPr lang="en-US" sz="1000" kern="1200" dirty="0" err="1">
                          <a:solidFill>
                            <a:schemeClr val="dk1"/>
                          </a:solidFill>
                          <a:effectLst/>
                          <a:highlight>
                            <a:srgbClr val="FFFF00"/>
                          </a:highlight>
                          <a:latin typeface="+mn-lt"/>
                          <a:ea typeface="+mn-ea"/>
                          <a:cs typeface="+mn-cs"/>
                        </a:rPr>
                        <a:t>contractelor</a:t>
                      </a:r>
                      <a:r>
                        <a:rPr lang="en-US" sz="1000" kern="1200" dirty="0">
                          <a:solidFill>
                            <a:schemeClr val="dk1"/>
                          </a:solidFill>
                          <a:effectLst/>
                          <a:highlight>
                            <a:srgbClr val="FFFF00"/>
                          </a:highlight>
                          <a:latin typeface="+mn-lt"/>
                          <a:ea typeface="+mn-ea"/>
                          <a:cs typeface="+mn-cs"/>
                        </a:rPr>
                        <a:t> de stat</a:t>
                      </a:r>
                      <a:r>
                        <a:rPr lang="en-US" sz="1000" kern="1200" dirty="0">
                          <a:solidFill>
                            <a:schemeClr val="dk1"/>
                          </a:solidFill>
                          <a:effectLst/>
                          <a:latin typeface="+mn-lt"/>
                          <a:ea typeface="+mn-ea"/>
                          <a:cs typeface="+mn-cs"/>
                        </a:rPr>
                        <a:t>,";</a:t>
                      </a:r>
                      <a:endParaRPr lang="ro-RO" sz="1000" kern="1200" dirty="0">
                        <a:solidFill>
                          <a:schemeClr val="dk1"/>
                        </a:solidFill>
                        <a:effectLst/>
                        <a:latin typeface="+mn-lt"/>
                        <a:ea typeface="+mn-ea"/>
                        <a:cs typeface="+mn-cs"/>
                      </a:endParaRPr>
                    </a:p>
                    <a:p>
                      <a:endParaRPr lang="ro-RO" sz="1000" kern="1200" dirty="0">
                        <a:solidFill>
                          <a:schemeClr val="dk1"/>
                        </a:solidFill>
                        <a:effectLst/>
                        <a:latin typeface="+mn-lt"/>
                        <a:ea typeface="+mn-ea"/>
                        <a:cs typeface="+mn-cs"/>
                      </a:endParaRPr>
                    </a:p>
                    <a:p>
                      <a:pPr marL="0" indent="0" algn="just">
                        <a:buNone/>
                      </a:pPr>
                      <a:r>
                        <a:rPr lang="ro-MD" sz="700" dirty="0"/>
                        <a:t>Noțiunea de contract de stat este prevăzută în </a:t>
                      </a:r>
                      <a:r>
                        <a:rPr lang="ro-MD" sz="700" i="1" dirty="0"/>
                        <a:t>Legea privind tratatele </a:t>
                      </a:r>
                      <a:r>
                        <a:rPr lang="ro-MD" sz="700" i="1" dirty="0" err="1"/>
                        <a:t>internaţionale</a:t>
                      </a:r>
                      <a:r>
                        <a:rPr lang="ro-MD" sz="700" i="1" dirty="0"/>
                        <a:t> nr. 595/1999 (introdusă prin Legea nr. 118 din 16.05.24, în vigoare 06.06.24)</a:t>
                      </a:r>
                      <a:r>
                        <a:rPr lang="ro-MD" sz="700" dirty="0"/>
                        <a:t>, </a:t>
                      </a:r>
                    </a:p>
                    <a:p>
                      <a:pPr marL="0" indent="0" algn="just">
                        <a:buNone/>
                      </a:pPr>
                      <a:r>
                        <a:rPr lang="ro-MD" sz="700" dirty="0"/>
                        <a:t>Este un acord încheiat de organul responsabil în numele statului, al Guvernului, al ministerelor, al altor autorități administrative centrale sau al altor instituții abilitate ale statului cu alt stat, guvern, cu o organizație internațională, respectiv, cu instituțiile financiare străine fondate de acestea care nu au calitatea de subiect de drept internațional, în domeniul economic, comercial, financiar și în alte domenii și care nu este guvernat de normele dreptului internațional public.</a:t>
                      </a:r>
                      <a:endParaRPr lang="ru-RU" sz="10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1000" dirty="0"/>
                        <a:t>În vigoare din</a:t>
                      </a:r>
                    </a:p>
                    <a:p>
                      <a:pPr marL="0" marR="0" lvl="0" indent="0" algn="l" defTabSz="457200" rtl="0" eaLnBrk="1" fontAlgn="auto" latinLnBrk="0" hangingPunct="1">
                        <a:lnSpc>
                          <a:spcPct val="100000"/>
                        </a:lnSpc>
                        <a:spcBef>
                          <a:spcPts val="0"/>
                        </a:spcBef>
                        <a:spcAft>
                          <a:spcPts val="0"/>
                        </a:spcAft>
                        <a:buClrTx/>
                        <a:buSzTx/>
                        <a:buFontTx/>
                        <a:buNone/>
                        <a:tabLst/>
                        <a:defRPr/>
                      </a:pPr>
                      <a:r>
                        <a:rPr lang="ru-RU" sz="1000" baseline="0" dirty="0"/>
                        <a:t>15.08.2024</a:t>
                      </a:r>
                      <a:endParaRPr lang="ru-RU" sz="1000" dirty="0"/>
                    </a:p>
                    <a:p>
                      <a:r>
                        <a:rPr lang="ro-RO" sz="1000" dirty="0"/>
                        <a:t>Proiecte realizate de către organizații și țări în limita tratatelor și contractelor</a:t>
                      </a:r>
                      <a:endParaRPr lang="ru-RU" sz="1000" dirty="0"/>
                    </a:p>
                  </a:txBody>
                  <a:tcPr/>
                </a:tc>
                <a:extLst>
                  <a:ext uri="{0D108BD9-81ED-4DB2-BD59-A6C34878D82A}">
                    <a16:rowId xmlns:a16="http://schemas.microsoft.com/office/drawing/2014/main" val="2735135408"/>
                  </a:ext>
                </a:extLst>
              </a:tr>
              <a:tr h="688562">
                <a:tc>
                  <a:txBody>
                    <a:bodyPr/>
                    <a:lstStyle/>
                    <a:p>
                      <a:r>
                        <a:rPr lang="ru-RU" sz="800" kern="1200" dirty="0">
                          <a:solidFill>
                            <a:schemeClr val="dk1"/>
                          </a:solidFill>
                          <a:effectLst/>
                          <a:latin typeface="+mn-lt"/>
                          <a:ea typeface="+mn-ea"/>
                          <a:cs typeface="+mn-cs"/>
                        </a:rPr>
                        <a:t>g)</a:t>
                      </a:r>
                      <a:r>
                        <a:rPr lang="en-US" sz="800" kern="1200" dirty="0">
                          <a:solidFill>
                            <a:schemeClr val="dk1"/>
                          </a:solidFill>
                          <a:effectLst/>
                          <a:latin typeface="+mn-lt"/>
                          <a:ea typeface="+mn-ea"/>
                          <a:cs typeface="+mn-cs"/>
                        </a:rPr>
                        <a:t> serviciile </a:t>
                      </a:r>
                      <a:r>
                        <a:rPr lang="en-US" sz="800" kern="1200" dirty="0" err="1">
                          <a:solidFill>
                            <a:schemeClr val="dk1"/>
                          </a:solidFill>
                          <a:effectLst/>
                          <a:latin typeface="+mn-lt"/>
                          <a:ea typeface="+mn-ea"/>
                          <a:cs typeface="+mn-cs"/>
                        </a:rPr>
                        <a:t>prestate</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întreprinderile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industriei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uşoare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teritoriul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Republicii</a:t>
                      </a:r>
                      <a:r>
                        <a:rPr lang="en-US" sz="800" kern="1200" dirty="0">
                          <a:solidFill>
                            <a:schemeClr val="dk1"/>
                          </a:solidFill>
                          <a:effectLst/>
                          <a:latin typeface="+mn-lt"/>
                          <a:ea typeface="+mn-ea"/>
                          <a:cs typeface="+mn-cs"/>
                        </a:rPr>
                        <a:t> Moldova </a:t>
                      </a:r>
                      <a:r>
                        <a:rPr lang="en-US" sz="800" kern="1200" dirty="0" err="1">
                          <a:solidFill>
                            <a:schemeClr val="dk1"/>
                          </a:solidFill>
                          <a:effectLst/>
                          <a:latin typeface="+mn-lt"/>
                          <a:ea typeface="+mn-ea"/>
                          <a:cs typeface="+mn-cs"/>
                        </a:rPr>
                        <a:t>agenţilor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economici</a:t>
                      </a:r>
                      <a:r>
                        <a:rPr lang="en-US" sz="800" kern="1200" dirty="0">
                          <a:solidFill>
                            <a:schemeClr val="dk1"/>
                          </a:solidFill>
                          <a:effectLst/>
                          <a:latin typeface="+mn-lt"/>
                          <a:ea typeface="+mn-ea"/>
                          <a:cs typeface="+mn-cs"/>
                        </a:rPr>
                        <a:t> care </a:t>
                      </a:r>
                      <a:r>
                        <a:rPr lang="en-US" sz="800" kern="1200" dirty="0" err="1">
                          <a:solidFill>
                            <a:schemeClr val="dk1"/>
                          </a:solidFill>
                          <a:effectLst/>
                          <a:latin typeface="+mn-lt"/>
                          <a:ea typeface="+mn-ea"/>
                          <a:cs typeface="+mn-cs"/>
                        </a:rPr>
                        <a:t>plasează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mărfurile</a:t>
                      </a:r>
                      <a:r>
                        <a:rPr lang="en-US" sz="800" kern="1200" dirty="0">
                          <a:solidFill>
                            <a:schemeClr val="dk1"/>
                          </a:solidFill>
                          <a:effectLst/>
                          <a:latin typeface="+mn-lt"/>
                          <a:ea typeface="+mn-ea"/>
                          <a:cs typeface="+mn-cs"/>
                        </a:rPr>
                        <a:t> sub </a:t>
                      </a:r>
                      <a:r>
                        <a:rPr lang="en-US" sz="800" kern="1200" dirty="0" err="1">
                          <a:solidFill>
                            <a:schemeClr val="dk1"/>
                          </a:solidFill>
                          <a:effectLst/>
                          <a:latin typeface="+mn-lt"/>
                          <a:ea typeface="+mn-ea"/>
                          <a:cs typeface="+mn-cs"/>
                        </a:rPr>
                        <a:t>regimul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vamal</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perfecţionare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activă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cadrul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contractelor</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prelucrare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regimul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vamal</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perfecţionare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activă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Tipul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serviciilor</a:t>
                      </a:r>
                      <a:r>
                        <a:rPr lang="en-US" sz="800" kern="1200" dirty="0">
                          <a:solidFill>
                            <a:schemeClr val="dk1"/>
                          </a:solidFill>
                          <a:effectLst/>
                          <a:latin typeface="+mn-lt"/>
                          <a:ea typeface="+mn-ea"/>
                          <a:cs typeface="+mn-cs"/>
                        </a:rPr>
                        <a:t> care cad sub </a:t>
                      </a:r>
                      <a:r>
                        <a:rPr lang="en-US" sz="800" kern="1200" dirty="0" err="1">
                          <a:solidFill>
                            <a:schemeClr val="dk1"/>
                          </a:solidFill>
                          <a:effectLst/>
                          <a:latin typeface="+mn-lt"/>
                          <a:ea typeface="+mn-ea"/>
                          <a:cs typeface="+mn-cs"/>
                        </a:rPr>
                        <a:t>incidenţa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prezentului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punct</a:t>
                      </a:r>
                      <a:r>
                        <a:rPr lang="en-US" sz="800" kern="1200" dirty="0">
                          <a:solidFill>
                            <a:schemeClr val="dk1"/>
                          </a:solidFill>
                          <a:effectLst/>
                          <a:latin typeface="+mn-lt"/>
                          <a:ea typeface="+mn-ea"/>
                          <a:cs typeface="+mn-cs"/>
                        </a:rPr>
                        <a:t>, precum şi </a:t>
                      </a:r>
                      <a:r>
                        <a:rPr lang="en-US" sz="800" kern="1200" dirty="0" err="1">
                          <a:solidFill>
                            <a:schemeClr val="dk1"/>
                          </a:solidFill>
                          <a:effectLst/>
                          <a:latin typeface="+mn-lt"/>
                          <a:ea typeface="+mn-ea"/>
                          <a:cs typeface="+mn-cs"/>
                        </a:rPr>
                        <a:t>modul</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administrare</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acestor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servicii</a:t>
                      </a:r>
                      <a:r>
                        <a:rPr lang="en-US" sz="800" kern="1200" dirty="0">
                          <a:solidFill>
                            <a:schemeClr val="dk1"/>
                          </a:solidFill>
                          <a:effectLst/>
                          <a:latin typeface="+mn-lt"/>
                          <a:ea typeface="+mn-ea"/>
                          <a:cs typeface="+mn-cs"/>
                        </a:rPr>
                        <a:t> se </a:t>
                      </a:r>
                      <a:r>
                        <a:rPr lang="en-US" sz="800" kern="1200" dirty="0" err="1">
                          <a:solidFill>
                            <a:schemeClr val="dk1"/>
                          </a:solidFill>
                          <a:effectLst/>
                          <a:latin typeface="+mn-lt"/>
                          <a:ea typeface="+mn-ea"/>
                          <a:cs typeface="+mn-cs"/>
                        </a:rPr>
                        <a:t>stabilesc</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Guvern</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iar</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lista</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agenţilor</a:t>
                      </a:r>
                      <a:r>
                        <a:rPr lang="en-US" sz="800" kern="1200" dirty="0">
                          <a:solidFill>
                            <a:srgbClr val="FF0000"/>
                          </a:solidFill>
                          <a:effectLst/>
                          <a:latin typeface="+mn-lt"/>
                          <a:ea typeface="+mn-ea"/>
                          <a:cs typeface="+mn-cs"/>
                        </a:rPr>
                        <a:t> economici se </a:t>
                      </a:r>
                      <a:r>
                        <a:rPr lang="en-US" sz="800" kern="1200" dirty="0" err="1">
                          <a:solidFill>
                            <a:srgbClr val="FF0000"/>
                          </a:solidFill>
                          <a:effectLst/>
                          <a:latin typeface="+mn-lt"/>
                          <a:ea typeface="+mn-ea"/>
                          <a:cs typeface="+mn-cs"/>
                        </a:rPr>
                        <a:t>aprobă</a:t>
                      </a:r>
                      <a:r>
                        <a:rPr lang="en-US" sz="800" kern="1200" dirty="0">
                          <a:solidFill>
                            <a:srgbClr val="FF0000"/>
                          </a:solidFill>
                          <a:effectLst/>
                          <a:latin typeface="+mn-lt"/>
                          <a:ea typeface="+mn-ea"/>
                          <a:cs typeface="+mn-cs"/>
                        </a:rPr>
                        <a:t> de </a:t>
                      </a:r>
                      <a:r>
                        <a:rPr lang="en-US" sz="800" kern="1200" dirty="0" err="1">
                          <a:solidFill>
                            <a:srgbClr val="FF0000"/>
                          </a:solidFill>
                          <a:effectLst/>
                          <a:latin typeface="+mn-lt"/>
                          <a:ea typeface="+mn-ea"/>
                          <a:cs typeface="+mn-cs"/>
                        </a:rPr>
                        <a:t>Ministerul</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Economiei</a:t>
                      </a:r>
                      <a:r>
                        <a:rPr lang="en-US" sz="800" kern="1200" dirty="0">
                          <a:solidFill>
                            <a:schemeClr val="dk1"/>
                          </a:solidFill>
                          <a:effectLst/>
                          <a:latin typeface="+mn-lt"/>
                          <a:ea typeface="+mn-ea"/>
                          <a:cs typeface="+mn-cs"/>
                        </a:rPr>
                        <a:t>;</a:t>
                      </a:r>
                      <a:endParaRPr lang="ro-RO" sz="800" kern="1200" dirty="0">
                        <a:solidFill>
                          <a:schemeClr val="dk1"/>
                        </a:solidFill>
                        <a:effectLst/>
                        <a:latin typeface="+mn-lt"/>
                        <a:ea typeface="+mn-ea"/>
                        <a:cs typeface="+mn-cs"/>
                      </a:endParaRPr>
                    </a:p>
                  </a:txBody>
                  <a:tcPr/>
                </a:tc>
                <a:tc>
                  <a:txBody>
                    <a:bodyPr/>
                    <a:lstStyle/>
                    <a:p>
                      <a:r>
                        <a:rPr lang="en-US" sz="1000" kern="1200" dirty="0">
                          <a:solidFill>
                            <a:schemeClr val="dk1"/>
                          </a:solidFill>
                          <a:effectLst/>
                          <a:latin typeface="+mn-lt"/>
                          <a:ea typeface="+mn-ea"/>
                          <a:cs typeface="+mn-cs"/>
                        </a:rPr>
                        <a:t>la </a:t>
                      </a:r>
                      <a:r>
                        <a:rPr lang="en-US" sz="1000" kern="1200" dirty="0" err="1">
                          <a:solidFill>
                            <a:schemeClr val="dk1"/>
                          </a:solidFill>
                          <a:effectLst/>
                          <a:latin typeface="+mn-lt"/>
                          <a:ea typeface="+mn-ea"/>
                          <a:cs typeface="+mn-cs"/>
                        </a:rPr>
                        <a:t>litera</a:t>
                      </a:r>
                      <a:r>
                        <a:rPr lang="en-US" sz="1000" kern="1200" dirty="0">
                          <a:solidFill>
                            <a:schemeClr val="dk1"/>
                          </a:solidFill>
                          <a:effectLst/>
                          <a:latin typeface="+mn-lt"/>
                          <a:ea typeface="+mn-ea"/>
                          <a:cs typeface="+mn-cs"/>
                        </a:rPr>
                        <a:t> g), </a:t>
                      </a:r>
                      <a:r>
                        <a:rPr lang="en-US" sz="1000" kern="1200" dirty="0" err="1">
                          <a:solidFill>
                            <a:schemeClr val="dk1"/>
                          </a:solidFill>
                          <a:effectLst/>
                          <a:latin typeface="+mn-lt"/>
                          <a:ea typeface="+mn-ea"/>
                          <a:cs typeface="+mn-cs"/>
                        </a:rPr>
                        <a:t>textul</a:t>
                      </a:r>
                      <a:r>
                        <a:rPr lang="en-US" sz="1000" kern="1200" dirty="0">
                          <a:solidFill>
                            <a:schemeClr val="dk1"/>
                          </a:solidFill>
                          <a:effectLst/>
                          <a:latin typeface="+mn-lt"/>
                          <a:ea typeface="+mn-ea"/>
                          <a:cs typeface="+mn-cs"/>
                        </a:rPr>
                        <a:t> " , </a:t>
                      </a:r>
                      <a:r>
                        <a:rPr lang="en-US" sz="1000" kern="1200" dirty="0" err="1">
                          <a:solidFill>
                            <a:schemeClr val="dk1"/>
                          </a:solidFill>
                          <a:effectLst/>
                          <a:latin typeface="+mn-lt"/>
                          <a:ea typeface="+mn-ea"/>
                          <a:cs typeface="+mn-cs"/>
                        </a:rPr>
                        <a:t>iar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lista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agenţilor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economici</a:t>
                      </a:r>
                      <a:r>
                        <a:rPr lang="en-US" sz="1000" kern="1200" dirty="0">
                          <a:solidFill>
                            <a:schemeClr val="dk1"/>
                          </a:solidFill>
                          <a:effectLst/>
                          <a:latin typeface="+mn-lt"/>
                          <a:ea typeface="+mn-ea"/>
                          <a:cs typeface="+mn-cs"/>
                        </a:rPr>
                        <a:t> se </a:t>
                      </a:r>
                      <a:r>
                        <a:rPr lang="en-US" sz="1000" kern="1200" dirty="0" err="1">
                          <a:solidFill>
                            <a:schemeClr val="dk1"/>
                          </a:solidFill>
                          <a:effectLst/>
                          <a:latin typeface="+mn-lt"/>
                          <a:ea typeface="+mn-ea"/>
                          <a:cs typeface="+mn-cs"/>
                        </a:rPr>
                        <a:t>aprobă</a:t>
                      </a:r>
                      <a:r>
                        <a:rPr lang="en-US" sz="1000" kern="1200" dirty="0">
                          <a:solidFill>
                            <a:schemeClr val="dk1"/>
                          </a:solidFill>
                          <a:effectLst/>
                          <a:latin typeface="+mn-lt"/>
                          <a:ea typeface="+mn-ea"/>
                          <a:cs typeface="+mn-cs"/>
                        </a:rPr>
                        <a:t> de </a:t>
                      </a:r>
                      <a:r>
                        <a:rPr lang="en-US" sz="1000" kern="1200" dirty="0" err="1">
                          <a:solidFill>
                            <a:schemeClr val="dk1"/>
                          </a:solidFill>
                          <a:effectLst/>
                          <a:latin typeface="+mn-lt"/>
                          <a:ea typeface="+mn-ea"/>
                          <a:cs typeface="+mn-cs"/>
                        </a:rPr>
                        <a:t>Ministerul</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Economiei</a:t>
                      </a:r>
                      <a:r>
                        <a:rPr lang="en-US" sz="1000" kern="1200" dirty="0">
                          <a:solidFill>
                            <a:schemeClr val="dk1"/>
                          </a:solidFill>
                          <a:effectLst/>
                          <a:latin typeface="+mn-lt"/>
                          <a:ea typeface="+mn-ea"/>
                          <a:cs typeface="+mn-cs"/>
                        </a:rPr>
                        <a:t>" se exclude.</a:t>
                      </a:r>
                      <a:endParaRPr lang="ru-RU" sz="1000" kern="1200" dirty="0">
                        <a:solidFill>
                          <a:schemeClr val="dk1"/>
                        </a:solidFill>
                        <a:effectLst/>
                        <a:latin typeface="+mn-lt"/>
                        <a:ea typeface="+mn-ea"/>
                        <a:cs typeface="+mn-cs"/>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1000" baseline="0" dirty="0"/>
                        <a:t>Lista – HG 519/2004 – prin HG??? De modificat!</a:t>
                      </a:r>
                      <a:endParaRPr lang="ru-RU" sz="1000" dirty="0"/>
                    </a:p>
                  </a:txBody>
                  <a:tcPr/>
                </a:tc>
                <a:extLst>
                  <a:ext uri="{0D108BD9-81ED-4DB2-BD59-A6C34878D82A}">
                    <a16:rowId xmlns:a16="http://schemas.microsoft.com/office/drawing/2014/main" val="1641189033"/>
                  </a:ext>
                </a:extLst>
              </a:tr>
              <a:tr h="688562">
                <a:tc>
                  <a:txBody>
                    <a:bodyPr/>
                    <a:lstStyle/>
                    <a:p>
                      <a:r>
                        <a:rPr lang="ro-RO" sz="800" b="1" kern="1200" dirty="0">
                          <a:solidFill>
                            <a:schemeClr val="dk1"/>
                          </a:solidFill>
                          <a:effectLst/>
                          <a:latin typeface="+mn-lt"/>
                          <a:ea typeface="+mn-ea"/>
                          <a:cs typeface="+mn-cs"/>
                        </a:rPr>
                        <a:t>Art.</a:t>
                      </a:r>
                      <a:r>
                        <a:rPr lang="ru-RU" sz="800" b="1" kern="1200" dirty="0">
                          <a:solidFill>
                            <a:schemeClr val="dk1"/>
                          </a:solidFill>
                          <a:effectLst/>
                          <a:latin typeface="+mn-lt"/>
                          <a:ea typeface="+mn-ea"/>
                          <a:cs typeface="+mn-cs"/>
                        </a:rPr>
                        <a:t>109.</a:t>
                      </a:r>
                      <a:r>
                        <a:rPr lang="ru-RU" sz="800" kern="1200" dirty="0">
                          <a:solidFill>
                            <a:schemeClr val="dk1"/>
                          </a:solidFill>
                          <a:effectLst/>
                          <a:latin typeface="+mn-lt"/>
                          <a:ea typeface="+mn-ea"/>
                          <a:cs typeface="+mn-cs"/>
                        </a:rPr>
                        <a:t> </a:t>
                      </a:r>
                      <a:r>
                        <a:rPr lang="ro-RO" sz="800" kern="1200" dirty="0">
                          <a:solidFill>
                            <a:schemeClr val="dk1"/>
                          </a:solidFill>
                          <a:effectLst/>
                          <a:latin typeface="+mn-lt"/>
                          <a:ea typeface="+mn-ea"/>
                          <a:cs typeface="+mn-cs"/>
                        </a:rPr>
                        <a:t>Termenele obligațiilor fiscale în cazul importurilor</a:t>
                      </a:r>
                      <a:endParaRPr lang="ru-RU" sz="800" kern="1200" dirty="0">
                        <a:solidFill>
                          <a:schemeClr val="dk1"/>
                        </a:solidFill>
                        <a:effectLst/>
                        <a:latin typeface="+mn-lt"/>
                        <a:ea typeface="+mn-ea"/>
                        <a:cs typeface="+mn-cs"/>
                      </a:endParaRPr>
                    </a:p>
                    <a:p>
                      <a:r>
                        <a:rPr lang="ru-RU" sz="800" kern="1200" dirty="0">
                          <a:solidFill>
                            <a:schemeClr val="dk1"/>
                          </a:solidFill>
                          <a:effectLst/>
                          <a:latin typeface="+mn-lt"/>
                          <a:ea typeface="+mn-ea"/>
                          <a:cs typeface="+mn-cs"/>
                        </a:rPr>
                        <a:t>(1) </a:t>
                      </a:r>
                      <a:r>
                        <a:rPr lang="en-US" sz="800" kern="1200" dirty="0" err="1">
                          <a:solidFill>
                            <a:schemeClr val="dk1"/>
                          </a:solidFill>
                          <a:effectLst/>
                          <a:latin typeface="+mn-lt"/>
                          <a:ea typeface="+mn-ea"/>
                          <a:cs typeface="+mn-cs"/>
                        </a:rPr>
                        <a:t>Pentru</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mărfurile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importate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termenul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obligaţiei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fiscale</a:t>
                      </a:r>
                      <a:r>
                        <a:rPr lang="en-US" sz="800" kern="1200" dirty="0">
                          <a:solidFill>
                            <a:schemeClr val="dk1"/>
                          </a:solidFill>
                          <a:effectLst/>
                          <a:latin typeface="+mn-lt"/>
                          <a:ea typeface="+mn-ea"/>
                          <a:cs typeface="+mn-cs"/>
                        </a:rPr>
                        <a:t> se </a:t>
                      </a:r>
                      <a:r>
                        <a:rPr lang="en-US" sz="800" kern="1200" dirty="0" err="1">
                          <a:solidFill>
                            <a:schemeClr val="dk1"/>
                          </a:solidFill>
                          <a:effectLst/>
                          <a:latin typeface="+mn-lt"/>
                          <a:ea typeface="+mn-ea"/>
                          <a:cs typeface="+mn-cs"/>
                        </a:rPr>
                        <a:t>consideră</a:t>
                      </a:r>
                      <a:r>
                        <a:rPr lang="en-US" sz="800" kern="1200" dirty="0">
                          <a:solidFill>
                            <a:schemeClr val="dk1"/>
                          </a:solidFill>
                          <a:effectLst/>
                          <a:latin typeface="+mn-lt"/>
                          <a:ea typeface="+mn-ea"/>
                          <a:cs typeface="+mn-cs"/>
                        </a:rPr>
                        <a:t> data </a:t>
                      </a:r>
                      <a:r>
                        <a:rPr lang="en-US" sz="800" kern="1200" dirty="0" err="1">
                          <a:solidFill>
                            <a:schemeClr val="dk1"/>
                          </a:solidFill>
                          <a:effectLst/>
                          <a:latin typeface="+mn-lt"/>
                          <a:ea typeface="+mn-ea"/>
                          <a:cs typeface="+mn-cs"/>
                        </a:rPr>
                        <a:t>declarării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mărfurilor</a:t>
                      </a:r>
                      <a:r>
                        <a:rPr lang="en-US" sz="800" kern="1200" dirty="0">
                          <a:solidFill>
                            <a:schemeClr val="dk1"/>
                          </a:solidFill>
                          <a:effectLst/>
                          <a:latin typeface="+mn-lt"/>
                          <a:ea typeface="+mn-ea"/>
                          <a:cs typeface="+mn-cs"/>
                        </a:rPr>
                        <a:t> la </a:t>
                      </a:r>
                      <a:r>
                        <a:rPr lang="en-US" sz="800" kern="1200" dirty="0" err="1">
                          <a:solidFill>
                            <a:schemeClr val="dk1"/>
                          </a:solidFill>
                          <a:effectLst/>
                          <a:latin typeface="+mn-lt"/>
                          <a:ea typeface="+mn-ea"/>
                          <a:cs typeface="+mn-cs"/>
                        </a:rPr>
                        <a:t>punctele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vamale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sau</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cazul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prevăzut</a:t>
                      </a:r>
                      <a:r>
                        <a:rPr lang="en-US" sz="800" kern="1200" dirty="0">
                          <a:solidFill>
                            <a:schemeClr val="dk1"/>
                          </a:solidFill>
                          <a:effectLst/>
                          <a:latin typeface="+mn-lt"/>
                          <a:ea typeface="+mn-ea"/>
                          <a:cs typeface="+mn-cs"/>
                        </a:rPr>
                        <a:t> la art.124 </a:t>
                      </a:r>
                      <a:r>
                        <a:rPr lang="en-US" sz="800" kern="1200" dirty="0" err="1">
                          <a:solidFill>
                            <a:schemeClr val="dk1"/>
                          </a:solidFill>
                          <a:effectLst/>
                          <a:latin typeface="+mn-lt"/>
                          <a:ea typeface="+mn-ea"/>
                          <a:cs typeface="+mn-cs"/>
                        </a:rPr>
                        <a:t>alin</a:t>
                      </a:r>
                      <a:r>
                        <a:rPr lang="en-US" sz="800" kern="1200" dirty="0">
                          <a:solidFill>
                            <a:schemeClr val="dk1"/>
                          </a:solidFill>
                          <a:effectLst/>
                          <a:latin typeface="+mn-lt"/>
                          <a:ea typeface="+mn-ea"/>
                          <a:cs typeface="+mn-cs"/>
                        </a:rPr>
                        <a:t>.(</a:t>
                      </a:r>
                      <a:r>
                        <a:rPr lang="ru-RU" sz="800" kern="1200" dirty="0">
                          <a:solidFill>
                            <a:schemeClr val="dk1"/>
                          </a:solidFill>
                          <a:effectLst/>
                          <a:latin typeface="+mn-lt"/>
                          <a:ea typeface="+mn-ea"/>
                          <a:cs typeface="+mn-cs"/>
                        </a:rPr>
                        <a:t>1</a:t>
                      </a:r>
                      <a:r>
                        <a:rPr lang="ru-RU" sz="800" kern="1200" baseline="30000" dirty="0">
                          <a:solidFill>
                            <a:schemeClr val="dk1"/>
                          </a:solidFill>
                          <a:effectLst/>
                          <a:latin typeface="+mn-lt"/>
                          <a:ea typeface="+mn-ea"/>
                          <a:cs typeface="+mn-cs"/>
                        </a:rPr>
                        <a:t>2</a:t>
                      </a:r>
                      <a:r>
                        <a:rPr lang="ru-RU" sz="800" kern="1200" dirty="0">
                          <a:solidFill>
                            <a:schemeClr val="dk1"/>
                          </a:solidFill>
                          <a:effectLst/>
                          <a:latin typeface="+mn-lt"/>
                          <a:ea typeface="+mn-ea"/>
                          <a:cs typeface="+mn-cs"/>
                        </a:rPr>
                        <a:t>)</a:t>
                      </a:r>
                      <a:r>
                        <a:rPr lang="en-US" sz="800" kern="1200" dirty="0">
                          <a:solidFill>
                            <a:schemeClr val="dk1"/>
                          </a:solidFill>
                          <a:effectLst/>
                          <a:latin typeface="+mn-lt"/>
                          <a:ea typeface="+mn-ea"/>
                          <a:cs typeface="+mn-cs"/>
                        </a:rPr>
                        <a:t> din Codul </a:t>
                      </a:r>
                      <a:r>
                        <a:rPr lang="en-US" sz="800" kern="1200" dirty="0" err="1">
                          <a:solidFill>
                            <a:schemeClr val="dk1"/>
                          </a:solidFill>
                          <a:effectLst/>
                          <a:latin typeface="+mn-lt"/>
                          <a:ea typeface="+mn-ea"/>
                          <a:cs typeface="+mn-cs"/>
                        </a:rPr>
                        <a:t>vamal</a:t>
                      </a:r>
                      <a:r>
                        <a:rPr lang="en-US" sz="800" kern="1200" dirty="0">
                          <a:solidFill>
                            <a:schemeClr val="dk1"/>
                          </a:solidFill>
                          <a:effectLst/>
                          <a:latin typeface="+mn-lt"/>
                          <a:ea typeface="+mn-ea"/>
                          <a:cs typeface="+mn-cs"/>
                        </a:rPr>
                        <a:t>, data </a:t>
                      </a:r>
                      <a:r>
                        <a:rPr lang="en-US" sz="800" kern="1200" dirty="0" err="1">
                          <a:solidFill>
                            <a:schemeClr val="dk1"/>
                          </a:solidFill>
                          <a:effectLst/>
                          <a:latin typeface="+mn-lt"/>
                          <a:ea typeface="+mn-ea"/>
                          <a:cs typeface="+mn-cs"/>
                        </a:rPr>
                        <a:t>prelungirii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termenului</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plată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iar</a:t>
                      </a:r>
                      <a:r>
                        <a:rPr lang="en-US" sz="800" kern="1200" dirty="0">
                          <a:solidFill>
                            <a:schemeClr val="dk1"/>
                          </a:solidFill>
                          <a:effectLst/>
                          <a:latin typeface="+mn-lt"/>
                          <a:ea typeface="+mn-ea"/>
                          <a:cs typeface="+mn-cs"/>
                        </a:rPr>
                        <a:t> data </a:t>
                      </a:r>
                      <a:r>
                        <a:rPr lang="en-US" sz="800" kern="1200" dirty="0" err="1">
                          <a:solidFill>
                            <a:schemeClr val="dk1"/>
                          </a:solidFill>
                          <a:effectLst/>
                          <a:latin typeface="+mn-lt"/>
                          <a:ea typeface="+mn-ea"/>
                          <a:cs typeface="+mn-cs"/>
                        </a:rPr>
                        <a:t>achitării</a:t>
                      </a:r>
                      <a:r>
                        <a:rPr lang="en-US" sz="800" kern="1200" dirty="0">
                          <a:solidFill>
                            <a:schemeClr val="dk1"/>
                          </a:solidFill>
                          <a:effectLst/>
                          <a:latin typeface="+mn-lt"/>
                          <a:ea typeface="+mn-ea"/>
                          <a:cs typeface="+mn-cs"/>
                        </a:rPr>
                        <a:t> – data </a:t>
                      </a:r>
                      <a:r>
                        <a:rPr lang="en-US" sz="800" kern="1200" dirty="0" err="1">
                          <a:solidFill>
                            <a:schemeClr val="dk1"/>
                          </a:solidFill>
                          <a:effectLst/>
                          <a:latin typeface="+mn-lt"/>
                          <a:ea typeface="+mn-ea"/>
                          <a:cs typeface="+mn-cs"/>
                        </a:rPr>
                        <a:t>depunerii</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către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importator</a:t>
                      </a:r>
                      <a:r>
                        <a:rPr lang="en-US" sz="800" kern="1200" dirty="0">
                          <a:solidFill>
                            <a:schemeClr val="dk1"/>
                          </a:solidFill>
                          <a:effectLst/>
                          <a:latin typeface="+mn-lt"/>
                          <a:ea typeface="+mn-ea"/>
                          <a:cs typeface="+mn-cs"/>
                        </a:rPr>
                        <a:t> (declarant) </a:t>
                      </a:r>
                      <a:r>
                        <a:rPr lang="en-US" sz="800" kern="1200" dirty="0" err="1">
                          <a:solidFill>
                            <a:schemeClr val="dk1"/>
                          </a:solidFill>
                          <a:effectLst/>
                          <a:latin typeface="+mn-lt"/>
                          <a:ea typeface="+mn-ea"/>
                          <a:cs typeface="+mn-cs"/>
                        </a:rPr>
                        <a:t>sau</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către</a:t>
                      </a:r>
                      <a:r>
                        <a:rPr lang="en-US" sz="800" kern="1200" dirty="0">
                          <a:solidFill>
                            <a:schemeClr val="dk1"/>
                          </a:solidFill>
                          <a:effectLst/>
                          <a:latin typeface="+mn-lt"/>
                          <a:ea typeface="+mn-ea"/>
                          <a:cs typeface="+mn-cs"/>
                        </a:rPr>
                        <a:t> un </a:t>
                      </a:r>
                      <a:r>
                        <a:rPr lang="en-US" sz="800" kern="1200" dirty="0" err="1">
                          <a:solidFill>
                            <a:schemeClr val="dk1"/>
                          </a:solidFill>
                          <a:effectLst/>
                          <a:latin typeface="+mn-lt"/>
                          <a:ea typeface="+mn-ea"/>
                          <a:cs typeface="+mn-cs"/>
                        </a:rPr>
                        <a:t>terţ</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mijloacelor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băneşti</a:t>
                      </a:r>
                      <a:r>
                        <a:rPr lang="en-US" sz="800" kern="1200" dirty="0">
                          <a:solidFill>
                            <a:schemeClr val="dk1"/>
                          </a:solidFill>
                          <a:effectLst/>
                          <a:latin typeface="+mn-lt"/>
                          <a:ea typeface="+mn-ea"/>
                          <a:cs typeface="+mn-cs"/>
                        </a:rPr>
                        <a:t> la </a:t>
                      </a:r>
                      <a:r>
                        <a:rPr lang="en-US" sz="800" kern="1200" dirty="0" err="1">
                          <a:solidFill>
                            <a:schemeClr val="dk1"/>
                          </a:solidFill>
                          <a:effectLst/>
                          <a:latin typeface="+mn-lt"/>
                          <a:ea typeface="+mn-ea"/>
                          <a:cs typeface="+mn-cs"/>
                        </a:rPr>
                        <a:t>casieria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organului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vamal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sau</a:t>
                      </a:r>
                      <a:r>
                        <a:rPr lang="en-US" sz="800" kern="1200" dirty="0">
                          <a:solidFill>
                            <a:schemeClr val="dk1"/>
                          </a:solidFill>
                          <a:effectLst/>
                          <a:latin typeface="+mn-lt"/>
                          <a:ea typeface="+mn-ea"/>
                          <a:cs typeface="+mn-cs"/>
                        </a:rPr>
                        <a:t> la </a:t>
                      </a:r>
                      <a:r>
                        <a:rPr lang="en-US" sz="800" kern="1200" dirty="0" err="1">
                          <a:solidFill>
                            <a:schemeClr val="dk1"/>
                          </a:solidFill>
                          <a:effectLst/>
                          <a:latin typeface="+mn-lt"/>
                          <a:ea typeface="+mn-ea"/>
                          <a:cs typeface="+mn-cs"/>
                        </a:rPr>
                        <a:t>contul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unic</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trezorerial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confirmată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printr</a:t>
                      </a:r>
                      <a:r>
                        <a:rPr lang="en-US" sz="800" kern="1200" dirty="0">
                          <a:solidFill>
                            <a:schemeClr val="dk1"/>
                          </a:solidFill>
                          <a:effectLst/>
                          <a:latin typeface="+mn-lt"/>
                          <a:ea typeface="+mn-ea"/>
                          <a:cs typeface="+mn-cs"/>
                        </a:rPr>
                        <a:t>-un extras din </a:t>
                      </a:r>
                      <a:r>
                        <a:rPr lang="en-US" sz="800" kern="1200" dirty="0" err="1">
                          <a:solidFill>
                            <a:schemeClr val="dk1"/>
                          </a:solidFill>
                          <a:effectLst/>
                          <a:latin typeface="+mn-lt"/>
                          <a:ea typeface="+mn-ea"/>
                          <a:cs typeface="+mn-cs"/>
                        </a:rPr>
                        <a:t>contul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bancar</a:t>
                      </a:r>
                      <a:r>
                        <a:rPr lang="en-US" sz="800" kern="1200" dirty="0">
                          <a:solidFill>
                            <a:schemeClr val="dk1"/>
                          </a:solidFill>
                          <a:effectLst/>
                          <a:latin typeface="+mn-lt"/>
                          <a:ea typeface="+mn-ea"/>
                          <a:cs typeface="+mn-cs"/>
                        </a:rPr>
                        <a:t> şi/</a:t>
                      </a:r>
                      <a:r>
                        <a:rPr lang="en-US" sz="800" kern="1200" dirty="0" err="1">
                          <a:solidFill>
                            <a:schemeClr val="dk1"/>
                          </a:solidFill>
                          <a:effectLst/>
                          <a:latin typeface="+mn-lt"/>
                          <a:ea typeface="+mn-ea"/>
                          <a:cs typeface="+mn-cs"/>
                        </a:rPr>
                        <a:t>sau</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contul</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plăţi</a:t>
                      </a:r>
                      <a:r>
                        <a:rPr lang="en-US" sz="800" kern="1200" dirty="0">
                          <a:solidFill>
                            <a:schemeClr val="dk1"/>
                          </a:solidFill>
                          <a:effectLst/>
                          <a:latin typeface="+mn-lt"/>
                          <a:ea typeface="+mn-ea"/>
                          <a:cs typeface="+mn-cs"/>
                        </a:rPr>
                        <a:t>.</a:t>
                      </a:r>
                      <a:endParaRPr lang="ru-RU" sz="800" dirty="0"/>
                    </a:p>
                  </a:txBody>
                  <a:tcPr/>
                </a:tc>
                <a:tc>
                  <a:txBody>
                    <a:bodyPr/>
                    <a:lstStyle/>
                    <a:p>
                      <a:pPr algn="just">
                        <a:spcBef>
                          <a:spcPts val="0"/>
                        </a:spcBef>
                        <a:spcAft>
                          <a:spcPts val="0"/>
                        </a:spcAft>
                      </a:pPr>
                      <a:r>
                        <a:rPr lang="ru-RU" sz="800" b="1" kern="1200" dirty="0">
                          <a:solidFill>
                            <a:schemeClr val="dk1"/>
                          </a:solidFill>
                          <a:effectLst/>
                          <a:latin typeface="+mj-lt"/>
                          <a:ea typeface="+mn-ea"/>
                          <a:cs typeface="+mn-cs"/>
                        </a:rPr>
                        <a:t>34.</a:t>
                      </a:r>
                      <a:r>
                        <a:rPr lang="en-US" sz="800" dirty="0">
                          <a:effectLst/>
                          <a:latin typeface="+mj-lt"/>
                        </a:rPr>
                        <a:t> </a:t>
                      </a:r>
                      <a:r>
                        <a:rPr lang="en-US" sz="800" b="0" dirty="0">
                          <a:effectLst/>
                          <a:latin typeface="+mj-lt"/>
                        </a:rPr>
                        <a:t>La </a:t>
                      </a:r>
                      <a:r>
                        <a:rPr lang="en-US" sz="800" b="0" dirty="0" err="1">
                          <a:effectLst/>
                          <a:latin typeface="+mj-lt"/>
                        </a:rPr>
                        <a:t>articolul</a:t>
                      </a:r>
                      <a:r>
                        <a:rPr lang="en-US" sz="800" b="0" dirty="0">
                          <a:effectLst/>
                          <a:latin typeface="+mj-lt"/>
                        </a:rPr>
                        <a:t> 109 </a:t>
                      </a:r>
                      <a:r>
                        <a:rPr lang="en-US" sz="800" b="0" dirty="0" err="1">
                          <a:effectLst/>
                          <a:latin typeface="+mj-lt"/>
                        </a:rPr>
                        <a:t>alineatul</a:t>
                      </a:r>
                      <a:r>
                        <a:rPr lang="en-US" sz="800" b="0" dirty="0">
                          <a:effectLst/>
                          <a:latin typeface="+mj-lt"/>
                        </a:rPr>
                        <a:t> (1), </a:t>
                      </a:r>
                      <a:r>
                        <a:rPr lang="en-US" sz="800" b="0" dirty="0" err="1">
                          <a:effectLst/>
                          <a:latin typeface="+mj-lt"/>
                        </a:rPr>
                        <a:t>textul</a:t>
                      </a:r>
                      <a:r>
                        <a:rPr lang="en-US" sz="800" b="0" dirty="0">
                          <a:effectLst/>
                          <a:latin typeface="+mj-lt"/>
                        </a:rPr>
                        <a:t> "art.124 </a:t>
                      </a:r>
                      <a:r>
                        <a:rPr lang="en-US" sz="800" b="0" dirty="0" err="1">
                          <a:effectLst/>
                          <a:latin typeface="+mj-lt"/>
                        </a:rPr>
                        <a:t>alin</a:t>
                      </a:r>
                      <a:r>
                        <a:rPr lang="en-US" sz="800" b="0" dirty="0">
                          <a:effectLst/>
                          <a:latin typeface="+mj-lt"/>
                        </a:rPr>
                        <a:t>.(1</a:t>
                      </a:r>
                      <a:r>
                        <a:rPr lang="en-US" sz="800" b="0" baseline="30000" dirty="0">
                          <a:effectLst/>
                          <a:latin typeface="+mj-lt"/>
                        </a:rPr>
                        <a:t>2</a:t>
                      </a:r>
                      <a:r>
                        <a:rPr lang="en-US" sz="800" b="0" dirty="0">
                          <a:effectLst/>
                          <a:latin typeface="+mj-lt"/>
                        </a:rPr>
                        <a:t>) din Codul </a:t>
                      </a:r>
                      <a:r>
                        <a:rPr lang="en-US" sz="800" b="0" dirty="0" err="1">
                          <a:effectLst/>
                          <a:latin typeface="+mj-lt"/>
                        </a:rPr>
                        <a:t>vamal</a:t>
                      </a:r>
                      <a:r>
                        <a:rPr lang="en-US" sz="800" b="0" dirty="0">
                          <a:effectLst/>
                          <a:latin typeface="+mj-lt"/>
                        </a:rPr>
                        <a:t>" se </a:t>
                      </a:r>
                      <a:r>
                        <a:rPr lang="en-US" sz="800" b="0" dirty="0" err="1">
                          <a:effectLst/>
                          <a:latin typeface="+mj-lt"/>
                        </a:rPr>
                        <a:t>substituie</a:t>
                      </a:r>
                      <a:r>
                        <a:rPr lang="en-US" sz="800" b="0" dirty="0">
                          <a:effectLst/>
                          <a:latin typeface="+mj-lt"/>
                        </a:rPr>
                        <a:t> cu </a:t>
                      </a:r>
                      <a:r>
                        <a:rPr lang="en-US" sz="800" b="0" dirty="0" err="1">
                          <a:effectLst/>
                          <a:latin typeface="+mj-lt"/>
                        </a:rPr>
                        <a:t>textul</a:t>
                      </a:r>
                      <a:r>
                        <a:rPr lang="en-US" sz="800" b="0" dirty="0">
                          <a:effectLst/>
                          <a:latin typeface="+mj-lt"/>
                        </a:rPr>
                        <a:t> "art.113 </a:t>
                      </a:r>
                      <a:r>
                        <a:rPr lang="en-US" sz="800" b="0" dirty="0" err="1">
                          <a:effectLst/>
                          <a:latin typeface="+mj-lt"/>
                        </a:rPr>
                        <a:t>alin</a:t>
                      </a:r>
                      <a:r>
                        <a:rPr lang="en-US" sz="800" b="0" dirty="0">
                          <a:effectLst/>
                          <a:latin typeface="+mj-lt"/>
                        </a:rPr>
                        <a:t>.(1) şi (2) din Codul </a:t>
                      </a:r>
                      <a:r>
                        <a:rPr lang="en-US" sz="800" b="0" dirty="0" err="1">
                          <a:effectLst/>
                          <a:latin typeface="+mj-lt"/>
                        </a:rPr>
                        <a:t>vamal</a:t>
                      </a:r>
                      <a:r>
                        <a:rPr lang="en-US" sz="800" b="0" dirty="0">
                          <a:effectLst/>
                          <a:latin typeface="+mj-lt"/>
                        </a:rPr>
                        <a:t> nr.95/2021".</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t>În </a:t>
                      </a:r>
                      <a:r>
                        <a:rPr lang="en-US" sz="1000" dirty="0" err="1"/>
                        <a:t>vigoare</a:t>
                      </a:r>
                      <a:r>
                        <a:rPr lang="en-US" sz="1000" dirty="0"/>
                        <a:t> din 15.08.2024</a:t>
                      </a:r>
                    </a:p>
                    <a:p>
                      <a:endParaRPr lang="ru-RU" sz="1000" dirty="0"/>
                    </a:p>
                  </a:txBody>
                  <a:tcPr/>
                </a:tc>
                <a:extLst>
                  <a:ext uri="{0D108BD9-81ED-4DB2-BD59-A6C34878D82A}">
                    <a16:rowId xmlns:a16="http://schemas.microsoft.com/office/drawing/2014/main" val="4255621821"/>
                  </a:ext>
                </a:extLst>
              </a:tr>
              <a:tr h="224531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1100" b="1" dirty="0">
                          <a:solidFill>
                            <a:srgbClr val="FF0000"/>
                          </a:solidFill>
                        </a:rPr>
                        <a:t>Î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endParaRPr lang="ro-RO" sz="1100" b="1" dirty="0">
                        <a:solidFill>
                          <a:srgbClr val="FF0000"/>
                        </a:solidFill>
                      </a:endParaRPr>
                    </a:p>
                    <a:p>
                      <a:pPr marL="0" indent="0">
                        <a:buNone/>
                      </a:pPr>
                      <a:r>
                        <a:rPr lang="ro-RO" sz="1100" b="1" i="1" dirty="0">
                          <a:solidFill>
                            <a:srgbClr val="FF0000"/>
                          </a:solidFill>
                        </a:rPr>
                        <a:t>!!! </a:t>
                      </a:r>
                      <a:r>
                        <a:rPr lang="en-US" sz="1100" b="1" i="1" dirty="0" err="1">
                          <a:solidFill>
                            <a:srgbClr val="FF0000"/>
                          </a:solidFill>
                        </a:rPr>
                        <a:t>Articolul</a:t>
                      </a:r>
                      <a:r>
                        <a:rPr lang="en-US" sz="1100" b="1" i="1" dirty="0">
                          <a:solidFill>
                            <a:srgbClr val="FF0000"/>
                          </a:solidFill>
                        </a:rPr>
                        <a:t> 113 </a:t>
                      </a:r>
                      <a:r>
                        <a:rPr lang="ro-RO" sz="1100" b="1" i="1" dirty="0">
                          <a:solidFill>
                            <a:srgbClr val="FF0000"/>
                          </a:solidFill>
                        </a:rPr>
                        <a:t>din Codul Vamal T</a:t>
                      </a:r>
                      <a:r>
                        <a:rPr lang="en-US" sz="1100" b="1" i="1" dirty="0" err="1">
                          <a:solidFill>
                            <a:srgbClr val="FF0000"/>
                          </a:solidFill>
                        </a:rPr>
                        <a:t>ermenele</a:t>
                      </a:r>
                      <a:r>
                        <a:rPr lang="en-US" sz="1100" b="1" i="1" dirty="0">
                          <a:solidFill>
                            <a:srgbClr val="FF0000"/>
                          </a:solidFill>
                        </a:rPr>
                        <a:t> </a:t>
                      </a:r>
                      <a:r>
                        <a:rPr lang="en-US" sz="1100" b="1" i="1" dirty="0" err="1">
                          <a:solidFill>
                            <a:srgbClr val="FF0000"/>
                          </a:solidFill>
                        </a:rPr>
                        <a:t>generale</a:t>
                      </a:r>
                      <a:r>
                        <a:rPr lang="en-US" sz="1100" b="1" i="1" dirty="0">
                          <a:solidFill>
                            <a:srgbClr val="FF0000"/>
                          </a:solidFill>
                        </a:rPr>
                        <a:t> de </a:t>
                      </a:r>
                      <a:r>
                        <a:rPr lang="en-US" sz="1100" b="1" i="1" dirty="0" err="1">
                          <a:solidFill>
                            <a:srgbClr val="FF0000"/>
                          </a:solidFill>
                        </a:rPr>
                        <a:t>plată</a:t>
                      </a:r>
                      <a:r>
                        <a:rPr lang="en-US" sz="1100" b="1" i="1" dirty="0">
                          <a:solidFill>
                            <a:srgbClr val="FF0000"/>
                          </a:solidFill>
                        </a:rPr>
                        <a:t> </a:t>
                      </a:r>
                      <a:r>
                        <a:rPr lang="en-US" sz="1100" b="1" i="1" dirty="0" err="1">
                          <a:solidFill>
                            <a:srgbClr val="FF0000"/>
                          </a:solidFill>
                        </a:rPr>
                        <a:t>şi</a:t>
                      </a:r>
                      <a:r>
                        <a:rPr lang="en-US" sz="1100" b="1" i="1" dirty="0">
                          <a:solidFill>
                            <a:srgbClr val="FF0000"/>
                          </a:solidFill>
                        </a:rPr>
                        <a:t> </a:t>
                      </a:r>
                      <a:r>
                        <a:rPr lang="en-US" sz="1100" b="1" i="1" dirty="0" err="1">
                          <a:solidFill>
                            <a:srgbClr val="FF0000"/>
                          </a:solidFill>
                        </a:rPr>
                        <a:t>amânarea</a:t>
                      </a:r>
                      <a:r>
                        <a:rPr lang="en-US" sz="1100" b="1" i="1" dirty="0">
                          <a:solidFill>
                            <a:srgbClr val="FF0000"/>
                          </a:solidFill>
                        </a:rPr>
                        <a:t> </a:t>
                      </a:r>
                      <a:r>
                        <a:rPr lang="en-US" sz="1100" b="1" i="1" dirty="0" err="1">
                          <a:solidFill>
                            <a:srgbClr val="FF0000"/>
                          </a:solidFill>
                        </a:rPr>
                        <a:t>termenului</a:t>
                      </a:r>
                      <a:r>
                        <a:rPr lang="en-US" sz="1100" b="1" i="1" dirty="0">
                          <a:solidFill>
                            <a:srgbClr val="FF0000"/>
                          </a:solidFill>
                        </a:rPr>
                        <a:t> de </a:t>
                      </a:r>
                      <a:r>
                        <a:rPr lang="en-US" sz="1100" b="1" i="1" dirty="0" err="1">
                          <a:solidFill>
                            <a:srgbClr val="FF0000"/>
                          </a:solidFill>
                        </a:rPr>
                        <a:t>plată</a:t>
                      </a:r>
                      <a:endParaRPr lang="ro-RO" sz="1100" b="1" i="1" dirty="0">
                        <a:solidFill>
                          <a:srgbClr val="FF0000"/>
                        </a:solidFill>
                      </a:endParaRPr>
                    </a:p>
                    <a:p>
                      <a:pPr marL="0" indent="0">
                        <a:buNone/>
                      </a:pPr>
                      <a:r>
                        <a:rPr lang="en-US" sz="1100" dirty="0">
                          <a:solidFill>
                            <a:srgbClr val="FF0000"/>
                          </a:solidFill>
                        </a:rPr>
                        <a:t>(1) </a:t>
                      </a:r>
                      <a:r>
                        <a:rPr lang="en-US" sz="1100" dirty="0" err="1">
                          <a:solidFill>
                            <a:srgbClr val="FF0000"/>
                          </a:solidFill>
                        </a:rPr>
                        <a:t>Cuantumul</a:t>
                      </a:r>
                      <a:r>
                        <a:rPr lang="en-US" sz="1100" dirty="0">
                          <a:solidFill>
                            <a:srgbClr val="FF0000"/>
                          </a:solidFill>
                        </a:rPr>
                        <a:t> </a:t>
                      </a:r>
                      <a:r>
                        <a:rPr lang="en-US" sz="1100" dirty="0" err="1">
                          <a:solidFill>
                            <a:srgbClr val="FF0000"/>
                          </a:solidFill>
                        </a:rPr>
                        <a:t>drepturilor</a:t>
                      </a:r>
                      <a:r>
                        <a:rPr lang="en-US" sz="1100" dirty="0">
                          <a:solidFill>
                            <a:srgbClr val="FF0000"/>
                          </a:solidFill>
                        </a:rPr>
                        <a:t> de import </a:t>
                      </a:r>
                      <a:r>
                        <a:rPr lang="en-US" sz="1100" dirty="0" err="1">
                          <a:solidFill>
                            <a:srgbClr val="FF0000"/>
                          </a:solidFill>
                        </a:rPr>
                        <a:t>şi</a:t>
                      </a:r>
                      <a:r>
                        <a:rPr lang="en-US" sz="1100" dirty="0">
                          <a:solidFill>
                            <a:srgbClr val="FF0000"/>
                          </a:solidFill>
                        </a:rPr>
                        <a:t> de export se </a:t>
                      </a:r>
                      <a:r>
                        <a:rPr lang="en-US" sz="1100" dirty="0" err="1">
                          <a:solidFill>
                            <a:srgbClr val="FF0000"/>
                          </a:solidFill>
                        </a:rPr>
                        <a:t>plăteşte</a:t>
                      </a:r>
                      <a:r>
                        <a:rPr lang="en-US" sz="1100" dirty="0">
                          <a:solidFill>
                            <a:srgbClr val="FF0000"/>
                          </a:solidFill>
                        </a:rPr>
                        <a:t> </a:t>
                      </a:r>
                      <a:r>
                        <a:rPr lang="en-US" sz="1100" dirty="0" err="1">
                          <a:solidFill>
                            <a:srgbClr val="FF0000"/>
                          </a:solidFill>
                        </a:rPr>
                        <a:t>până</a:t>
                      </a:r>
                      <a:r>
                        <a:rPr lang="en-US" sz="1100" dirty="0">
                          <a:solidFill>
                            <a:srgbClr val="FF0000"/>
                          </a:solidFill>
                        </a:rPr>
                        <a:t> la </a:t>
                      </a:r>
                      <a:r>
                        <a:rPr lang="en-US" sz="1100" dirty="0" err="1">
                          <a:solidFill>
                            <a:srgbClr val="FF0000"/>
                          </a:solidFill>
                        </a:rPr>
                        <a:t>acordarea</a:t>
                      </a:r>
                      <a:r>
                        <a:rPr lang="en-US" sz="1100" dirty="0">
                          <a:solidFill>
                            <a:srgbClr val="FF0000"/>
                          </a:solidFill>
                        </a:rPr>
                        <a:t> </a:t>
                      </a:r>
                      <a:r>
                        <a:rPr lang="en-US" sz="1100" dirty="0" err="1">
                          <a:solidFill>
                            <a:srgbClr val="FF0000"/>
                          </a:solidFill>
                        </a:rPr>
                        <a:t>liberului</a:t>
                      </a:r>
                      <a:r>
                        <a:rPr lang="en-US" sz="1100" dirty="0">
                          <a:solidFill>
                            <a:srgbClr val="FF0000"/>
                          </a:solidFill>
                        </a:rPr>
                        <a:t> de </a:t>
                      </a:r>
                      <a:r>
                        <a:rPr lang="en-US" sz="1100" dirty="0" err="1">
                          <a:solidFill>
                            <a:srgbClr val="FF0000"/>
                          </a:solidFill>
                        </a:rPr>
                        <a:t>vamă</a:t>
                      </a:r>
                      <a:r>
                        <a:rPr lang="en-US" sz="1100" dirty="0">
                          <a:solidFill>
                            <a:srgbClr val="FF0000"/>
                          </a:solidFill>
                        </a:rPr>
                        <a:t> </a:t>
                      </a:r>
                      <a:r>
                        <a:rPr lang="en-US" sz="1100" dirty="0" err="1">
                          <a:solidFill>
                            <a:srgbClr val="FF0000"/>
                          </a:solidFill>
                        </a:rPr>
                        <a:t>sau</a:t>
                      </a:r>
                      <a:r>
                        <a:rPr lang="en-US" sz="1100" dirty="0">
                          <a:solidFill>
                            <a:srgbClr val="FF0000"/>
                          </a:solidFill>
                        </a:rPr>
                        <a:t> </a:t>
                      </a:r>
                      <a:r>
                        <a:rPr lang="en-US" sz="1100" dirty="0" err="1">
                          <a:solidFill>
                            <a:srgbClr val="FF0000"/>
                          </a:solidFill>
                        </a:rPr>
                        <a:t>în</a:t>
                      </a:r>
                      <a:r>
                        <a:rPr lang="en-US" sz="1100" dirty="0">
                          <a:solidFill>
                            <a:srgbClr val="FF0000"/>
                          </a:solidFill>
                        </a:rPr>
                        <a:t> termen de 10 </a:t>
                      </a:r>
                      <a:r>
                        <a:rPr lang="en-US" sz="1100" dirty="0" err="1">
                          <a:solidFill>
                            <a:srgbClr val="FF0000"/>
                          </a:solidFill>
                        </a:rPr>
                        <a:t>zile</a:t>
                      </a:r>
                      <a:r>
                        <a:rPr lang="en-US" sz="1100" dirty="0">
                          <a:solidFill>
                            <a:srgbClr val="FF0000"/>
                          </a:solidFill>
                        </a:rPr>
                        <a:t> de la data </a:t>
                      </a:r>
                      <a:r>
                        <a:rPr lang="en-US" sz="1100" dirty="0" err="1">
                          <a:solidFill>
                            <a:srgbClr val="FF0000"/>
                          </a:solidFill>
                        </a:rPr>
                        <a:t>notificării</a:t>
                      </a:r>
                      <a:r>
                        <a:rPr lang="en-US" sz="1100" dirty="0">
                          <a:solidFill>
                            <a:srgbClr val="FF0000"/>
                          </a:solidFill>
                        </a:rPr>
                        <a:t> </a:t>
                      </a:r>
                      <a:r>
                        <a:rPr lang="en-US" sz="1100" dirty="0" err="1">
                          <a:solidFill>
                            <a:srgbClr val="FF0000"/>
                          </a:solidFill>
                        </a:rPr>
                        <a:t>datoriei</a:t>
                      </a:r>
                      <a:r>
                        <a:rPr lang="en-US" sz="1100" dirty="0">
                          <a:solidFill>
                            <a:srgbClr val="FF0000"/>
                          </a:solidFill>
                        </a:rPr>
                        <a:t> </a:t>
                      </a:r>
                      <a:r>
                        <a:rPr lang="en-US" sz="1100" dirty="0" err="1">
                          <a:solidFill>
                            <a:srgbClr val="FF0000"/>
                          </a:solidFill>
                        </a:rPr>
                        <a:t>vamale</a:t>
                      </a:r>
                      <a:r>
                        <a:rPr lang="en-US" sz="1100" dirty="0">
                          <a:solidFill>
                            <a:srgbClr val="FF0000"/>
                          </a:solidFill>
                        </a:rPr>
                        <a:t>, cu </a:t>
                      </a:r>
                      <a:r>
                        <a:rPr lang="en-US" sz="1100" dirty="0" err="1">
                          <a:solidFill>
                            <a:srgbClr val="FF0000"/>
                          </a:solidFill>
                        </a:rPr>
                        <a:t>constituirea</a:t>
                      </a:r>
                      <a:r>
                        <a:rPr lang="en-US" sz="1100" dirty="0">
                          <a:solidFill>
                            <a:srgbClr val="FF0000"/>
                          </a:solidFill>
                        </a:rPr>
                        <a:t> </a:t>
                      </a:r>
                      <a:r>
                        <a:rPr lang="en-US" sz="1100" dirty="0" err="1">
                          <a:solidFill>
                            <a:srgbClr val="FF0000"/>
                          </a:solidFill>
                        </a:rPr>
                        <a:t>unei</a:t>
                      </a:r>
                      <a:r>
                        <a:rPr lang="en-US" sz="1100" dirty="0">
                          <a:solidFill>
                            <a:srgbClr val="FF0000"/>
                          </a:solidFill>
                        </a:rPr>
                        <a:t> </a:t>
                      </a:r>
                      <a:r>
                        <a:rPr lang="en-US" sz="1100" dirty="0" err="1">
                          <a:solidFill>
                            <a:srgbClr val="FF0000"/>
                          </a:solidFill>
                        </a:rPr>
                        <a:t>garanţii</a:t>
                      </a:r>
                      <a:r>
                        <a:rPr lang="en-US" sz="1100" dirty="0">
                          <a:solidFill>
                            <a:srgbClr val="FF0000"/>
                          </a:solidFill>
                        </a:rPr>
                        <a:t> </a:t>
                      </a:r>
                      <a:r>
                        <a:rPr lang="en-US" sz="1100" dirty="0" err="1">
                          <a:solidFill>
                            <a:srgbClr val="FF0000"/>
                          </a:solidFill>
                        </a:rPr>
                        <a:t>în</a:t>
                      </a:r>
                      <a:r>
                        <a:rPr lang="en-US" sz="1100" dirty="0">
                          <a:solidFill>
                            <a:srgbClr val="FF0000"/>
                          </a:solidFill>
                        </a:rPr>
                        <a:t> </a:t>
                      </a:r>
                      <a:r>
                        <a:rPr lang="en-US" sz="1100" dirty="0" err="1">
                          <a:solidFill>
                            <a:srgbClr val="FF0000"/>
                          </a:solidFill>
                        </a:rPr>
                        <a:t>cuantum</a:t>
                      </a:r>
                      <a:r>
                        <a:rPr lang="en-US" sz="1100" dirty="0">
                          <a:solidFill>
                            <a:srgbClr val="FF0000"/>
                          </a:solidFill>
                        </a:rPr>
                        <a:t> </a:t>
                      </a:r>
                      <a:r>
                        <a:rPr lang="en-US" sz="1100" dirty="0" err="1">
                          <a:solidFill>
                            <a:srgbClr val="FF0000"/>
                          </a:solidFill>
                        </a:rPr>
                        <a:t>deplin</a:t>
                      </a:r>
                      <a:r>
                        <a:rPr lang="en-US" sz="1100" dirty="0">
                          <a:solidFill>
                            <a:srgbClr val="FF0000"/>
                          </a:solidFill>
                        </a:rPr>
                        <a:t> al </a:t>
                      </a:r>
                      <a:r>
                        <a:rPr lang="en-US" sz="1100" dirty="0" err="1">
                          <a:solidFill>
                            <a:srgbClr val="FF0000"/>
                          </a:solidFill>
                        </a:rPr>
                        <a:t>drepturilor</a:t>
                      </a:r>
                      <a:r>
                        <a:rPr lang="en-US" sz="1100" dirty="0">
                          <a:solidFill>
                            <a:srgbClr val="FF0000"/>
                          </a:solidFill>
                        </a:rPr>
                        <a:t> de import. </a:t>
                      </a:r>
                      <a:r>
                        <a:rPr lang="en-US" sz="1100" dirty="0" err="1">
                          <a:solidFill>
                            <a:srgbClr val="FF0000"/>
                          </a:solidFill>
                        </a:rPr>
                        <a:t>În</a:t>
                      </a:r>
                      <a:r>
                        <a:rPr lang="en-US" sz="1100" dirty="0">
                          <a:solidFill>
                            <a:srgbClr val="FF0000"/>
                          </a:solidFill>
                        </a:rPr>
                        <a:t> </a:t>
                      </a:r>
                      <a:r>
                        <a:rPr lang="en-US" sz="1100" dirty="0" err="1">
                          <a:solidFill>
                            <a:srgbClr val="FF0000"/>
                          </a:solidFill>
                        </a:rPr>
                        <a:t>cazul</a:t>
                      </a:r>
                      <a:r>
                        <a:rPr lang="en-US" sz="1100" dirty="0">
                          <a:solidFill>
                            <a:srgbClr val="FF0000"/>
                          </a:solidFill>
                        </a:rPr>
                        <a:t> </a:t>
                      </a:r>
                      <a:r>
                        <a:rPr lang="en-US" sz="1100" dirty="0" err="1">
                          <a:solidFill>
                            <a:srgbClr val="FF0000"/>
                          </a:solidFill>
                        </a:rPr>
                        <a:t>menţionat</a:t>
                      </a:r>
                      <a:r>
                        <a:rPr lang="en-US" sz="1100" dirty="0">
                          <a:solidFill>
                            <a:srgbClr val="FF0000"/>
                          </a:solidFill>
                        </a:rPr>
                        <a:t> la art.109 </a:t>
                      </a:r>
                      <a:r>
                        <a:rPr lang="en-US" sz="1100" dirty="0" err="1">
                          <a:solidFill>
                            <a:srgbClr val="FF0000"/>
                          </a:solidFill>
                        </a:rPr>
                        <a:t>alin</a:t>
                      </a:r>
                      <a:r>
                        <a:rPr lang="en-US" sz="1100" dirty="0">
                          <a:solidFill>
                            <a:srgbClr val="FF0000"/>
                          </a:solidFill>
                        </a:rPr>
                        <a:t>.(5) nu se </a:t>
                      </a:r>
                      <a:r>
                        <a:rPr lang="en-US" sz="1100" dirty="0" err="1">
                          <a:solidFill>
                            <a:srgbClr val="FF0000"/>
                          </a:solidFill>
                        </a:rPr>
                        <a:t>solicită</a:t>
                      </a:r>
                      <a:r>
                        <a:rPr lang="en-US" sz="1100" dirty="0">
                          <a:solidFill>
                            <a:srgbClr val="FF0000"/>
                          </a:solidFill>
                        </a:rPr>
                        <a:t> </a:t>
                      </a:r>
                      <a:r>
                        <a:rPr lang="en-US" sz="1100" dirty="0" err="1">
                          <a:solidFill>
                            <a:srgbClr val="FF0000"/>
                          </a:solidFill>
                        </a:rPr>
                        <a:t>nicio</a:t>
                      </a:r>
                      <a:r>
                        <a:rPr lang="en-US" sz="1100" dirty="0">
                          <a:solidFill>
                            <a:srgbClr val="FF0000"/>
                          </a:solidFill>
                        </a:rPr>
                        <a:t> </a:t>
                      </a:r>
                      <a:r>
                        <a:rPr lang="en-US" sz="1100" dirty="0" err="1">
                          <a:solidFill>
                            <a:srgbClr val="FF0000"/>
                          </a:solidFill>
                        </a:rPr>
                        <a:t>garanţie</a:t>
                      </a:r>
                      <a:r>
                        <a:rPr lang="en-US" sz="1100" dirty="0">
                          <a:solidFill>
                            <a:srgbClr val="FF0000"/>
                          </a:solidFill>
                        </a:rPr>
                        <a:t>. </a:t>
                      </a:r>
                      <a:r>
                        <a:rPr lang="en-US" sz="1100" dirty="0" err="1">
                          <a:solidFill>
                            <a:srgbClr val="FF0000"/>
                          </a:solidFill>
                        </a:rPr>
                        <a:t>În</a:t>
                      </a:r>
                      <a:r>
                        <a:rPr lang="en-US" sz="1100" dirty="0">
                          <a:solidFill>
                            <a:srgbClr val="FF0000"/>
                          </a:solidFill>
                        </a:rPr>
                        <a:t> </a:t>
                      </a:r>
                      <a:r>
                        <a:rPr lang="en-US" sz="1100" dirty="0" err="1">
                          <a:solidFill>
                            <a:srgbClr val="FF0000"/>
                          </a:solidFill>
                        </a:rPr>
                        <a:t>toate</a:t>
                      </a:r>
                      <a:r>
                        <a:rPr lang="en-US" sz="1100" dirty="0">
                          <a:solidFill>
                            <a:srgbClr val="FF0000"/>
                          </a:solidFill>
                        </a:rPr>
                        <a:t> </a:t>
                      </a:r>
                      <a:r>
                        <a:rPr lang="en-US" sz="1100" dirty="0" err="1">
                          <a:solidFill>
                            <a:srgbClr val="FF0000"/>
                          </a:solidFill>
                        </a:rPr>
                        <a:t>aceste</a:t>
                      </a:r>
                      <a:r>
                        <a:rPr lang="en-US" sz="1100" dirty="0">
                          <a:solidFill>
                            <a:srgbClr val="FF0000"/>
                          </a:solidFill>
                        </a:rPr>
                        <a:t> </a:t>
                      </a:r>
                      <a:r>
                        <a:rPr lang="en-US" sz="1100" dirty="0" err="1">
                          <a:solidFill>
                            <a:srgbClr val="FF0000"/>
                          </a:solidFill>
                        </a:rPr>
                        <a:t>cazuri</a:t>
                      </a:r>
                      <a:r>
                        <a:rPr lang="en-US" sz="1100" dirty="0">
                          <a:solidFill>
                            <a:srgbClr val="FF0000"/>
                          </a:solidFill>
                        </a:rPr>
                        <a:t>, </a:t>
                      </a:r>
                      <a:r>
                        <a:rPr lang="en-US" sz="1100" dirty="0" err="1">
                          <a:solidFill>
                            <a:srgbClr val="FF0000"/>
                          </a:solidFill>
                        </a:rPr>
                        <a:t>majorarea</a:t>
                      </a:r>
                      <a:r>
                        <a:rPr lang="en-US" sz="1100" dirty="0">
                          <a:solidFill>
                            <a:srgbClr val="FF0000"/>
                          </a:solidFill>
                        </a:rPr>
                        <a:t> de </a:t>
                      </a:r>
                      <a:r>
                        <a:rPr lang="en-US" sz="1100" dirty="0" err="1">
                          <a:solidFill>
                            <a:srgbClr val="FF0000"/>
                          </a:solidFill>
                        </a:rPr>
                        <a:t>întârziere</a:t>
                      </a:r>
                      <a:r>
                        <a:rPr lang="en-US" sz="1100" dirty="0">
                          <a:solidFill>
                            <a:srgbClr val="FF0000"/>
                          </a:solidFill>
                        </a:rPr>
                        <a:t> (</a:t>
                      </a:r>
                      <a:r>
                        <a:rPr lang="en-US" sz="1100" dirty="0" err="1">
                          <a:solidFill>
                            <a:srgbClr val="FF0000"/>
                          </a:solidFill>
                        </a:rPr>
                        <a:t>penalitatea</a:t>
                      </a:r>
                      <a:r>
                        <a:rPr lang="en-US" sz="1100" dirty="0">
                          <a:solidFill>
                            <a:srgbClr val="FF0000"/>
                          </a:solidFill>
                        </a:rPr>
                        <a:t>) </a:t>
                      </a:r>
                      <a:r>
                        <a:rPr lang="en-US" sz="1100" dirty="0" err="1">
                          <a:solidFill>
                            <a:srgbClr val="FF0000"/>
                          </a:solidFill>
                        </a:rPr>
                        <a:t>pentru</a:t>
                      </a:r>
                      <a:r>
                        <a:rPr lang="en-US" sz="1100" dirty="0">
                          <a:solidFill>
                            <a:srgbClr val="FF0000"/>
                          </a:solidFill>
                        </a:rPr>
                        <a:t> </a:t>
                      </a:r>
                      <a:r>
                        <a:rPr lang="en-US" sz="1100" dirty="0" err="1">
                          <a:solidFill>
                            <a:srgbClr val="FF0000"/>
                          </a:solidFill>
                        </a:rPr>
                        <a:t>perioada</a:t>
                      </a:r>
                      <a:r>
                        <a:rPr lang="en-US" sz="1100" dirty="0">
                          <a:solidFill>
                            <a:srgbClr val="FF0000"/>
                          </a:solidFill>
                        </a:rPr>
                        <a:t> de </a:t>
                      </a:r>
                      <a:r>
                        <a:rPr lang="en-US" sz="1100" dirty="0" err="1">
                          <a:solidFill>
                            <a:srgbClr val="FF0000"/>
                          </a:solidFill>
                        </a:rPr>
                        <a:t>amânare</a:t>
                      </a:r>
                      <a:r>
                        <a:rPr lang="en-US" sz="1100" dirty="0">
                          <a:solidFill>
                            <a:srgbClr val="FF0000"/>
                          </a:solidFill>
                        </a:rPr>
                        <a:t> nu se </a:t>
                      </a:r>
                      <a:r>
                        <a:rPr lang="en-US" sz="1100" dirty="0" err="1">
                          <a:solidFill>
                            <a:srgbClr val="FF0000"/>
                          </a:solidFill>
                        </a:rPr>
                        <a:t>calculează</a:t>
                      </a:r>
                      <a:r>
                        <a:rPr lang="en-US" sz="1100" dirty="0">
                          <a:solidFill>
                            <a:srgbClr val="FF0000"/>
                          </a:solidFill>
                        </a:rPr>
                        <a:t>.</a:t>
                      </a:r>
                    </a:p>
                    <a:p>
                      <a:pPr marL="0" indent="0" algn="just">
                        <a:buNone/>
                      </a:pPr>
                      <a:r>
                        <a:rPr lang="en-US" sz="1100" dirty="0">
                          <a:solidFill>
                            <a:srgbClr val="FF0000"/>
                          </a:solidFill>
                        </a:rPr>
                        <a:t>(2) </a:t>
                      </a:r>
                      <a:r>
                        <a:rPr lang="en-US" sz="1100" dirty="0" err="1">
                          <a:solidFill>
                            <a:srgbClr val="FF0000"/>
                          </a:solidFill>
                        </a:rPr>
                        <a:t>Prin</a:t>
                      </a:r>
                      <a:r>
                        <a:rPr lang="en-US" sz="1100" dirty="0">
                          <a:solidFill>
                            <a:srgbClr val="FF0000"/>
                          </a:solidFill>
                        </a:rPr>
                        <a:t> </a:t>
                      </a:r>
                      <a:r>
                        <a:rPr lang="en-US" sz="1100" dirty="0" err="1">
                          <a:solidFill>
                            <a:srgbClr val="FF0000"/>
                          </a:solidFill>
                        </a:rPr>
                        <a:t>derogare</a:t>
                      </a:r>
                      <a:r>
                        <a:rPr lang="en-US" sz="1100" dirty="0">
                          <a:solidFill>
                            <a:srgbClr val="FF0000"/>
                          </a:solidFill>
                        </a:rPr>
                        <a:t> de la </a:t>
                      </a:r>
                      <a:r>
                        <a:rPr lang="en-US" sz="1100" dirty="0" err="1">
                          <a:solidFill>
                            <a:srgbClr val="FF0000"/>
                          </a:solidFill>
                        </a:rPr>
                        <a:t>alin</a:t>
                      </a:r>
                      <a:r>
                        <a:rPr lang="en-US" sz="1100" dirty="0">
                          <a:solidFill>
                            <a:srgbClr val="FF0000"/>
                          </a:solidFill>
                        </a:rPr>
                        <a:t>.(1), </a:t>
                      </a:r>
                      <a:r>
                        <a:rPr lang="en-US" sz="1100" dirty="0" err="1">
                          <a:solidFill>
                            <a:srgbClr val="FF0000"/>
                          </a:solidFill>
                        </a:rPr>
                        <a:t>importatorii</a:t>
                      </a:r>
                      <a:r>
                        <a:rPr lang="en-US" sz="1100" dirty="0">
                          <a:solidFill>
                            <a:srgbClr val="FF0000"/>
                          </a:solidFill>
                        </a:rPr>
                        <a:t> care </a:t>
                      </a:r>
                      <a:r>
                        <a:rPr lang="en-US" sz="1100" dirty="0" err="1">
                          <a:solidFill>
                            <a:srgbClr val="FF0000"/>
                          </a:solidFill>
                        </a:rPr>
                        <a:t>deţin</a:t>
                      </a:r>
                      <a:r>
                        <a:rPr lang="en-US" sz="1100" dirty="0">
                          <a:solidFill>
                            <a:srgbClr val="FF0000"/>
                          </a:solidFill>
                        </a:rPr>
                        <a:t> </a:t>
                      </a:r>
                      <a:r>
                        <a:rPr lang="en-US" sz="1100" dirty="0" err="1">
                          <a:solidFill>
                            <a:srgbClr val="FF0000"/>
                          </a:solidFill>
                        </a:rPr>
                        <a:t>statutul</a:t>
                      </a:r>
                      <a:r>
                        <a:rPr lang="en-US" sz="1100" dirty="0">
                          <a:solidFill>
                            <a:srgbClr val="FF0000"/>
                          </a:solidFill>
                        </a:rPr>
                        <a:t> AEO </a:t>
                      </a:r>
                      <a:r>
                        <a:rPr lang="en-US" sz="1100" dirty="0" err="1">
                          <a:solidFill>
                            <a:srgbClr val="FF0000"/>
                          </a:solidFill>
                        </a:rPr>
                        <a:t>în</a:t>
                      </a:r>
                      <a:r>
                        <a:rPr lang="en-US" sz="1100" dirty="0">
                          <a:solidFill>
                            <a:srgbClr val="FF0000"/>
                          </a:solidFill>
                        </a:rPr>
                        <a:t> </a:t>
                      </a:r>
                      <a:r>
                        <a:rPr lang="en-US" sz="1100" dirty="0" err="1">
                          <a:solidFill>
                            <a:srgbClr val="FF0000"/>
                          </a:solidFill>
                        </a:rPr>
                        <a:t>conformitate</a:t>
                      </a:r>
                      <a:r>
                        <a:rPr lang="en-US" sz="1100" dirty="0">
                          <a:solidFill>
                            <a:srgbClr val="FF0000"/>
                          </a:solidFill>
                        </a:rPr>
                        <a:t> cu art.36 </a:t>
                      </a:r>
                      <a:r>
                        <a:rPr lang="en-US" sz="1100" dirty="0" err="1">
                          <a:solidFill>
                            <a:srgbClr val="FF0000"/>
                          </a:solidFill>
                        </a:rPr>
                        <a:t>dispun</a:t>
                      </a:r>
                      <a:r>
                        <a:rPr lang="en-US" sz="1100" dirty="0">
                          <a:solidFill>
                            <a:srgbClr val="FF0000"/>
                          </a:solidFill>
                        </a:rPr>
                        <a:t> de </a:t>
                      </a:r>
                      <a:r>
                        <a:rPr lang="en-US" sz="1100" dirty="0" err="1">
                          <a:solidFill>
                            <a:srgbClr val="FF0000"/>
                          </a:solidFill>
                        </a:rPr>
                        <a:t>dreptul</a:t>
                      </a:r>
                      <a:r>
                        <a:rPr lang="en-US" sz="1100" dirty="0">
                          <a:solidFill>
                            <a:srgbClr val="FF0000"/>
                          </a:solidFill>
                        </a:rPr>
                        <a:t> de </a:t>
                      </a:r>
                      <a:r>
                        <a:rPr lang="en-US" sz="1100" dirty="0" err="1">
                          <a:solidFill>
                            <a:srgbClr val="FF0000"/>
                          </a:solidFill>
                        </a:rPr>
                        <a:t>amânare</a:t>
                      </a:r>
                      <a:r>
                        <a:rPr lang="en-US" sz="1100" dirty="0">
                          <a:solidFill>
                            <a:srgbClr val="FF0000"/>
                          </a:solidFill>
                        </a:rPr>
                        <a:t> a </a:t>
                      </a:r>
                      <a:r>
                        <a:rPr lang="en-US" sz="1100" dirty="0" err="1">
                          <a:solidFill>
                            <a:srgbClr val="FF0000"/>
                          </a:solidFill>
                        </a:rPr>
                        <a:t>termenului</a:t>
                      </a:r>
                      <a:r>
                        <a:rPr lang="en-US" sz="1100" dirty="0">
                          <a:solidFill>
                            <a:srgbClr val="FF0000"/>
                          </a:solidFill>
                        </a:rPr>
                        <a:t> de </a:t>
                      </a:r>
                      <a:r>
                        <a:rPr lang="en-US" sz="1100" dirty="0" err="1">
                          <a:solidFill>
                            <a:srgbClr val="FF0000"/>
                          </a:solidFill>
                        </a:rPr>
                        <a:t>plată</a:t>
                      </a:r>
                      <a:r>
                        <a:rPr lang="en-US" sz="1100" dirty="0">
                          <a:solidFill>
                            <a:srgbClr val="FF0000"/>
                          </a:solidFill>
                        </a:rPr>
                        <a:t> a </a:t>
                      </a:r>
                      <a:r>
                        <a:rPr lang="en-US" sz="1100" dirty="0" err="1">
                          <a:solidFill>
                            <a:srgbClr val="FF0000"/>
                          </a:solidFill>
                        </a:rPr>
                        <a:t>cuantumului</a:t>
                      </a:r>
                      <a:r>
                        <a:rPr lang="en-US" sz="1100" dirty="0">
                          <a:solidFill>
                            <a:srgbClr val="FF0000"/>
                          </a:solidFill>
                        </a:rPr>
                        <a:t> </a:t>
                      </a:r>
                      <a:r>
                        <a:rPr lang="en-US" sz="1100" dirty="0" err="1">
                          <a:solidFill>
                            <a:srgbClr val="FF0000"/>
                          </a:solidFill>
                        </a:rPr>
                        <a:t>drepturilor</a:t>
                      </a:r>
                      <a:r>
                        <a:rPr lang="en-US" sz="1100" dirty="0">
                          <a:solidFill>
                            <a:srgbClr val="FF0000"/>
                          </a:solidFill>
                        </a:rPr>
                        <a:t> de import pe o </a:t>
                      </a:r>
                      <a:r>
                        <a:rPr lang="en-US" sz="1100" dirty="0" err="1">
                          <a:solidFill>
                            <a:srgbClr val="FF0000"/>
                          </a:solidFill>
                        </a:rPr>
                        <a:t>perioadă</a:t>
                      </a:r>
                      <a:r>
                        <a:rPr lang="en-US" sz="1100" dirty="0">
                          <a:solidFill>
                            <a:srgbClr val="FF0000"/>
                          </a:solidFill>
                        </a:rPr>
                        <a:t> </a:t>
                      </a:r>
                      <a:r>
                        <a:rPr lang="en-US" sz="1100" dirty="0" err="1">
                          <a:solidFill>
                            <a:srgbClr val="FF0000"/>
                          </a:solidFill>
                        </a:rPr>
                        <a:t>ce</a:t>
                      </a:r>
                      <a:r>
                        <a:rPr lang="en-US" sz="1100" dirty="0">
                          <a:solidFill>
                            <a:srgbClr val="FF0000"/>
                          </a:solidFill>
                        </a:rPr>
                        <a:t> nu </a:t>
                      </a:r>
                      <a:r>
                        <a:rPr lang="en-US" sz="1100" dirty="0" err="1">
                          <a:solidFill>
                            <a:srgbClr val="FF0000"/>
                          </a:solidFill>
                        </a:rPr>
                        <a:t>poate</a:t>
                      </a:r>
                      <a:r>
                        <a:rPr lang="en-US" sz="1100" dirty="0">
                          <a:solidFill>
                            <a:srgbClr val="FF0000"/>
                          </a:solidFill>
                        </a:rPr>
                        <a:t> </a:t>
                      </a:r>
                      <a:r>
                        <a:rPr lang="en-US" sz="1100" dirty="0" err="1">
                          <a:solidFill>
                            <a:srgbClr val="FF0000"/>
                          </a:solidFill>
                        </a:rPr>
                        <a:t>depăşi</a:t>
                      </a:r>
                      <a:r>
                        <a:rPr lang="en-US" sz="1100" dirty="0">
                          <a:solidFill>
                            <a:srgbClr val="FF0000"/>
                          </a:solidFill>
                        </a:rPr>
                        <a:t> 30 de </a:t>
                      </a:r>
                      <a:r>
                        <a:rPr lang="en-US" sz="1100" dirty="0" err="1">
                          <a:solidFill>
                            <a:srgbClr val="FF0000"/>
                          </a:solidFill>
                        </a:rPr>
                        <a:t>zile</a:t>
                      </a:r>
                      <a:r>
                        <a:rPr lang="en-US" sz="1100" dirty="0">
                          <a:solidFill>
                            <a:srgbClr val="FF0000"/>
                          </a:solidFill>
                        </a:rPr>
                        <a:t> de la data </a:t>
                      </a:r>
                      <a:r>
                        <a:rPr lang="en-US" sz="1100" dirty="0" err="1">
                          <a:solidFill>
                            <a:srgbClr val="FF0000"/>
                          </a:solidFill>
                        </a:rPr>
                        <a:t>notificării</a:t>
                      </a:r>
                      <a:r>
                        <a:rPr lang="en-US" sz="1100" dirty="0">
                          <a:solidFill>
                            <a:srgbClr val="FF0000"/>
                          </a:solidFill>
                        </a:rPr>
                        <a:t>. </a:t>
                      </a:r>
                      <a:r>
                        <a:rPr lang="en-US" sz="1100" dirty="0" err="1">
                          <a:solidFill>
                            <a:srgbClr val="FF0000"/>
                          </a:solidFill>
                        </a:rPr>
                        <a:t>În</a:t>
                      </a:r>
                      <a:r>
                        <a:rPr lang="en-US" sz="1100" dirty="0">
                          <a:solidFill>
                            <a:srgbClr val="FF0000"/>
                          </a:solidFill>
                        </a:rPr>
                        <a:t> </a:t>
                      </a:r>
                      <a:r>
                        <a:rPr lang="en-US" sz="1100" dirty="0" err="1">
                          <a:solidFill>
                            <a:srgbClr val="FF0000"/>
                          </a:solidFill>
                        </a:rPr>
                        <a:t>acest</a:t>
                      </a:r>
                      <a:r>
                        <a:rPr lang="en-US" sz="1100" dirty="0">
                          <a:solidFill>
                            <a:srgbClr val="FF0000"/>
                          </a:solidFill>
                        </a:rPr>
                        <a:t> </a:t>
                      </a:r>
                      <a:r>
                        <a:rPr lang="en-US" sz="1100" dirty="0" err="1">
                          <a:solidFill>
                            <a:srgbClr val="FF0000"/>
                          </a:solidFill>
                        </a:rPr>
                        <a:t>caz</a:t>
                      </a:r>
                      <a:r>
                        <a:rPr lang="en-US" sz="1100" dirty="0">
                          <a:solidFill>
                            <a:srgbClr val="FF0000"/>
                          </a:solidFill>
                        </a:rPr>
                        <a:t>, </a:t>
                      </a:r>
                      <a:r>
                        <a:rPr lang="en-US" sz="1100" dirty="0" err="1">
                          <a:solidFill>
                            <a:srgbClr val="FF0000"/>
                          </a:solidFill>
                        </a:rPr>
                        <a:t>acordarea</a:t>
                      </a:r>
                      <a:r>
                        <a:rPr lang="en-US" sz="1100" dirty="0">
                          <a:solidFill>
                            <a:srgbClr val="FF0000"/>
                          </a:solidFill>
                        </a:rPr>
                        <a:t> </a:t>
                      </a:r>
                      <a:r>
                        <a:rPr lang="en-US" sz="1100" dirty="0" err="1">
                          <a:solidFill>
                            <a:srgbClr val="FF0000"/>
                          </a:solidFill>
                        </a:rPr>
                        <a:t>liberului</a:t>
                      </a:r>
                      <a:r>
                        <a:rPr lang="en-US" sz="1100" dirty="0">
                          <a:solidFill>
                            <a:srgbClr val="FF0000"/>
                          </a:solidFill>
                        </a:rPr>
                        <a:t> de </a:t>
                      </a:r>
                      <a:r>
                        <a:rPr lang="en-US" sz="1100" dirty="0" err="1">
                          <a:solidFill>
                            <a:srgbClr val="FF0000"/>
                          </a:solidFill>
                        </a:rPr>
                        <a:t>vamă</a:t>
                      </a:r>
                      <a:r>
                        <a:rPr lang="en-US" sz="1100" dirty="0">
                          <a:solidFill>
                            <a:srgbClr val="FF0000"/>
                          </a:solidFill>
                        </a:rPr>
                        <a:t> </a:t>
                      </a:r>
                      <a:r>
                        <a:rPr lang="en-US" sz="1100" dirty="0" err="1">
                          <a:solidFill>
                            <a:srgbClr val="FF0000"/>
                          </a:solidFill>
                        </a:rPr>
                        <a:t>este</a:t>
                      </a:r>
                      <a:r>
                        <a:rPr lang="en-US" sz="1100" dirty="0">
                          <a:solidFill>
                            <a:srgbClr val="FF0000"/>
                          </a:solidFill>
                        </a:rPr>
                        <a:t> </a:t>
                      </a:r>
                      <a:r>
                        <a:rPr lang="en-US" sz="1100" dirty="0" err="1">
                          <a:solidFill>
                            <a:srgbClr val="FF0000"/>
                          </a:solidFill>
                        </a:rPr>
                        <a:t>condiţionată</a:t>
                      </a:r>
                      <a:r>
                        <a:rPr lang="en-US" sz="1100" dirty="0">
                          <a:solidFill>
                            <a:srgbClr val="FF0000"/>
                          </a:solidFill>
                        </a:rPr>
                        <a:t> de </a:t>
                      </a:r>
                      <a:r>
                        <a:rPr lang="en-US" sz="1100" dirty="0" err="1">
                          <a:solidFill>
                            <a:srgbClr val="FF0000"/>
                          </a:solidFill>
                        </a:rPr>
                        <a:t>constituirea</a:t>
                      </a:r>
                      <a:r>
                        <a:rPr lang="en-US" sz="1100" dirty="0">
                          <a:solidFill>
                            <a:srgbClr val="FF0000"/>
                          </a:solidFill>
                        </a:rPr>
                        <a:t> </a:t>
                      </a:r>
                      <a:r>
                        <a:rPr lang="en-US" sz="1100" dirty="0" err="1">
                          <a:solidFill>
                            <a:srgbClr val="FF0000"/>
                          </a:solidFill>
                        </a:rPr>
                        <a:t>unei</a:t>
                      </a:r>
                      <a:r>
                        <a:rPr lang="en-US" sz="1100" dirty="0">
                          <a:solidFill>
                            <a:srgbClr val="FF0000"/>
                          </a:solidFill>
                        </a:rPr>
                        <a:t> </a:t>
                      </a:r>
                      <a:r>
                        <a:rPr lang="en-US" sz="1100" dirty="0" err="1">
                          <a:solidFill>
                            <a:srgbClr val="FF0000"/>
                          </a:solidFill>
                        </a:rPr>
                        <a:t>garanţii</a:t>
                      </a:r>
                      <a:r>
                        <a:rPr lang="en-US" sz="1100" dirty="0">
                          <a:solidFill>
                            <a:srgbClr val="FF0000"/>
                          </a:solidFill>
                        </a:rPr>
                        <a:t>, </a:t>
                      </a:r>
                      <a:r>
                        <a:rPr lang="en-US" sz="1100" dirty="0" err="1">
                          <a:solidFill>
                            <a:srgbClr val="FF0000"/>
                          </a:solidFill>
                        </a:rPr>
                        <a:t>determinată</a:t>
                      </a:r>
                      <a:r>
                        <a:rPr lang="en-US" sz="1100" dirty="0">
                          <a:solidFill>
                            <a:srgbClr val="FF0000"/>
                          </a:solidFill>
                        </a:rPr>
                        <a:t> conform art.104. </a:t>
                      </a:r>
                      <a:r>
                        <a:rPr lang="en-US" sz="1100" dirty="0" err="1">
                          <a:solidFill>
                            <a:srgbClr val="FF0000"/>
                          </a:solidFill>
                        </a:rPr>
                        <a:t>În</a:t>
                      </a:r>
                      <a:r>
                        <a:rPr lang="en-US" sz="1100" dirty="0">
                          <a:solidFill>
                            <a:srgbClr val="FF0000"/>
                          </a:solidFill>
                        </a:rPr>
                        <a:t> </a:t>
                      </a:r>
                      <a:r>
                        <a:rPr lang="en-US" sz="1100" dirty="0" err="1">
                          <a:solidFill>
                            <a:srgbClr val="FF0000"/>
                          </a:solidFill>
                        </a:rPr>
                        <a:t>cazul</a:t>
                      </a:r>
                      <a:r>
                        <a:rPr lang="en-US" sz="1100" dirty="0">
                          <a:solidFill>
                            <a:srgbClr val="FF0000"/>
                          </a:solidFill>
                        </a:rPr>
                        <a:t> </a:t>
                      </a:r>
                      <a:r>
                        <a:rPr lang="en-US" sz="1100" dirty="0" err="1">
                          <a:solidFill>
                            <a:srgbClr val="FF0000"/>
                          </a:solidFill>
                        </a:rPr>
                        <a:t>amânării</a:t>
                      </a:r>
                      <a:r>
                        <a:rPr lang="en-US" sz="1100" dirty="0">
                          <a:solidFill>
                            <a:srgbClr val="FF0000"/>
                          </a:solidFill>
                        </a:rPr>
                        <a:t> </a:t>
                      </a:r>
                      <a:r>
                        <a:rPr lang="en-US" sz="1100" dirty="0" err="1">
                          <a:solidFill>
                            <a:srgbClr val="FF0000"/>
                          </a:solidFill>
                        </a:rPr>
                        <a:t>plăţii</a:t>
                      </a:r>
                      <a:r>
                        <a:rPr lang="en-US" sz="1100" dirty="0">
                          <a:solidFill>
                            <a:srgbClr val="FF0000"/>
                          </a:solidFill>
                        </a:rPr>
                        <a:t> </a:t>
                      </a:r>
                      <a:r>
                        <a:rPr lang="en-US" sz="1100" dirty="0" err="1">
                          <a:solidFill>
                            <a:srgbClr val="FF0000"/>
                          </a:solidFill>
                        </a:rPr>
                        <a:t>cuantumului</a:t>
                      </a:r>
                      <a:r>
                        <a:rPr lang="en-US" sz="1100" dirty="0">
                          <a:solidFill>
                            <a:srgbClr val="FF0000"/>
                          </a:solidFill>
                        </a:rPr>
                        <a:t> </a:t>
                      </a:r>
                      <a:r>
                        <a:rPr lang="en-US" sz="1100" dirty="0" err="1">
                          <a:solidFill>
                            <a:srgbClr val="FF0000"/>
                          </a:solidFill>
                        </a:rPr>
                        <a:t>drepturilor</a:t>
                      </a:r>
                      <a:r>
                        <a:rPr lang="en-US" sz="1100" dirty="0">
                          <a:solidFill>
                            <a:srgbClr val="FF0000"/>
                          </a:solidFill>
                        </a:rPr>
                        <a:t> de import, </a:t>
                      </a:r>
                      <a:r>
                        <a:rPr lang="en-US" sz="1100" dirty="0" err="1">
                          <a:solidFill>
                            <a:srgbClr val="FF0000"/>
                          </a:solidFill>
                        </a:rPr>
                        <a:t>majorarea</a:t>
                      </a:r>
                      <a:r>
                        <a:rPr lang="en-US" sz="1100" dirty="0">
                          <a:solidFill>
                            <a:srgbClr val="FF0000"/>
                          </a:solidFill>
                        </a:rPr>
                        <a:t> de </a:t>
                      </a:r>
                      <a:r>
                        <a:rPr lang="en-US" sz="1100" dirty="0" err="1">
                          <a:solidFill>
                            <a:srgbClr val="FF0000"/>
                          </a:solidFill>
                        </a:rPr>
                        <a:t>întârziere</a:t>
                      </a:r>
                      <a:r>
                        <a:rPr lang="en-US" sz="1100" dirty="0">
                          <a:solidFill>
                            <a:srgbClr val="FF0000"/>
                          </a:solidFill>
                        </a:rPr>
                        <a:t> (</a:t>
                      </a:r>
                      <a:r>
                        <a:rPr lang="en-US" sz="1100" dirty="0" err="1">
                          <a:solidFill>
                            <a:srgbClr val="FF0000"/>
                          </a:solidFill>
                        </a:rPr>
                        <a:t>penalitatea</a:t>
                      </a:r>
                      <a:r>
                        <a:rPr lang="en-US" sz="1100" dirty="0">
                          <a:solidFill>
                            <a:srgbClr val="FF0000"/>
                          </a:solidFill>
                        </a:rPr>
                        <a:t>) nu se </a:t>
                      </a:r>
                      <a:r>
                        <a:rPr lang="en-US" sz="1100" dirty="0" err="1">
                          <a:solidFill>
                            <a:srgbClr val="FF0000"/>
                          </a:solidFill>
                        </a:rPr>
                        <a:t>calculează</a:t>
                      </a:r>
                      <a:r>
                        <a:rPr lang="en-US" sz="1100" dirty="0">
                          <a:solidFill>
                            <a:srgbClr val="FF0000"/>
                          </a:solidFill>
                        </a:rPr>
                        <a:t>.</a:t>
                      </a:r>
                      <a:endParaRPr lang="ro-RO" sz="1100" dirty="0">
                        <a:solidFill>
                          <a:srgbClr val="FF0000"/>
                        </a:solidFill>
                      </a:endParaRPr>
                    </a:p>
                  </a:txBody>
                  <a:tcPr/>
                </a:tc>
                <a:tc>
                  <a:txBody>
                    <a:bodyPr/>
                    <a:lstStyle/>
                    <a:p>
                      <a:r>
                        <a:rPr lang="ru-RU" sz="900" b="1" kern="1200" dirty="0">
                          <a:solidFill>
                            <a:schemeClr val="dk1"/>
                          </a:solidFill>
                          <a:effectLst/>
                          <a:latin typeface="+mn-lt"/>
                          <a:ea typeface="+mn-ea"/>
                          <a:cs typeface="+mn-cs"/>
                        </a:rPr>
                        <a:t>35.</a:t>
                      </a:r>
                      <a:r>
                        <a:rPr lang="ru-RU" sz="900" kern="1200" dirty="0">
                          <a:solidFill>
                            <a:schemeClr val="dk1"/>
                          </a:solidFill>
                          <a:effectLst/>
                          <a:latin typeface="+mn-lt"/>
                          <a:ea typeface="+mn-ea"/>
                          <a:cs typeface="+mn-cs"/>
                        </a:rPr>
                        <a:t> </a:t>
                      </a:r>
                      <a:r>
                        <a:rPr lang="it-IT" sz="900" kern="1200" dirty="0">
                          <a:solidFill>
                            <a:schemeClr val="dk1"/>
                          </a:solidFill>
                          <a:effectLst/>
                          <a:latin typeface="+mn-lt"/>
                          <a:ea typeface="+mn-ea"/>
                          <a:cs typeface="+mn-cs"/>
                        </a:rPr>
                        <a:t>Articolul 117 se </a:t>
                      </a:r>
                      <a:r>
                        <a:rPr lang="it-IT" sz="900" kern="1200" dirty="0" err="1">
                          <a:solidFill>
                            <a:schemeClr val="dk1"/>
                          </a:solidFill>
                          <a:effectLst/>
                          <a:latin typeface="+mn-lt"/>
                          <a:ea typeface="+mn-ea"/>
                          <a:cs typeface="+mn-cs"/>
                        </a:rPr>
                        <a:t>completează</a:t>
                      </a:r>
                      <a:r>
                        <a:rPr lang="it-IT" sz="900" kern="1200" dirty="0">
                          <a:solidFill>
                            <a:schemeClr val="dk1"/>
                          </a:solidFill>
                          <a:effectLst/>
                          <a:latin typeface="+mn-lt"/>
                          <a:ea typeface="+mn-ea"/>
                          <a:cs typeface="+mn-cs"/>
                        </a:rPr>
                        <a:t> cu </a:t>
                      </a:r>
                      <a:r>
                        <a:rPr lang="it-IT" sz="900" kern="1200" dirty="0" err="1">
                          <a:solidFill>
                            <a:schemeClr val="dk1"/>
                          </a:solidFill>
                          <a:effectLst/>
                          <a:latin typeface="+mn-lt"/>
                          <a:ea typeface="+mn-ea"/>
                          <a:cs typeface="+mn-cs"/>
                        </a:rPr>
                        <a:t>alineatele</a:t>
                      </a:r>
                      <a:r>
                        <a:rPr lang="it-IT" sz="900" kern="1200" dirty="0">
                          <a:solidFill>
                            <a:schemeClr val="dk1"/>
                          </a:solidFill>
                          <a:effectLst/>
                          <a:latin typeface="+mn-lt"/>
                          <a:ea typeface="+mn-ea"/>
                          <a:cs typeface="+mn-cs"/>
                        </a:rPr>
                        <a:t> </a:t>
                      </a:r>
                      <a:r>
                        <a:rPr lang="ru-RU" sz="900" kern="1200" dirty="0">
                          <a:solidFill>
                            <a:schemeClr val="dk1"/>
                          </a:solidFill>
                          <a:effectLst/>
                          <a:latin typeface="+mn-lt"/>
                          <a:ea typeface="+mn-ea"/>
                          <a:cs typeface="+mn-cs"/>
                        </a:rPr>
                        <a:t>(1</a:t>
                      </a:r>
                      <a:r>
                        <a:rPr lang="ru-RU" sz="900" kern="1200" baseline="30000" dirty="0">
                          <a:solidFill>
                            <a:schemeClr val="dk1"/>
                          </a:solidFill>
                          <a:effectLst/>
                          <a:latin typeface="+mn-lt"/>
                          <a:ea typeface="+mn-ea"/>
                          <a:cs typeface="+mn-cs"/>
                        </a:rPr>
                        <a:t>4</a:t>
                      </a:r>
                      <a:r>
                        <a:rPr lang="ru-RU" sz="900" kern="1200" dirty="0">
                          <a:solidFill>
                            <a:schemeClr val="dk1"/>
                          </a:solidFill>
                          <a:effectLst/>
                          <a:latin typeface="+mn-lt"/>
                          <a:ea typeface="+mn-ea"/>
                          <a:cs typeface="+mn-cs"/>
                        </a:rPr>
                        <a:t>)–(1</a:t>
                      </a:r>
                      <a:r>
                        <a:rPr lang="ru-RU" sz="900" kern="1200" baseline="30000" dirty="0">
                          <a:solidFill>
                            <a:schemeClr val="dk1"/>
                          </a:solidFill>
                          <a:effectLst/>
                          <a:latin typeface="+mn-lt"/>
                          <a:ea typeface="+mn-ea"/>
                          <a:cs typeface="+mn-cs"/>
                        </a:rPr>
                        <a:t>6</a:t>
                      </a:r>
                      <a:r>
                        <a:rPr lang="ru-RU" sz="900" kern="1200" dirty="0">
                          <a:solidFill>
                            <a:schemeClr val="dk1"/>
                          </a:solidFill>
                          <a:effectLst/>
                          <a:latin typeface="+mn-lt"/>
                          <a:ea typeface="+mn-ea"/>
                          <a:cs typeface="+mn-cs"/>
                        </a:rPr>
                        <a:t>)</a:t>
                      </a:r>
                      <a:r>
                        <a:rPr lang="en-US" sz="900" kern="1200" dirty="0">
                          <a:solidFill>
                            <a:schemeClr val="dk1"/>
                          </a:solidFill>
                          <a:effectLst/>
                          <a:latin typeface="+mn-lt"/>
                          <a:ea typeface="+mn-ea"/>
                          <a:cs typeface="+mn-cs"/>
                        </a:rPr>
                        <a:t> cu </a:t>
                      </a:r>
                      <a:r>
                        <a:rPr lang="en-US" sz="900" kern="1200" dirty="0" err="1">
                          <a:solidFill>
                            <a:schemeClr val="dk1"/>
                          </a:solidFill>
                          <a:effectLst/>
                          <a:latin typeface="+mn-lt"/>
                          <a:ea typeface="+mn-ea"/>
                          <a:cs typeface="+mn-cs"/>
                        </a:rPr>
                        <a:t>următorul</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cuprins</a:t>
                      </a:r>
                      <a:r>
                        <a:rPr lang="en-US" sz="900" kern="1200" dirty="0">
                          <a:solidFill>
                            <a:schemeClr val="dk1"/>
                          </a:solidFill>
                          <a:effectLst/>
                          <a:latin typeface="+mn-lt"/>
                          <a:ea typeface="+mn-ea"/>
                          <a:cs typeface="+mn-cs"/>
                        </a:rPr>
                        <a:t>:</a:t>
                      </a:r>
                      <a:r>
                        <a:rPr lang="ru-RU" sz="900" kern="1200" dirty="0">
                          <a:solidFill>
                            <a:schemeClr val="dk1"/>
                          </a:solidFill>
                          <a:effectLst/>
                          <a:latin typeface="+mn-lt"/>
                          <a:ea typeface="+mn-ea"/>
                          <a:cs typeface="+mn-cs"/>
                        </a:rPr>
                        <a:t> </a:t>
                      </a:r>
                      <a:endParaRPr lang="ro-RO" sz="900" kern="1200" dirty="0">
                        <a:solidFill>
                          <a:schemeClr val="dk1"/>
                        </a:solidFill>
                        <a:effectLst/>
                        <a:latin typeface="+mn-lt"/>
                        <a:ea typeface="+mn-ea"/>
                        <a:cs typeface="+mn-cs"/>
                      </a:endParaRPr>
                    </a:p>
                    <a:p>
                      <a:r>
                        <a:rPr lang="ru-RU" sz="900" kern="1200" dirty="0">
                          <a:solidFill>
                            <a:schemeClr val="dk1"/>
                          </a:solidFill>
                          <a:effectLst/>
                          <a:latin typeface="+mn-lt"/>
                          <a:ea typeface="+mn-ea"/>
                          <a:cs typeface="+mn-cs"/>
                        </a:rPr>
                        <a:t>"(1</a:t>
                      </a:r>
                      <a:r>
                        <a:rPr lang="ru-RU" sz="900" kern="1200" baseline="30000" dirty="0">
                          <a:solidFill>
                            <a:schemeClr val="dk1"/>
                          </a:solidFill>
                          <a:effectLst/>
                          <a:latin typeface="+mn-lt"/>
                          <a:ea typeface="+mn-ea"/>
                          <a:cs typeface="+mn-cs"/>
                        </a:rPr>
                        <a:t>4</a:t>
                      </a:r>
                      <a:r>
                        <a:rPr lang="ru-RU" sz="900" kern="1200" dirty="0">
                          <a:solidFill>
                            <a:schemeClr val="dk1"/>
                          </a:solidFill>
                          <a:effectLst/>
                          <a:latin typeface="+mn-lt"/>
                          <a:ea typeface="+mn-ea"/>
                          <a:cs typeface="+mn-cs"/>
                        </a:rPr>
                        <a:t>)</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Subiectul</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impozabil</a:t>
                      </a:r>
                      <a:r>
                        <a:rPr lang="en-US" sz="900" kern="1200" dirty="0">
                          <a:solidFill>
                            <a:schemeClr val="dk1"/>
                          </a:solidFill>
                          <a:effectLst/>
                          <a:latin typeface="+mn-lt"/>
                          <a:ea typeface="+mn-ea"/>
                          <a:cs typeface="+mn-cs"/>
                        </a:rPr>
                        <a:t> la </a:t>
                      </a:r>
                      <a:r>
                        <a:rPr lang="en-US" sz="900" kern="1200" dirty="0" err="1">
                          <a:solidFill>
                            <a:schemeClr val="dk1"/>
                          </a:solidFill>
                          <a:effectLst/>
                          <a:latin typeface="+mn-lt"/>
                          <a:ea typeface="+mn-ea"/>
                          <a:cs typeface="+mn-cs"/>
                        </a:rPr>
                        <a:t>efectuarea</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livrărilor</a:t>
                      </a:r>
                      <a:r>
                        <a:rPr lang="en-US" sz="900" kern="1200" dirty="0">
                          <a:solidFill>
                            <a:schemeClr val="dk1"/>
                          </a:solidFill>
                          <a:effectLst/>
                          <a:latin typeface="+mn-lt"/>
                          <a:ea typeface="+mn-ea"/>
                          <a:cs typeface="+mn-cs"/>
                        </a:rPr>
                        <a:t> de </a:t>
                      </a:r>
                      <a:r>
                        <a:rPr lang="en-US" sz="900" kern="1200" dirty="0" err="1">
                          <a:solidFill>
                            <a:schemeClr val="dk1"/>
                          </a:solidFill>
                          <a:effectLst/>
                          <a:latin typeface="+mn-lt"/>
                          <a:ea typeface="+mn-ea"/>
                          <a:cs typeface="+mn-cs"/>
                        </a:rPr>
                        <a:t>mărfuri</a:t>
                      </a:r>
                      <a:r>
                        <a:rPr lang="en-US" sz="900" kern="1200" dirty="0">
                          <a:solidFill>
                            <a:schemeClr val="dk1"/>
                          </a:solidFill>
                          <a:effectLst/>
                          <a:latin typeface="+mn-lt"/>
                          <a:ea typeface="+mn-ea"/>
                          <a:cs typeface="+mn-cs"/>
                        </a:rPr>
                        <a:t>/</a:t>
                      </a:r>
                      <a:r>
                        <a:rPr lang="en-US" sz="900" kern="1200" dirty="0" err="1">
                          <a:solidFill>
                            <a:schemeClr val="dk1"/>
                          </a:solidFill>
                          <a:effectLst/>
                          <a:latin typeface="+mn-lt"/>
                          <a:ea typeface="+mn-ea"/>
                          <a:cs typeface="+mn-cs"/>
                        </a:rPr>
                        <a:t>servicii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către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agentul</a:t>
                      </a:r>
                      <a:r>
                        <a:rPr lang="en-US" sz="900" kern="1200" dirty="0">
                          <a:solidFill>
                            <a:schemeClr val="dk1"/>
                          </a:solidFill>
                          <a:effectLst/>
                          <a:latin typeface="+mn-lt"/>
                          <a:ea typeface="+mn-ea"/>
                          <a:cs typeface="+mn-cs"/>
                        </a:rPr>
                        <a:t> economic care </a:t>
                      </a:r>
                      <a:r>
                        <a:rPr lang="en-US" sz="900" kern="1200" dirty="0">
                          <a:solidFill>
                            <a:schemeClr val="dk1"/>
                          </a:solidFill>
                          <a:effectLst/>
                          <a:highlight>
                            <a:srgbClr val="FFFF00"/>
                          </a:highlight>
                          <a:latin typeface="+mn-lt"/>
                          <a:ea typeface="+mn-ea"/>
                          <a:cs typeface="+mn-cs"/>
                        </a:rPr>
                        <a:t>se </a:t>
                      </a:r>
                      <a:r>
                        <a:rPr lang="en-US" sz="900" kern="1200" dirty="0" err="1">
                          <a:solidFill>
                            <a:schemeClr val="dk1"/>
                          </a:solidFill>
                          <a:effectLst/>
                          <a:highlight>
                            <a:srgbClr val="FFFF00"/>
                          </a:highlight>
                          <a:latin typeface="+mn-lt"/>
                          <a:ea typeface="+mn-ea"/>
                          <a:cs typeface="+mn-cs"/>
                        </a:rPr>
                        <a:t>află</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pe</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teritoriul</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Republicii</a:t>
                      </a:r>
                      <a:r>
                        <a:rPr lang="en-US" sz="900" kern="1200" dirty="0">
                          <a:solidFill>
                            <a:schemeClr val="dk1"/>
                          </a:solidFill>
                          <a:effectLst/>
                          <a:highlight>
                            <a:srgbClr val="FFFF00"/>
                          </a:highlight>
                          <a:latin typeface="+mn-lt"/>
                          <a:ea typeface="+mn-ea"/>
                          <a:cs typeface="+mn-cs"/>
                        </a:rPr>
                        <a:t> Moldova şi care nu are </a:t>
                      </a:r>
                      <a:r>
                        <a:rPr lang="en-US" sz="900" kern="1200" dirty="0" err="1">
                          <a:solidFill>
                            <a:schemeClr val="dk1"/>
                          </a:solidFill>
                          <a:effectLst/>
                          <a:highlight>
                            <a:srgbClr val="FFFF00"/>
                          </a:highlight>
                          <a:latin typeface="+mn-lt"/>
                          <a:ea typeface="+mn-ea"/>
                          <a:cs typeface="+mn-cs"/>
                        </a:rPr>
                        <a:t>relaţii</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fiscale</a:t>
                      </a:r>
                      <a:r>
                        <a:rPr lang="en-US" sz="900" kern="1200" dirty="0">
                          <a:solidFill>
                            <a:schemeClr val="dk1"/>
                          </a:solidFill>
                          <a:effectLst/>
                          <a:highlight>
                            <a:srgbClr val="FFFF00"/>
                          </a:highlight>
                          <a:latin typeface="+mn-lt"/>
                          <a:ea typeface="+mn-ea"/>
                          <a:cs typeface="+mn-cs"/>
                        </a:rPr>
                        <a:t> </a:t>
                      </a:r>
                      <a:r>
                        <a:rPr lang="en-US" sz="900" kern="1200" dirty="0">
                          <a:solidFill>
                            <a:schemeClr val="dk1"/>
                          </a:solidFill>
                          <a:effectLst/>
                          <a:latin typeface="+mn-lt"/>
                          <a:ea typeface="+mn-ea"/>
                          <a:cs typeface="+mn-cs"/>
                        </a:rPr>
                        <a:t>cu </a:t>
                      </a:r>
                      <a:r>
                        <a:rPr lang="en-US" sz="900" kern="1200" dirty="0" err="1">
                          <a:solidFill>
                            <a:schemeClr val="dk1"/>
                          </a:solidFill>
                          <a:effectLst/>
                          <a:latin typeface="+mn-lt"/>
                          <a:ea typeface="+mn-ea"/>
                          <a:cs typeface="+mn-cs"/>
                        </a:rPr>
                        <a:t>sistemul</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ei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bugetar</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este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obligat</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să</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prezinte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cumpărătorului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beneficiarului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pentru</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livrări</a:t>
                      </a:r>
                      <a:r>
                        <a:rPr lang="en-US" sz="900" kern="1200" dirty="0">
                          <a:solidFill>
                            <a:schemeClr val="dk1"/>
                          </a:solidFill>
                          <a:effectLst/>
                          <a:latin typeface="+mn-lt"/>
                          <a:ea typeface="+mn-ea"/>
                          <a:cs typeface="+mn-cs"/>
                        </a:rPr>
                        <a:t> de </a:t>
                      </a:r>
                      <a:r>
                        <a:rPr lang="en-US" sz="900" kern="1200" dirty="0" err="1">
                          <a:solidFill>
                            <a:schemeClr val="dk1"/>
                          </a:solidFill>
                          <a:effectLst/>
                          <a:latin typeface="+mn-lt"/>
                          <a:ea typeface="+mn-ea"/>
                          <a:cs typeface="+mn-cs"/>
                        </a:rPr>
                        <a:t>mărfuri</a:t>
                      </a:r>
                      <a:r>
                        <a:rPr lang="en-US" sz="900" kern="1200" dirty="0">
                          <a:solidFill>
                            <a:schemeClr val="dk1"/>
                          </a:solidFill>
                          <a:effectLst/>
                          <a:latin typeface="+mn-lt"/>
                          <a:ea typeface="+mn-ea"/>
                          <a:cs typeface="+mn-cs"/>
                        </a:rPr>
                        <a:t>/</a:t>
                      </a:r>
                      <a:r>
                        <a:rPr lang="en-US" sz="900" kern="1200" dirty="0" err="1">
                          <a:solidFill>
                            <a:schemeClr val="dk1"/>
                          </a:solidFill>
                          <a:effectLst/>
                          <a:latin typeface="+mn-lt"/>
                          <a:ea typeface="+mn-ea"/>
                          <a:cs typeface="+mn-cs"/>
                        </a:rPr>
                        <a:t>servicii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factura</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fiscală</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electronică</a:t>
                      </a:r>
                      <a:r>
                        <a:rPr lang="en-US" sz="900" kern="1200" dirty="0">
                          <a:solidFill>
                            <a:schemeClr val="dk1"/>
                          </a:solidFill>
                          <a:effectLst/>
                          <a:latin typeface="+mn-lt"/>
                          <a:ea typeface="+mn-ea"/>
                          <a:cs typeface="+mn-cs"/>
                        </a:rPr>
                        <a:t> (e-</a:t>
                      </a:r>
                      <a:r>
                        <a:rPr lang="en-US" sz="900" kern="1200" dirty="0" err="1">
                          <a:solidFill>
                            <a:schemeClr val="dk1"/>
                          </a:solidFill>
                          <a:effectLst/>
                          <a:latin typeface="+mn-lt"/>
                          <a:ea typeface="+mn-ea"/>
                          <a:cs typeface="+mn-cs"/>
                        </a:rPr>
                        <a:t>factura</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Prevederile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prezentului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alineat</a:t>
                      </a:r>
                      <a:r>
                        <a:rPr lang="en-US" sz="900" kern="1200" dirty="0">
                          <a:solidFill>
                            <a:schemeClr val="dk1"/>
                          </a:solidFill>
                          <a:effectLst/>
                          <a:latin typeface="+mn-lt"/>
                          <a:ea typeface="+mn-ea"/>
                          <a:cs typeface="+mn-cs"/>
                        </a:rPr>
                        <a:t> </a:t>
                      </a:r>
                      <a:r>
                        <a:rPr lang="en-US" sz="900" kern="1200" dirty="0">
                          <a:solidFill>
                            <a:schemeClr val="accent2"/>
                          </a:solidFill>
                          <a:effectLst/>
                          <a:latin typeface="+mn-lt"/>
                          <a:ea typeface="+mn-ea"/>
                          <a:cs typeface="+mn-cs"/>
                        </a:rPr>
                        <a:t>nu se </a:t>
                      </a:r>
                      <a:r>
                        <a:rPr lang="en-US" sz="900" kern="1200" dirty="0" err="1">
                          <a:solidFill>
                            <a:schemeClr val="accent2"/>
                          </a:solidFill>
                          <a:effectLst/>
                          <a:latin typeface="+mn-lt"/>
                          <a:ea typeface="+mn-ea"/>
                          <a:cs typeface="+mn-cs"/>
                        </a:rPr>
                        <a:t>aplică</a:t>
                      </a:r>
                      <a:r>
                        <a:rPr lang="en-US" sz="900" kern="1200" dirty="0">
                          <a:solidFill>
                            <a:schemeClr val="accent2"/>
                          </a:solidFill>
                          <a:effectLst/>
                          <a:latin typeface="+mn-lt"/>
                          <a:ea typeface="+mn-ea"/>
                          <a:cs typeface="+mn-cs"/>
                        </a:rPr>
                        <a:t> </a:t>
                      </a:r>
                      <a:r>
                        <a:rPr lang="en-US" sz="900" kern="1200" dirty="0" err="1">
                          <a:solidFill>
                            <a:schemeClr val="accent2"/>
                          </a:solidFill>
                          <a:effectLst/>
                          <a:latin typeface="+mn-lt"/>
                          <a:ea typeface="+mn-ea"/>
                          <a:cs typeface="+mn-cs"/>
                        </a:rPr>
                        <a:t>pentru</a:t>
                      </a:r>
                      <a:r>
                        <a:rPr lang="en-US" sz="900" kern="1200" dirty="0">
                          <a:solidFill>
                            <a:schemeClr val="accent2"/>
                          </a:solidFill>
                          <a:effectLst/>
                          <a:latin typeface="+mn-lt"/>
                          <a:ea typeface="+mn-ea"/>
                          <a:cs typeface="+mn-cs"/>
                        </a:rPr>
                        <a:t> </a:t>
                      </a:r>
                      <a:r>
                        <a:rPr lang="en-US" sz="900" kern="1200" dirty="0" err="1">
                          <a:solidFill>
                            <a:schemeClr val="accent2"/>
                          </a:solidFill>
                          <a:effectLst/>
                          <a:latin typeface="+mn-lt"/>
                          <a:ea typeface="+mn-ea"/>
                          <a:cs typeface="+mn-cs"/>
                        </a:rPr>
                        <a:t>livrările</a:t>
                      </a:r>
                      <a:r>
                        <a:rPr lang="en-US" sz="900" kern="1200" dirty="0">
                          <a:solidFill>
                            <a:schemeClr val="accent2"/>
                          </a:solidFill>
                          <a:effectLst/>
                          <a:latin typeface="+mn-lt"/>
                          <a:ea typeface="+mn-ea"/>
                          <a:cs typeface="+mn-cs"/>
                        </a:rPr>
                        <a:t> de </a:t>
                      </a:r>
                      <a:r>
                        <a:rPr lang="en-US" sz="900" kern="1200" dirty="0" err="1">
                          <a:solidFill>
                            <a:schemeClr val="accent2"/>
                          </a:solidFill>
                          <a:effectLst/>
                          <a:latin typeface="+mn-lt"/>
                          <a:ea typeface="+mn-ea"/>
                          <a:cs typeface="+mn-cs"/>
                        </a:rPr>
                        <a:t>energie</a:t>
                      </a:r>
                      <a:r>
                        <a:rPr lang="en-US" sz="900" kern="1200" dirty="0">
                          <a:solidFill>
                            <a:schemeClr val="accent2"/>
                          </a:solidFill>
                          <a:effectLst/>
                          <a:latin typeface="+mn-lt"/>
                          <a:ea typeface="+mn-ea"/>
                          <a:cs typeface="+mn-cs"/>
                        </a:rPr>
                        <a:t> </a:t>
                      </a:r>
                      <a:r>
                        <a:rPr lang="en-US" sz="900" kern="1200" dirty="0" err="1">
                          <a:solidFill>
                            <a:schemeClr val="accent2"/>
                          </a:solidFill>
                          <a:effectLst/>
                          <a:latin typeface="+mn-lt"/>
                          <a:ea typeface="+mn-ea"/>
                          <a:cs typeface="+mn-cs"/>
                        </a:rPr>
                        <a:t>electrică</a:t>
                      </a:r>
                      <a:r>
                        <a:rPr lang="en-US" sz="900" kern="1200" dirty="0">
                          <a:solidFill>
                            <a:schemeClr val="accent2"/>
                          </a:solidFill>
                          <a:effectLst/>
                          <a:latin typeface="+mn-lt"/>
                          <a:ea typeface="+mn-ea"/>
                          <a:cs typeface="+mn-cs"/>
                        </a:rPr>
                        <a:t>, de </a:t>
                      </a:r>
                      <a:r>
                        <a:rPr lang="en-US" sz="900" kern="1200" dirty="0" err="1">
                          <a:solidFill>
                            <a:schemeClr val="accent2"/>
                          </a:solidFill>
                          <a:effectLst/>
                          <a:latin typeface="+mn-lt"/>
                          <a:ea typeface="+mn-ea"/>
                          <a:cs typeface="+mn-cs"/>
                        </a:rPr>
                        <a:t>energie</a:t>
                      </a:r>
                      <a:r>
                        <a:rPr lang="en-US" sz="900" kern="1200" dirty="0">
                          <a:solidFill>
                            <a:schemeClr val="accent2"/>
                          </a:solidFill>
                          <a:effectLst/>
                          <a:latin typeface="+mn-lt"/>
                          <a:ea typeface="+mn-ea"/>
                          <a:cs typeface="+mn-cs"/>
                        </a:rPr>
                        <a:t> </a:t>
                      </a:r>
                      <a:r>
                        <a:rPr lang="en-US" sz="900" kern="1200" dirty="0" err="1">
                          <a:solidFill>
                            <a:schemeClr val="accent2"/>
                          </a:solidFill>
                          <a:effectLst/>
                          <a:latin typeface="+mn-lt"/>
                          <a:ea typeface="+mn-ea"/>
                          <a:cs typeface="+mn-cs"/>
                        </a:rPr>
                        <a:t>termică</a:t>
                      </a:r>
                      <a:r>
                        <a:rPr lang="en-US" sz="900" kern="1200" dirty="0">
                          <a:solidFill>
                            <a:schemeClr val="accent2"/>
                          </a:solidFill>
                          <a:effectLst/>
                          <a:latin typeface="+mn-lt"/>
                          <a:ea typeface="+mn-ea"/>
                          <a:cs typeface="+mn-cs"/>
                        </a:rPr>
                        <a:t>, de </a:t>
                      </a:r>
                      <a:r>
                        <a:rPr lang="en-US" sz="900" kern="1200" dirty="0" err="1">
                          <a:solidFill>
                            <a:schemeClr val="accent2"/>
                          </a:solidFill>
                          <a:effectLst/>
                          <a:latin typeface="+mn-lt"/>
                          <a:ea typeface="+mn-ea"/>
                          <a:cs typeface="+mn-cs"/>
                        </a:rPr>
                        <a:t>gaz</a:t>
                      </a:r>
                      <a:r>
                        <a:rPr lang="en-US" sz="900" kern="1200" dirty="0">
                          <a:solidFill>
                            <a:schemeClr val="accent2"/>
                          </a:solidFill>
                          <a:effectLst/>
                          <a:latin typeface="+mn-lt"/>
                          <a:ea typeface="+mn-ea"/>
                          <a:cs typeface="+mn-cs"/>
                        </a:rPr>
                        <a:t> natural, </a:t>
                      </a:r>
                      <a:r>
                        <a:rPr lang="en-US" sz="900" kern="1200" dirty="0" err="1">
                          <a:solidFill>
                            <a:schemeClr val="accent2"/>
                          </a:solidFill>
                          <a:effectLst/>
                          <a:latin typeface="+mn-lt"/>
                          <a:ea typeface="+mn-ea"/>
                          <a:cs typeface="+mn-cs"/>
                        </a:rPr>
                        <a:t>pentru</a:t>
                      </a:r>
                      <a:r>
                        <a:rPr lang="en-US" sz="900" kern="1200" dirty="0">
                          <a:solidFill>
                            <a:schemeClr val="accent2"/>
                          </a:solidFill>
                          <a:effectLst/>
                          <a:latin typeface="+mn-lt"/>
                          <a:ea typeface="+mn-ea"/>
                          <a:cs typeface="+mn-cs"/>
                        </a:rPr>
                        <a:t> serviciile de </a:t>
                      </a:r>
                      <a:r>
                        <a:rPr lang="en-US" sz="900" kern="1200" dirty="0" err="1">
                          <a:solidFill>
                            <a:schemeClr val="accent2"/>
                          </a:solidFill>
                          <a:effectLst/>
                          <a:latin typeface="+mn-lt"/>
                          <a:ea typeface="+mn-ea"/>
                          <a:cs typeface="+mn-cs"/>
                        </a:rPr>
                        <a:t>comunicaţii</a:t>
                      </a:r>
                      <a:r>
                        <a:rPr lang="en-US" sz="900" kern="1200" dirty="0">
                          <a:solidFill>
                            <a:schemeClr val="accent2"/>
                          </a:solidFill>
                          <a:effectLst/>
                          <a:latin typeface="+mn-lt"/>
                          <a:ea typeface="+mn-ea"/>
                          <a:cs typeface="+mn-cs"/>
                        </a:rPr>
                        <a:t> </a:t>
                      </a:r>
                      <a:r>
                        <a:rPr lang="en-US" sz="900" kern="1200" dirty="0" err="1">
                          <a:solidFill>
                            <a:schemeClr val="accent2"/>
                          </a:solidFill>
                          <a:effectLst/>
                          <a:latin typeface="+mn-lt"/>
                          <a:ea typeface="+mn-ea"/>
                          <a:cs typeface="+mn-cs"/>
                        </a:rPr>
                        <a:t>electronice</a:t>
                      </a:r>
                      <a:r>
                        <a:rPr lang="en-US" sz="900" kern="1200" dirty="0">
                          <a:solidFill>
                            <a:schemeClr val="accent2"/>
                          </a:solidFill>
                          <a:effectLst/>
                          <a:latin typeface="+mn-lt"/>
                          <a:ea typeface="+mn-ea"/>
                          <a:cs typeface="+mn-cs"/>
                        </a:rPr>
                        <a:t> şi serviciile </a:t>
                      </a:r>
                      <a:r>
                        <a:rPr lang="en-US" sz="900" kern="1200" dirty="0" err="1">
                          <a:solidFill>
                            <a:schemeClr val="accent2"/>
                          </a:solidFill>
                          <a:effectLst/>
                          <a:latin typeface="+mn-lt"/>
                          <a:ea typeface="+mn-ea"/>
                          <a:cs typeface="+mn-cs"/>
                        </a:rPr>
                        <a:t>comunale</a:t>
                      </a:r>
                      <a:r>
                        <a:rPr lang="en-US" sz="900" kern="1200" dirty="0">
                          <a:solidFill>
                            <a:schemeClr val="accent2"/>
                          </a:solidFill>
                          <a:effectLst/>
                          <a:latin typeface="+mn-lt"/>
                          <a:ea typeface="+mn-ea"/>
                          <a:cs typeface="+mn-cs"/>
                        </a:rPr>
                        <a:t>.</a:t>
                      </a:r>
                      <a:endParaRPr lang="ru-RU" sz="900" kern="1200" dirty="0">
                        <a:solidFill>
                          <a:schemeClr val="accent2"/>
                        </a:solidFill>
                        <a:effectLst/>
                        <a:latin typeface="+mn-lt"/>
                        <a:ea typeface="+mn-ea"/>
                        <a:cs typeface="+mn-cs"/>
                      </a:endParaRPr>
                    </a:p>
                    <a:p>
                      <a:r>
                        <a:rPr lang="ru-RU" sz="900" kern="1200" dirty="0">
                          <a:solidFill>
                            <a:schemeClr val="dk1"/>
                          </a:solidFill>
                          <a:effectLst/>
                          <a:latin typeface="+mn-lt"/>
                          <a:ea typeface="+mn-ea"/>
                          <a:cs typeface="+mn-cs"/>
                        </a:rPr>
                        <a:t>(1</a:t>
                      </a:r>
                      <a:r>
                        <a:rPr lang="ru-RU" sz="900" kern="1200" baseline="30000" dirty="0">
                          <a:solidFill>
                            <a:schemeClr val="dk1"/>
                          </a:solidFill>
                          <a:effectLst/>
                          <a:latin typeface="+mn-lt"/>
                          <a:ea typeface="+mn-ea"/>
                          <a:cs typeface="+mn-cs"/>
                        </a:rPr>
                        <a:t>5</a:t>
                      </a:r>
                      <a:r>
                        <a:rPr lang="ru-RU"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Subiectul</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impozabil</a:t>
                      </a:r>
                      <a:r>
                        <a:rPr lang="en-US" sz="900" kern="1200" dirty="0">
                          <a:solidFill>
                            <a:schemeClr val="dk1"/>
                          </a:solidFill>
                          <a:effectLst/>
                          <a:latin typeface="+mn-lt"/>
                          <a:ea typeface="+mn-ea"/>
                          <a:cs typeface="+mn-cs"/>
                        </a:rPr>
                        <a:t> care </a:t>
                      </a:r>
                      <a:r>
                        <a:rPr lang="en-US" sz="900" kern="1200" dirty="0" err="1">
                          <a:solidFill>
                            <a:schemeClr val="dk1"/>
                          </a:solidFill>
                          <a:effectLst/>
                          <a:latin typeface="+mn-lt"/>
                          <a:ea typeface="+mn-ea"/>
                          <a:cs typeface="+mn-cs"/>
                        </a:rPr>
                        <a:t>efectuează</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livrări</a:t>
                      </a:r>
                      <a:r>
                        <a:rPr lang="en-US" sz="900" kern="1200" dirty="0">
                          <a:solidFill>
                            <a:schemeClr val="dk1"/>
                          </a:solidFill>
                          <a:effectLst/>
                          <a:latin typeface="+mn-lt"/>
                          <a:ea typeface="+mn-ea"/>
                          <a:cs typeface="+mn-cs"/>
                        </a:rPr>
                        <a:t> de </a:t>
                      </a:r>
                      <a:r>
                        <a:rPr lang="en-US" sz="900" kern="1200" dirty="0" err="1">
                          <a:solidFill>
                            <a:schemeClr val="dk1"/>
                          </a:solidFill>
                          <a:effectLst/>
                          <a:latin typeface="+mn-lt"/>
                          <a:ea typeface="+mn-ea"/>
                          <a:cs typeface="+mn-cs"/>
                        </a:rPr>
                        <a:t>mărfuri</a:t>
                      </a:r>
                      <a:r>
                        <a:rPr lang="en-US" sz="900" kern="1200" dirty="0">
                          <a:solidFill>
                            <a:schemeClr val="dk1"/>
                          </a:solidFill>
                          <a:effectLst/>
                          <a:latin typeface="+mn-lt"/>
                          <a:ea typeface="+mn-ea"/>
                          <a:cs typeface="+mn-cs"/>
                        </a:rPr>
                        <a:t> şi </a:t>
                      </a:r>
                      <a:r>
                        <a:rPr lang="en-US" sz="900" kern="1200" dirty="0" err="1">
                          <a:solidFill>
                            <a:schemeClr val="dk1"/>
                          </a:solidFill>
                          <a:effectLst/>
                          <a:latin typeface="+mn-lt"/>
                          <a:ea typeface="+mn-ea"/>
                          <a:cs typeface="+mn-cs"/>
                        </a:rPr>
                        <a:t>servicii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destinate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realizării</a:t>
                      </a:r>
                      <a:r>
                        <a:rPr lang="en-US" sz="900" kern="1200" dirty="0">
                          <a:solidFill>
                            <a:schemeClr val="dk1"/>
                          </a:solidFill>
                          <a:effectLst/>
                          <a:latin typeface="+mn-lt"/>
                          <a:ea typeface="+mn-ea"/>
                          <a:cs typeface="+mn-cs"/>
                        </a:rPr>
                        <a:t> </a:t>
                      </a:r>
                      <a:r>
                        <a:rPr lang="en-US" sz="900" kern="1200" dirty="0" err="1">
                          <a:solidFill>
                            <a:srgbClr val="7030A0"/>
                          </a:solidFill>
                          <a:effectLst/>
                          <a:latin typeface="+mn-lt"/>
                          <a:ea typeface="+mn-ea"/>
                          <a:cs typeface="+mn-cs"/>
                        </a:rPr>
                        <a:t>proiectelor</a:t>
                      </a:r>
                      <a:r>
                        <a:rPr lang="en-US" sz="900" kern="1200" dirty="0">
                          <a:solidFill>
                            <a:srgbClr val="7030A0"/>
                          </a:solidFill>
                          <a:effectLst/>
                          <a:latin typeface="+mn-lt"/>
                          <a:ea typeface="+mn-ea"/>
                          <a:cs typeface="+mn-cs"/>
                        </a:rPr>
                        <a:t> </a:t>
                      </a:r>
                      <a:r>
                        <a:rPr lang="en-US" sz="900" kern="1200" dirty="0" err="1">
                          <a:solidFill>
                            <a:srgbClr val="7030A0"/>
                          </a:solidFill>
                          <a:effectLst/>
                          <a:latin typeface="+mn-lt"/>
                          <a:ea typeface="+mn-ea"/>
                          <a:cs typeface="+mn-cs"/>
                        </a:rPr>
                        <a:t>prevăzute</a:t>
                      </a:r>
                      <a:r>
                        <a:rPr lang="en-US" sz="900" kern="1200" dirty="0">
                          <a:solidFill>
                            <a:srgbClr val="7030A0"/>
                          </a:solidFill>
                          <a:effectLst/>
                          <a:latin typeface="+mn-lt"/>
                          <a:ea typeface="+mn-ea"/>
                          <a:cs typeface="+mn-cs"/>
                        </a:rPr>
                        <a:t> la art.104 lit.</a:t>
                      </a:r>
                      <a:r>
                        <a:rPr lang="ru-RU" sz="900" kern="1200" dirty="0">
                          <a:solidFill>
                            <a:srgbClr val="7030A0"/>
                          </a:solidFill>
                          <a:effectLst/>
                          <a:latin typeface="+mn-lt"/>
                          <a:ea typeface="+mn-ea"/>
                          <a:cs typeface="+mn-cs"/>
                        </a:rPr>
                        <a:t> c</a:t>
                      </a:r>
                      <a:r>
                        <a:rPr lang="ru-RU" sz="900" kern="1200" baseline="30000" dirty="0">
                          <a:solidFill>
                            <a:srgbClr val="7030A0"/>
                          </a:solidFill>
                          <a:effectLst/>
                          <a:latin typeface="+mn-lt"/>
                          <a:ea typeface="+mn-ea"/>
                          <a:cs typeface="+mn-cs"/>
                        </a:rPr>
                        <a:t>1</a:t>
                      </a:r>
                      <a:r>
                        <a:rPr lang="ru-RU" sz="900" kern="1200" dirty="0">
                          <a:solidFill>
                            <a:srgbClr val="7030A0"/>
                          </a:solidFill>
                          <a:effectLst/>
                          <a:latin typeface="+mn-lt"/>
                          <a:ea typeface="+mn-ea"/>
                          <a:cs typeface="+mn-cs"/>
                        </a:rPr>
                        <a:t>) </a:t>
                      </a:r>
                      <a:r>
                        <a:rPr lang="en-US" sz="900" kern="1200" dirty="0" err="1">
                          <a:solidFill>
                            <a:schemeClr val="dk1"/>
                          </a:solidFill>
                          <a:effectLst/>
                          <a:latin typeface="+mn-lt"/>
                          <a:ea typeface="+mn-ea"/>
                          <a:cs typeface="+mn-cs"/>
                        </a:rPr>
                        <a:t>este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obligat</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să</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prezinte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cumpărătorului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beneficiarului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pentru</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livrări</a:t>
                      </a:r>
                      <a:r>
                        <a:rPr lang="en-US" sz="900" kern="1200" dirty="0">
                          <a:solidFill>
                            <a:schemeClr val="dk1"/>
                          </a:solidFill>
                          <a:effectLst/>
                          <a:latin typeface="+mn-lt"/>
                          <a:ea typeface="+mn-ea"/>
                          <a:cs typeface="+mn-cs"/>
                        </a:rPr>
                        <a:t> de </a:t>
                      </a:r>
                      <a:r>
                        <a:rPr lang="en-US" sz="900" kern="1200" dirty="0" err="1">
                          <a:solidFill>
                            <a:schemeClr val="dk1"/>
                          </a:solidFill>
                          <a:effectLst/>
                          <a:latin typeface="+mn-lt"/>
                          <a:ea typeface="+mn-ea"/>
                          <a:cs typeface="+mn-cs"/>
                        </a:rPr>
                        <a:t>mărfuri</a:t>
                      </a:r>
                      <a:r>
                        <a:rPr lang="en-US" sz="900" kern="1200" dirty="0">
                          <a:solidFill>
                            <a:schemeClr val="dk1"/>
                          </a:solidFill>
                          <a:effectLst/>
                          <a:latin typeface="+mn-lt"/>
                          <a:ea typeface="+mn-ea"/>
                          <a:cs typeface="+mn-cs"/>
                        </a:rPr>
                        <a:t>/</a:t>
                      </a:r>
                      <a:r>
                        <a:rPr lang="en-US" sz="900" kern="1200" dirty="0" err="1">
                          <a:solidFill>
                            <a:schemeClr val="dk1"/>
                          </a:solidFill>
                          <a:effectLst/>
                          <a:latin typeface="+mn-lt"/>
                          <a:ea typeface="+mn-ea"/>
                          <a:cs typeface="+mn-cs"/>
                        </a:rPr>
                        <a:t>servicii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factura</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fiscală</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electronică</a:t>
                      </a:r>
                      <a:r>
                        <a:rPr lang="en-US" sz="900" kern="1200" dirty="0">
                          <a:solidFill>
                            <a:schemeClr val="dk1"/>
                          </a:solidFill>
                          <a:effectLst/>
                          <a:latin typeface="+mn-lt"/>
                          <a:ea typeface="+mn-ea"/>
                          <a:cs typeface="+mn-cs"/>
                        </a:rPr>
                        <a:t> </a:t>
                      </a:r>
                      <a:r>
                        <a:rPr lang="en-US" sz="900" kern="1200" dirty="0">
                          <a:solidFill>
                            <a:srgbClr val="7030A0"/>
                          </a:solidFill>
                          <a:effectLst/>
                          <a:latin typeface="+mn-lt"/>
                          <a:ea typeface="+mn-ea"/>
                          <a:cs typeface="+mn-cs"/>
                        </a:rPr>
                        <a:t>(e-</a:t>
                      </a:r>
                      <a:r>
                        <a:rPr lang="en-US" sz="900" kern="1200" dirty="0" err="1">
                          <a:solidFill>
                            <a:srgbClr val="7030A0"/>
                          </a:solidFill>
                          <a:effectLst/>
                          <a:latin typeface="+mn-lt"/>
                          <a:ea typeface="+mn-ea"/>
                          <a:cs typeface="+mn-cs"/>
                        </a:rPr>
                        <a:t>factura</a:t>
                      </a:r>
                      <a:r>
                        <a:rPr lang="en-US" sz="900" kern="1200" dirty="0">
                          <a:solidFill>
                            <a:srgbClr val="7030A0"/>
                          </a:solidFill>
                          <a:effectLst/>
                          <a:latin typeface="+mn-lt"/>
                          <a:ea typeface="+mn-ea"/>
                          <a:cs typeface="+mn-cs"/>
                        </a:rPr>
                        <a:t>)</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Prevederile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prezentului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alineat</a:t>
                      </a:r>
                      <a:r>
                        <a:rPr lang="en-US" sz="900" kern="1200" dirty="0">
                          <a:solidFill>
                            <a:schemeClr val="dk1"/>
                          </a:solidFill>
                          <a:effectLst/>
                          <a:latin typeface="+mn-lt"/>
                          <a:ea typeface="+mn-ea"/>
                          <a:cs typeface="+mn-cs"/>
                        </a:rPr>
                        <a:t> nu se </a:t>
                      </a:r>
                      <a:r>
                        <a:rPr lang="en-US" sz="900" kern="1200" dirty="0" err="1">
                          <a:solidFill>
                            <a:schemeClr val="dk1"/>
                          </a:solidFill>
                          <a:effectLst/>
                          <a:latin typeface="+mn-lt"/>
                          <a:ea typeface="+mn-ea"/>
                          <a:cs typeface="+mn-cs"/>
                        </a:rPr>
                        <a:t>aplică</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pentru</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livrările</a:t>
                      </a:r>
                      <a:r>
                        <a:rPr lang="en-US" sz="900" kern="1200" dirty="0">
                          <a:solidFill>
                            <a:schemeClr val="dk1"/>
                          </a:solidFill>
                          <a:effectLst/>
                          <a:latin typeface="+mn-lt"/>
                          <a:ea typeface="+mn-ea"/>
                          <a:cs typeface="+mn-cs"/>
                        </a:rPr>
                        <a:t> de </a:t>
                      </a:r>
                      <a:r>
                        <a:rPr lang="en-US" sz="900" kern="1200" dirty="0" err="1">
                          <a:solidFill>
                            <a:schemeClr val="dk1"/>
                          </a:solidFill>
                          <a:effectLst/>
                          <a:latin typeface="+mn-lt"/>
                          <a:ea typeface="+mn-ea"/>
                          <a:cs typeface="+mn-cs"/>
                        </a:rPr>
                        <a:t>energie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electrică</a:t>
                      </a:r>
                      <a:r>
                        <a:rPr lang="en-US" sz="900" kern="1200" dirty="0">
                          <a:solidFill>
                            <a:schemeClr val="dk1"/>
                          </a:solidFill>
                          <a:effectLst/>
                          <a:latin typeface="+mn-lt"/>
                          <a:ea typeface="+mn-ea"/>
                          <a:cs typeface="+mn-cs"/>
                        </a:rPr>
                        <a:t>, de </a:t>
                      </a:r>
                      <a:r>
                        <a:rPr lang="en-US" sz="900" kern="1200" dirty="0" err="1">
                          <a:solidFill>
                            <a:schemeClr val="dk1"/>
                          </a:solidFill>
                          <a:effectLst/>
                          <a:latin typeface="+mn-lt"/>
                          <a:ea typeface="+mn-ea"/>
                          <a:cs typeface="+mn-cs"/>
                        </a:rPr>
                        <a:t>energie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termică</a:t>
                      </a:r>
                      <a:r>
                        <a:rPr lang="en-US" sz="900" kern="1200" dirty="0">
                          <a:solidFill>
                            <a:schemeClr val="dk1"/>
                          </a:solidFill>
                          <a:effectLst/>
                          <a:latin typeface="+mn-lt"/>
                          <a:ea typeface="+mn-ea"/>
                          <a:cs typeface="+mn-cs"/>
                        </a:rPr>
                        <a:t>, de </a:t>
                      </a:r>
                      <a:r>
                        <a:rPr lang="en-US" sz="900" kern="1200" dirty="0" err="1">
                          <a:solidFill>
                            <a:schemeClr val="dk1"/>
                          </a:solidFill>
                          <a:effectLst/>
                          <a:latin typeface="+mn-lt"/>
                          <a:ea typeface="+mn-ea"/>
                          <a:cs typeface="+mn-cs"/>
                        </a:rPr>
                        <a:t>gaz</a:t>
                      </a:r>
                      <a:r>
                        <a:rPr lang="en-US" sz="900" kern="1200" dirty="0">
                          <a:solidFill>
                            <a:schemeClr val="dk1"/>
                          </a:solidFill>
                          <a:effectLst/>
                          <a:latin typeface="+mn-lt"/>
                          <a:ea typeface="+mn-ea"/>
                          <a:cs typeface="+mn-cs"/>
                        </a:rPr>
                        <a:t> natural, </a:t>
                      </a:r>
                      <a:r>
                        <a:rPr lang="en-US" sz="900" kern="1200" dirty="0" err="1">
                          <a:solidFill>
                            <a:schemeClr val="dk1"/>
                          </a:solidFill>
                          <a:effectLst/>
                          <a:latin typeface="+mn-lt"/>
                          <a:ea typeface="+mn-ea"/>
                          <a:cs typeface="+mn-cs"/>
                        </a:rPr>
                        <a:t>pentru</a:t>
                      </a:r>
                      <a:r>
                        <a:rPr lang="en-US" sz="900" kern="1200" dirty="0">
                          <a:solidFill>
                            <a:schemeClr val="dk1"/>
                          </a:solidFill>
                          <a:effectLst/>
                          <a:latin typeface="+mn-lt"/>
                          <a:ea typeface="+mn-ea"/>
                          <a:cs typeface="+mn-cs"/>
                        </a:rPr>
                        <a:t> serviciile de </a:t>
                      </a:r>
                      <a:r>
                        <a:rPr lang="en-US" sz="900" kern="1200" dirty="0" err="1">
                          <a:solidFill>
                            <a:schemeClr val="dk1"/>
                          </a:solidFill>
                          <a:effectLst/>
                          <a:latin typeface="+mn-lt"/>
                          <a:ea typeface="+mn-ea"/>
                          <a:cs typeface="+mn-cs"/>
                        </a:rPr>
                        <a:t>comunicaţii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electronice</a:t>
                      </a:r>
                      <a:r>
                        <a:rPr lang="en-US" sz="900" kern="1200" dirty="0">
                          <a:solidFill>
                            <a:schemeClr val="dk1"/>
                          </a:solidFill>
                          <a:effectLst/>
                          <a:latin typeface="+mn-lt"/>
                          <a:ea typeface="+mn-ea"/>
                          <a:cs typeface="+mn-cs"/>
                        </a:rPr>
                        <a:t> şi serviciile </a:t>
                      </a:r>
                      <a:r>
                        <a:rPr lang="en-US" sz="900" kern="1200" dirty="0" err="1">
                          <a:solidFill>
                            <a:schemeClr val="dk1"/>
                          </a:solidFill>
                          <a:effectLst/>
                          <a:latin typeface="+mn-lt"/>
                          <a:ea typeface="+mn-ea"/>
                          <a:cs typeface="+mn-cs"/>
                        </a:rPr>
                        <a:t>comunale</a:t>
                      </a:r>
                      <a:r>
                        <a:rPr lang="en-US" sz="900" kern="1200" dirty="0">
                          <a:solidFill>
                            <a:schemeClr val="dk1"/>
                          </a:solidFill>
                          <a:effectLst/>
                          <a:latin typeface="+mn-lt"/>
                          <a:ea typeface="+mn-ea"/>
                          <a:cs typeface="+mn-cs"/>
                        </a:rPr>
                        <a:t>.</a:t>
                      </a:r>
                      <a:endParaRPr lang="ro-RO" sz="900" kern="1200" dirty="0">
                        <a:solidFill>
                          <a:schemeClr val="dk1"/>
                        </a:solidFill>
                        <a:effectLst/>
                        <a:latin typeface="+mn-lt"/>
                        <a:ea typeface="+mn-ea"/>
                        <a:cs typeface="+mn-cs"/>
                      </a:endParaRPr>
                    </a:p>
                    <a:p>
                      <a:r>
                        <a:rPr lang="ru-RU" sz="900" kern="1200" dirty="0">
                          <a:solidFill>
                            <a:schemeClr val="dk1"/>
                          </a:solidFill>
                          <a:effectLst/>
                          <a:latin typeface="+mn-lt"/>
                          <a:ea typeface="+mn-ea"/>
                          <a:cs typeface="+mn-cs"/>
                        </a:rPr>
                        <a:t>(1</a:t>
                      </a:r>
                      <a:r>
                        <a:rPr lang="ru-RU" sz="900" kern="1200" baseline="30000" dirty="0">
                          <a:solidFill>
                            <a:schemeClr val="dk1"/>
                          </a:solidFill>
                          <a:effectLst/>
                          <a:latin typeface="+mn-lt"/>
                          <a:ea typeface="+mn-ea"/>
                          <a:cs typeface="+mn-cs"/>
                        </a:rPr>
                        <a:t>6</a:t>
                      </a:r>
                      <a:r>
                        <a:rPr lang="ru-RU" sz="900" kern="1200" dirty="0">
                          <a:solidFill>
                            <a:schemeClr val="dk1"/>
                          </a:solidFill>
                          <a:effectLst/>
                          <a:latin typeface="+mn-lt"/>
                          <a:ea typeface="+mn-ea"/>
                          <a:cs typeface="+mn-cs"/>
                        </a:rPr>
                        <a:t>)</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Informaţiile</a:t>
                      </a:r>
                      <a:r>
                        <a:rPr lang="en-US" sz="900" kern="1200" dirty="0">
                          <a:solidFill>
                            <a:schemeClr val="dk1"/>
                          </a:solidFill>
                          <a:effectLst/>
                          <a:latin typeface="+mn-lt"/>
                          <a:ea typeface="+mn-ea"/>
                          <a:cs typeface="+mn-cs"/>
                        </a:rPr>
                        <a:t> cu privire la </a:t>
                      </a:r>
                      <a:r>
                        <a:rPr lang="en-US" sz="900" kern="1200" dirty="0" err="1">
                          <a:solidFill>
                            <a:schemeClr val="dk1"/>
                          </a:solidFill>
                          <a:effectLst/>
                          <a:latin typeface="+mn-lt"/>
                          <a:ea typeface="+mn-ea"/>
                          <a:cs typeface="+mn-cs"/>
                        </a:rPr>
                        <a:t>persoanele</a:t>
                      </a:r>
                      <a:r>
                        <a:rPr lang="en-US" sz="900" kern="1200" dirty="0">
                          <a:solidFill>
                            <a:schemeClr val="dk1"/>
                          </a:solidFill>
                          <a:effectLst/>
                          <a:latin typeface="+mn-lt"/>
                          <a:ea typeface="+mn-ea"/>
                          <a:cs typeface="+mn-cs"/>
                        </a:rPr>
                        <a:t> care se </a:t>
                      </a:r>
                      <a:r>
                        <a:rPr lang="en-US" sz="900" kern="1200" dirty="0" err="1">
                          <a:solidFill>
                            <a:schemeClr val="dk1"/>
                          </a:solidFill>
                          <a:effectLst/>
                          <a:latin typeface="+mn-lt"/>
                          <a:ea typeface="+mn-ea"/>
                          <a:cs typeface="+mn-cs"/>
                        </a:rPr>
                        <a:t>află</a:t>
                      </a:r>
                      <a:r>
                        <a:rPr lang="en-US" sz="900" kern="1200" dirty="0">
                          <a:solidFill>
                            <a:schemeClr val="dk1"/>
                          </a:solidFill>
                          <a:effectLst/>
                          <a:latin typeface="+mn-lt"/>
                          <a:ea typeface="+mn-ea"/>
                          <a:cs typeface="+mn-cs"/>
                        </a:rPr>
                        <a:t> pe </a:t>
                      </a:r>
                      <a:r>
                        <a:rPr lang="en-US" sz="900" kern="1200" dirty="0" err="1">
                          <a:solidFill>
                            <a:schemeClr val="dk1"/>
                          </a:solidFill>
                          <a:effectLst/>
                          <a:latin typeface="+mn-lt"/>
                          <a:ea typeface="+mn-ea"/>
                          <a:cs typeface="+mn-cs"/>
                        </a:rPr>
                        <a:t>teritoriul</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Republicii</a:t>
                      </a:r>
                      <a:r>
                        <a:rPr lang="en-US" sz="900" kern="1200" dirty="0">
                          <a:solidFill>
                            <a:schemeClr val="dk1"/>
                          </a:solidFill>
                          <a:effectLst/>
                          <a:latin typeface="+mn-lt"/>
                          <a:ea typeface="+mn-ea"/>
                          <a:cs typeface="+mn-cs"/>
                        </a:rPr>
                        <a:t> Moldova şi </a:t>
                      </a:r>
                      <a:r>
                        <a:rPr lang="en-US" sz="900" kern="1200" dirty="0">
                          <a:solidFill>
                            <a:schemeClr val="dk1"/>
                          </a:solidFill>
                          <a:effectLst/>
                          <a:highlight>
                            <a:srgbClr val="FFFF00"/>
                          </a:highlight>
                          <a:latin typeface="+mn-lt"/>
                          <a:ea typeface="+mn-ea"/>
                          <a:cs typeface="+mn-cs"/>
                        </a:rPr>
                        <a:t>care nu au </a:t>
                      </a:r>
                      <a:r>
                        <a:rPr lang="en-US" sz="900" kern="1200" dirty="0" err="1">
                          <a:solidFill>
                            <a:schemeClr val="dk1"/>
                          </a:solidFill>
                          <a:effectLst/>
                          <a:highlight>
                            <a:srgbClr val="FFFF00"/>
                          </a:highlight>
                          <a:latin typeface="+mn-lt"/>
                          <a:ea typeface="+mn-ea"/>
                          <a:cs typeface="+mn-cs"/>
                        </a:rPr>
                        <a:t>relaţii</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fiscale</a:t>
                      </a:r>
                      <a:r>
                        <a:rPr lang="en-US" sz="900" kern="1200" dirty="0">
                          <a:solidFill>
                            <a:schemeClr val="dk1"/>
                          </a:solidFill>
                          <a:effectLst/>
                          <a:highlight>
                            <a:srgbClr val="FFFF00"/>
                          </a:highlight>
                          <a:latin typeface="+mn-lt"/>
                          <a:ea typeface="+mn-ea"/>
                          <a:cs typeface="+mn-cs"/>
                        </a:rPr>
                        <a:t> cu </a:t>
                      </a:r>
                      <a:r>
                        <a:rPr lang="en-US" sz="900" kern="1200" dirty="0" err="1">
                          <a:solidFill>
                            <a:schemeClr val="dk1"/>
                          </a:solidFill>
                          <a:effectLst/>
                          <a:highlight>
                            <a:srgbClr val="FFFF00"/>
                          </a:highlight>
                          <a:latin typeface="+mn-lt"/>
                          <a:ea typeface="+mn-ea"/>
                          <a:cs typeface="+mn-cs"/>
                        </a:rPr>
                        <a:t>sistemul</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ei</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bugetar</a:t>
                      </a:r>
                      <a:r>
                        <a:rPr lang="en-US" sz="900" kern="1200" dirty="0">
                          <a:solidFill>
                            <a:schemeClr val="dk1"/>
                          </a:solidFill>
                          <a:effectLst/>
                          <a:highlight>
                            <a:srgbClr val="FFFF00"/>
                          </a:highlight>
                          <a:latin typeface="+mn-lt"/>
                          <a:ea typeface="+mn-ea"/>
                          <a:cs typeface="+mn-cs"/>
                        </a:rPr>
                        <a:t> se </a:t>
                      </a:r>
                      <a:r>
                        <a:rPr lang="en-US" sz="900" kern="1200" dirty="0" err="1">
                          <a:solidFill>
                            <a:schemeClr val="dk1"/>
                          </a:solidFill>
                          <a:effectLst/>
                          <a:highlight>
                            <a:srgbClr val="FFFF00"/>
                          </a:highlight>
                          <a:latin typeface="+mn-lt"/>
                          <a:ea typeface="+mn-ea"/>
                          <a:cs typeface="+mn-cs"/>
                        </a:rPr>
                        <a:t>oferă</a:t>
                      </a:r>
                      <a:r>
                        <a:rPr lang="en-US" sz="900" kern="1200" dirty="0">
                          <a:solidFill>
                            <a:schemeClr val="dk1"/>
                          </a:solidFill>
                          <a:effectLst/>
                          <a:highlight>
                            <a:srgbClr val="FFFF00"/>
                          </a:highlight>
                          <a:latin typeface="+mn-lt"/>
                          <a:ea typeface="+mn-ea"/>
                          <a:cs typeface="+mn-cs"/>
                        </a:rPr>
                        <a:t> de </a:t>
                      </a:r>
                      <a:r>
                        <a:rPr lang="en-US" sz="900" kern="1200" dirty="0" err="1">
                          <a:solidFill>
                            <a:schemeClr val="dk1"/>
                          </a:solidFill>
                          <a:effectLst/>
                          <a:highlight>
                            <a:srgbClr val="FFFF00"/>
                          </a:highlight>
                          <a:latin typeface="+mn-lt"/>
                          <a:ea typeface="+mn-ea"/>
                          <a:cs typeface="+mn-cs"/>
                        </a:rPr>
                        <a:t>către</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Agenţia</a:t>
                      </a:r>
                      <a:r>
                        <a:rPr lang="en-US" sz="900" kern="1200" dirty="0">
                          <a:solidFill>
                            <a:schemeClr val="dk1"/>
                          </a:solidFill>
                          <a:effectLst/>
                          <a:highlight>
                            <a:srgbClr val="FFFF00"/>
                          </a:highlight>
                          <a:latin typeface="+mn-lt"/>
                          <a:ea typeface="+mn-ea"/>
                          <a:cs typeface="+mn-cs"/>
                        </a:rPr>
                        <a:t> de </a:t>
                      </a:r>
                      <a:r>
                        <a:rPr lang="en-US" sz="900" kern="1200" dirty="0" err="1">
                          <a:solidFill>
                            <a:schemeClr val="dk1"/>
                          </a:solidFill>
                          <a:effectLst/>
                          <a:highlight>
                            <a:srgbClr val="FFFF00"/>
                          </a:highlight>
                          <a:latin typeface="+mn-lt"/>
                          <a:ea typeface="+mn-ea"/>
                          <a:cs typeface="+mn-cs"/>
                        </a:rPr>
                        <a:t>Guvernare</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Electronică</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sau</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după</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caz</a:t>
                      </a:r>
                      <a:r>
                        <a:rPr lang="en-US" sz="900" kern="1200" dirty="0">
                          <a:solidFill>
                            <a:schemeClr val="dk1"/>
                          </a:solidFill>
                          <a:effectLst/>
                          <a:highlight>
                            <a:srgbClr val="FFFF00"/>
                          </a:highlight>
                          <a:latin typeface="+mn-lt"/>
                          <a:ea typeface="+mn-ea"/>
                          <a:cs typeface="+mn-cs"/>
                        </a:rPr>
                        <a:t>, de </a:t>
                      </a:r>
                      <a:r>
                        <a:rPr lang="en-US" sz="900" kern="1200" dirty="0" err="1">
                          <a:solidFill>
                            <a:schemeClr val="dk1"/>
                          </a:solidFill>
                          <a:effectLst/>
                          <a:highlight>
                            <a:srgbClr val="FFFF00"/>
                          </a:highlight>
                          <a:latin typeface="+mn-lt"/>
                          <a:ea typeface="+mn-ea"/>
                          <a:cs typeface="+mn-cs"/>
                        </a:rPr>
                        <a:t>către</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Agenţia</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Servicii</a:t>
                      </a:r>
                      <a:r>
                        <a:rPr lang="en-US" sz="900" kern="1200" dirty="0">
                          <a:solidFill>
                            <a:schemeClr val="dk1"/>
                          </a:solidFill>
                          <a:effectLst/>
                          <a:highlight>
                            <a:srgbClr val="FFFF00"/>
                          </a:highlight>
                          <a:latin typeface="+mn-lt"/>
                          <a:ea typeface="+mn-ea"/>
                          <a:cs typeface="+mn-cs"/>
                        </a:rPr>
                        <a:t> </a:t>
                      </a:r>
                      <a:r>
                        <a:rPr lang="en-US" sz="900" kern="1200" dirty="0" err="1">
                          <a:solidFill>
                            <a:schemeClr val="dk1"/>
                          </a:solidFill>
                          <a:effectLst/>
                          <a:highlight>
                            <a:srgbClr val="FFFF00"/>
                          </a:highlight>
                          <a:latin typeface="+mn-lt"/>
                          <a:ea typeface="+mn-ea"/>
                          <a:cs typeface="+mn-cs"/>
                        </a:rPr>
                        <a:t>Publice</a:t>
                      </a:r>
                      <a:r>
                        <a:rPr lang="en-US" sz="900" kern="1200" dirty="0">
                          <a:solidFill>
                            <a:schemeClr val="dk1"/>
                          </a:solidFill>
                          <a:effectLst/>
                          <a:highlight>
                            <a:srgbClr val="FFFF00"/>
                          </a:highlight>
                          <a:latin typeface="+mn-lt"/>
                          <a:ea typeface="+mn-ea"/>
                          <a:cs typeface="+mn-cs"/>
                        </a:rPr>
                        <a:t>.„</a:t>
                      </a:r>
                      <a:endParaRPr lang="ro-RO" sz="900" kern="1200" dirty="0">
                        <a:solidFill>
                          <a:schemeClr val="dk1"/>
                        </a:solidFill>
                        <a:effectLst/>
                        <a:highlight>
                          <a:srgbClr val="FFFF00"/>
                        </a:highlight>
                        <a:latin typeface="+mn-lt"/>
                        <a:ea typeface="+mn-ea"/>
                        <a:cs typeface="+mn-cs"/>
                      </a:endParaRPr>
                    </a:p>
                    <a:p>
                      <a:endParaRPr lang="ro-RO" sz="900" kern="1200" dirty="0">
                        <a:solidFill>
                          <a:schemeClr val="dk1"/>
                        </a:solidFill>
                        <a:effectLst/>
                        <a:highlight>
                          <a:srgbClr val="FFFF00"/>
                        </a:highlight>
                        <a:latin typeface="+mn-lt"/>
                        <a:ea typeface="+mn-ea"/>
                        <a:cs typeface="+mn-cs"/>
                      </a:endParaRPr>
                    </a:p>
                    <a:p>
                      <a:r>
                        <a:rPr lang="ro-RO" sz="900" i="1" kern="1200" dirty="0">
                          <a:solidFill>
                            <a:schemeClr val="accent5">
                              <a:lumMod val="50000"/>
                            </a:schemeClr>
                          </a:solidFill>
                          <a:effectLst/>
                          <a:latin typeface="+mn-lt"/>
                          <a:ea typeface="+mn-ea"/>
                          <a:cs typeface="+mn-cs"/>
                        </a:rPr>
                        <a:t>Înregistrare permanentă, înregistrare provizorie, neînregistrate în RM (</a:t>
                      </a:r>
                      <a:r>
                        <a:rPr lang="ro-RO" sz="900" i="1" kern="1200" dirty="0" err="1">
                          <a:solidFill>
                            <a:schemeClr val="accent5">
                              <a:lumMod val="50000"/>
                            </a:schemeClr>
                          </a:solidFill>
                          <a:effectLst/>
                          <a:latin typeface="+mn-lt"/>
                          <a:ea typeface="+mn-ea"/>
                          <a:cs typeface="+mn-cs"/>
                        </a:rPr>
                        <a:t>info</a:t>
                      </a:r>
                      <a:r>
                        <a:rPr lang="ro-RO" sz="900" i="1" kern="1200" dirty="0">
                          <a:solidFill>
                            <a:schemeClr val="accent5">
                              <a:lumMod val="50000"/>
                            </a:schemeClr>
                          </a:solidFill>
                          <a:effectLst/>
                          <a:latin typeface="+mn-lt"/>
                          <a:ea typeface="+mn-ea"/>
                          <a:cs typeface="+mn-cs"/>
                        </a:rPr>
                        <a:t>-?).</a:t>
                      </a:r>
                      <a:endParaRPr lang="ru-RU" sz="900" i="1" kern="1200" dirty="0">
                        <a:solidFill>
                          <a:schemeClr val="accent5">
                            <a:lumMod val="50000"/>
                          </a:schemeClr>
                        </a:solidFill>
                        <a:effectLst/>
                        <a:latin typeface="+mn-lt"/>
                        <a:ea typeface="+mn-ea"/>
                        <a:cs typeface="+mn-cs"/>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800" dirty="0"/>
                        <a:t>! SIA </a:t>
                      </a:r>
                      <a:r>
                        <a:rPr lang="ro-RO" sz="800" dirty="0" err="1"/>
                        <a:t>eFactura</a:t>
                      </a:r>
                      <a:endParaRPr lang="ru-RU" sz="800" dirty="0"/>
                    </a:p>
                    <a:p>
                      <a:endParaRPr lang="ro-RO" sz="800" dirty="0"/>
                    </a:p>
                    <a:p>
                      <a:r>
                        <a:rPr lang="ro-RO" sz="800" dirty="0"/>
                        <a:t>Ciclul lung - ?</a:t>
                      </a:r>
                    </a:p>
                    <a:p>
                      <a:r>
                        <a:rPr lang="ro-RO" sz="800" dirty="0"/>
                        <a:t>Deducerea - ?</a:t>
                      </a:r>
                    </a:p>
                    <a:p>
                      <a:r>
                        <a:rPr lang="ro-RO" sz="800" dirty="0"/>
                        <a:t>Sancțiunea - ?</a:t>
                      </a:r>
                    </a:p>
                    <a:p>
                      <a:endParaRPr lang="ro-RO" sz="800" dirty="0"/>
                    </a:p>
                    <a:p>
                      <a:r>
                        <a:rPr lang="ro-RO" sz="800" dirty="0"/>
                        <a:t>Aplicarea scutirii cu drept de deducere - ?</a:t>
                      </a:r>
                    </a:p>
                    <a:p>
                      <a:endParaRPr lang="ro-RO" sz="800" dirty="0"/>
                    </a:p>
                    <a:p>
                      <a:r>
                        <a:rPr lang="ro-RO" sz="800" dirty="0"/>
                        <a:t>Cui și cum se oferă?</a:t>
                      </a:r>
                    </a:p>
                    <a:p>
                      <a:r>
                        <a:rPr lang="ro-RO" sz="800" dirty="0"/>
                        <a:t>După caz!?</a:t>
                      </a:r>
                    </a:p>
                    <a:p>
                      <a:r>
                        <a:rPr lang="ro-RO" sz="800" dirty="0"/>
                        <a:t>Dacă </a:t>
                      </a:r>
                      <a:r>
                        <a:rPr lang="ro-RO" sz="800" dirty="0" err="1"/>
                        <a:t>info</a:t>
                      </a:r>
                      <a:r>
                        <a:rPr lang="ro-RO" sz="800" dirty="0"/>
                        <a:t> nu se oferă?</a:t>
                      </a:r>
                    </a:p>
                    <a:p>
                      <a:endParaRPr lang="ro-RO" sz="800" dirty="0"/>
                    </a:p>
                    <a:p>
                      <a:r>
                        <a:rPr lang="ro-RO" sz="800" dirty="0"/>
                        <a:t>Soluția – ciclu scurt!</a:t>
                      </a:r>
                    </a:p>
                    <a:p>
                      <a:endParaRPr lang="ro-RO" sz="800" dirty="0"/>
                    </a:p>
                    <a:p>
                      <a:r>
                        <a:rPr lang="ro-RO" sz="800" dirty="0"/>
                        <a:t>Sensul - !</a:t>
                      </a:r>
                    </a:p>
                  </a:txBody>
                  <a:tcPr/>
                </a:tc>
                <a:extLst>
                  <a:ext uri="{0D108BD9-81ED-4DB2-BD59-A6C34878D82A}">
                    <a16:rowId xmlns:a16="http://schemas.microsoft.com/office/drawing/2014/main" val="2660363745"/>
                  </a:ext>
                </a:extLst>
              </a:tr>
            </a:tbl>
          </a:graphicData>
        </a:graphic>
      </p:graphicFrame>
    </p:spTree>
    <p:extLst>
      <p:ext uri="{BB962C8B-B14F-4D97-AF65-F5344CB8AC3E}">
        <p14:creationId xmlns:p14="http://schemas.microsoft.com/office/powerpoint/2010/main" val="3746772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008" y="-76200"/>
            <a:ext cx="10836643" cy="1097902"/>
          </a:xfrm>
        </p:spPr>
        <p:txBody>
          <a:bodyPr>
            <a:normAutofit/>
          </a:bodyPr>
          <a:lstStyle/>
          <a:p>
            <a:pPr algn="ctr"/>
            <a:r>
              <a:rPr lang="ro-RO" sz="4000" i="1" dirty="0"/>
              <a:t>Accize</a:t>
            </a:r>
            <a:endParaRPr lang="ru-RU" sz="4000" i="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677347542"/>
              </p:ext>
            </p:extLst>
          </p:nvPr>
        </p:nvGraphicFramePr>
        <p:xfrm>
          <a:off x="363008" y="1021702"/>
          <a:ext cx="11470323" cy="5760720"/>
        </p:xfrm>
        <a:graphic>
          <a:graphicData uri="http://schemas.openxmlformats.org/drawingml/2006/table">
            <a:tbl>
              <a:tblPr firstRow="1" bandRow="1">
                <a:tableStyleId>{5C22544A-7EE6-4342-B048-85BDC9FD1C3A}</a:tableStyleId>
              </a:tblPr>
              <a:tblGrid>
                <a:gridCol w="5315816">
                  <a:extLst>
                    <a:ext uri="{9D8B030D-6E8A-4147-A177-3AD203B41FA5}">
                      <a16:colId xmlns:a16="http://schemas.microsoft.com/office/drawing/2014/main" val="375357952"/>
                    </a:ext>
                  </a:extLst>
                </a:gridCol>
                <a:gridCol w="5152144">
                  <a:extLst>
                    <a:ext uri="{9D8B030D-6E8A-4147-A177-3AD203B41FA5}">
                      <a16:colId xmlns:a16="http://schemas.microsoft.com/office/drawing/2014/main" val="1318722550"/>
                    </a:ext>
                  </a:extLst>
                </a:gridCol>
                <a:gridCol w="1002363">
                  <a:extLst>
                    <a:ext uri="{9D8B030D-6E8A-4147-A177-3AD203B41FA5}">
                      <a16:colId xmlns:a16="http://schemas.microsoft.com/office/drawing/2014/main" val="753694041"/>
                    </a:ext>
                  </a:extLst>
                </a:gridCol>
              </a:tblGrid>
              <a:tr h="20177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1600" dirty="0"/>
                        <a:t>Redacția precedentă</a:t>
                      </a:r>
                      <a:endParaRPr lang="ru-RU" sz="1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1600" dirty="0"/>
                        <a:t>Textul</a:t>
                      </a:r>
                      <a:r>
                        <a:rPr lang="ro-RO" sz="1600" baseline="0" dirty="0"/>
                        <a:t> s-a modificat conform Legii </a:t>
                      </a:r>
                      <a:r>
                        <a:rPr lang="ru-RU" sz="1600" dirty="0"/>
                        <a:t>№214/2024</a:t>
                      </a:r>
                    </a:p>
                  </a:txBody>
                  <a:tcPr/>
                </a:tc>
                <a:tc>
                  <a:txBody>
                    <a:bodyPr/>
                    <a:lstStyle/>
                    <a:p>
                      <a:endParaRPr lang="ru-RU" sz="1600" dirty="0"/>
                    </a:p>
                  </a:txBody>
                  <a:tcPr/>
                </a:tc>
                <a:extLst>
                  <a:ext uri="{0D108BD9-81ED-4DB2-BD59-A6C34878D82A}">
                    <a16:rowId xmlns:a16="http://schemas.microsoft.com/office/drawing/2014/main" val="2265117460"/>
                  </a:ext>
                </a:extLst>
              </a:tr>
              <a:tr h="1155634">
                <a:tc>
                  <a:txBody>
                    <a:bodyPr/>
                    <a:lstStyle/>
                    <a:p>
                      <a:r>
                        <a:rPr lang="en-US" sz="1000" dirty="0"/>
                        <a:t>Articolul 119. </a:t>
                      </a:r>
                      <a:r>
                        <a:rPr lang="en-US" sz="1000" dirty="0" err="1"/>
                        <a:t>Noţiuni</a:t>
                      </a:r>
                      <a:endParaRPr lang="en-US" sz="1000" dirty="0"/>
                    </a:p>
                    <a:p>
                      <a:r>
                        <a:rPr lang="en-US" sz="1000" dirty="0"/>
                        <a:t>În </a:t>
                      </a:r>
                      <a:r>
                        <a:rPr lang="en-US" sz="1000" dirty="0" err="1"/>
                        <a:t>sensul</a:t>
                      </a:r>
                      <a:r>
                        <a:rPr lang="en-US" sz="1000" dirty="0"/>
                        <a:t> </a:t>
                      </a:r>
                      <a:r>
                        <a:rPr lang="en-US" sz="1000" dirty="0" err="1"/>
                        <a:t>prezentului</a:t>
                      </a:r>
                      <a:r>
                        <a:rPr lang="en-US" sz="1000" dirty="0"/>
                        <a:t> </a:t>
                      </a:r>
                      <a:r>
                        <a:rPr lang="en-US" sz="1000" dirty="0" err="1"/>
                        <a:t>titlu</a:t>
                      </a:r>
                      <a:r>
                        <a:rPr lang="en-US" sz="1000" dirty="0"/>
                        <a:t>, se </a:t>
                      </a:r>
                      <a:r>
                        <a:rPr lang="en-US" sz="1000" dirty="0" err="1"/>
                        <a:t>definesc</a:t>
                      </a:r>
                      <a:r>
                        <a:rPr lang="en-US" sz="1000" dirty="0"/>
                        <a:t> </a:t>
                      </a:r>
                      <a:r>
                        <a:rPr lang="en-US" sz="1000" dirty="0" err="1"/>
                        <a:t>următoarele</a:t>
                      </a:r>
                      <a:r>
                        <a:rPr lang="en-US" sz="1000" dirty="0"/>
                        <a:t> </a:t>
                      </a:r>
                      <a:r>
                        <a:rPr lang="en-US" sz="1000" dirty="0" err="1"/>
                        <a:t>noţiuni</a:t>
                      </a:r>
                      <a:r>
                        <a:rPr lang="en-US" sz="1000" dirty="0"/>
                        <a:t>:</a:t>
                      </a:r>
                    </a:p>
                    <a:p>
                      <a:r>
                        <a:rPr lang="en-US" sz="1000" dirty="0"/>
                        <a:t>1) </a:t>
                      </a:r>
                      <a:r>
                        <a:rPr lang="en-US" sz="1000" dirty="0" err="1"/>
                        <a:t>Acciză</a:t>
                      </a:r>
                      <a:r>
                        <a:rPr lang="en-US" sz="1000" dirty="0"/>
                        <a:t> – </a:t>
                      </a:r>
                      <a:r>
                        <a:rPr lang="en-US" sz="1000" dirty="0" err="1"/>
                        <a:t>impozit</a:t>
                      </a:r>
                      <a:r>
                        <a:rPr lang="en-US" sz="1000" dirty="0"/>
                        <a:t> de stat care se </a:t>
                      </a:r>
                      <a:r>
                        <a:rPr lang="en-US" sz="1000" dirty="0" err="1"/>
                        <a:t>percepe</a:t>
                      </a:r>
                      <a:r>
                        <a:rPr lang="en-US" sz="1000" dirty="0"/>
                        <a:t>, direct </a:t>
                      </a:r>
                      <a:r>
                        <a:rPr lang="en-US" sz="1000" dirty="0" err="1"/>
                        <a:t>sau</a:t>
                      </a:r>
                      <a:r>
                        <a:rPr lang="en-US" sz="1000" dirty="0"/>
                        <a:t> indirect, </a:t>
                      </a:r>
                      <a:r>
                        <a:rPr lang="en-US" sz="1000" dirty="0" err="1"/>
                        <a:t>asupra</a:t>
                      </a:r>
                      <a:r>
                        <a:rPr lang="en-US" sz="1000" dirty="0"/>
                        <a:t> </a:t>
                      </a:r>
                      <a:r>
                        <a:rPr lang="en-US" sz="1000" dirty="0" err="1"/>
                        <a:t>următoarelor</a:t>
                      </a:r>
                      <a:r>
                        <a:rPr lang="en-US" sz="1000" dirty="0"/>
                        <a:t> </a:t>
                      </a:r>
                      <a:r>
                        <a:rPr lang="en-US" sz="1000" dirty="0" err="1"/>
                        <a:t>mărfuri</a:t>
                      </a:r>
                      <a:r>
                        <a:rPr lang="en-US" sz="1000" dirty="0"/>
                        <a:t> de </a:t>
                      </a:r>
                      <a:r>
                        <a:rPr lang="en-US" sz="1000" dirty="0" err="1"/>
                        <a:t>consum</a:t>
                      </a:r>
                      <a:r>
                        <a:rPr lang="en-US" sz="1000" dirty="0"/>
                        <a:t>:</a:t>
                      </a:r>
                    </a:p>
                    <a:p>
                      <a:r>
                        <a:rPr lang="en-US" sz="1000" dirty="0"/>
                        <a:t>a) </a:t>
                      </a:r>
                      <a:r>
                        <a:rPr lang="en-US" sz="1000" dirty="0" err="1"/>
                        <a:t>alcool</a:t>
                      </a:r>
                      <a:r>
                        <a:rPr lang="en-US" sz="1000" dirty="0"/>
                        <a:t> </a:t>
                      </a:r>
                      <a:r>
                        <a:rPr lang="en-US" sz="1000" dirty="0" err="1"/>
                        <a:t>etilic</a:t>
                      </a:r>
                      <a:r>
                        <a:rPr lang="en-US" sz="1000" dirty="0"/>
                        <a:t> şi </a:t>
                      </a:r>
                      <a:r>
                        <a:rPr lang="en-US" sz="1000" dirty="0" err="1"/>
                        <a:t>băuturi</a:t>
                      </a:r>
                      <a:r>
                        <a:rPr lang="en-US" sz="1000" dirty="0"/>
                        <a:t> </a:t>
                      </a:r>
                      <a:r>
                        <a:rPr lang="en-US" sz="1000" dirty="0" err="1"/>
                        <a:t>alcoolice</a:t>
                      </a:r>
                      <a:r>
                        <a:rPr lang="en-US" sz="1000" dirty="0"/>
                        <a:t>;</a:t>
                      </a:r>
                    </a:p>
                    <a:p>
                      <a:r>
                        <a:rPr lang="en-US" sz="1000" dirty="0"/>
                        <a:t>b) </a:t>
                      </a:r>
                      <a:r>
                        <a:rPr lang="en-US" sz="1000" dirty="0" err="1"/>
                        <a:t>tutun</a:t>
                      </a:r>
                      <a:r>
                        <a:rPr lang="en-US" sz="1000" dirty="0"/>
                        <a:t> </a:t>
                      </a:r>
                      <a:r>
                        <a:rPr lang="en-US" sz="1000" dirty="0" err="1"/>
                        <a:t>prelucrat</a:t>
                      </a:r>
                      <a:r>
                        <a:rPr lang="en-US" sz="1000" dirty="0"/>
                        <a:t>;</a:t>
                      </a:r>
                    </a:p>
                    <a:p>
                      <a:r>
                        <a:rPr lang="en-US" sz="1000" dirty="0"/>
                        <a:t>c) </a:t>
                      </a:r>
                      <a:r>
                        <a:rPr lang="en-US" sz="1000" dirty="0" err="1"/>
                        <a:t>petrolul</a:t>
                      </a:r>
                      <a:r>
                        <a:rPr lang="en-US" sz="1000" dirty="0"/>
                        <a:t> şi </a:t>
                      </a:r>
                      <a:r>
                        <a:rPr lang="en-US" sz="1000" dirty="0" err="1"/>
                        <a:t>derivatele</a:t>
                      </a:r>
                      <a:r>
                        <a:rPr lang="en-US" sz="1000" dirty="0"/>
                        <a:t> </a:t>
                      </a:r>
                      <a:r>
                        <a:rPr lang="en-US" sz="1000" dirty="0" err="1"/>
                        <a:t>lui</a:t>
                      </a:r>
                      <a:r>
                        <a:rPr lang="en-US" sz="1000" dirty="0"/>
                        <a:t>;</a:t>
                      </a:r>
                    </a:p>
                    <a:p>
                      <a:r>
                        <a:rPr lang="en-US" sz="1000" dirty="0"/>
                        <a:t>d) caviar şi </a:t>
                      </a:r>
                      <a:r>
                        <a:rPr lang="en-US" sz="1000" dirty="0" err="1"/>
                        <a:t>înlocuitori</a:t>
                      </a:r>
                      <a:r>
                        <a:rPr lang="en-US" sz="1000" dirty="0"/>
                        <a:t> de caviar;</a:t>
                      </a:r>
                    </a:p>
                    <a:p>
                      <a:r>
                        <a:rPr lang="en-US" sz="1000" dirty="0"/>
                        <a:t>e) </a:t>
                      </a:r>
                      <a:r>
                        <a:rPr lang="en-US" sz="1000" dirty="0" err="1"/>
                        <a:t>parfumuri</a:t>
                      </a:r>
                      <a:r>
                        <a:rPr lang="en-US" sz="1000" dirty="0"/>
                        <a:t> şi </a:t>
                      </a:r>
                      <a:r>
                        <a:rPr lang="en-US" sz="1000" dirty="0" err="1"/>
                        <a:t>apă</a:t>
                      </a:r>
                      <a:r>
                        <a:rPr lang="en-US" sz="1000" dirty="0"/>
                        <a:t> de </a:t>
                      </a:r>
                      <a:r>
                        <a:rPr lang="en-US" sz="1000" dirty="0" err="1"/>
                        <a:t>toaletă</a:t>
                      </a:r>
                      <a:r>
                        <a:rPr lang="en-US" sz="1000" dirty="0"/>
                        <a:t>;</a:t>
                      </a:r>
                    </a:p>
                    <a:p>
                      <a:r>
                        <a:rPr lang="en-US" sz="1000" dirty="0">
                          <a:solidFill>
                            <a:srgbClr val="FF0000"/>
                          </a:solidFill>
                        </a:rPr>
                        <a:t>f) </a:t>
                      </a:r>
                      <a:r>
                        <a:rPr lang="en-US" sz="1000" dirty="0" err="1">
                          <a:solidFill>
                            <a:srgbClr val="FF0000"/>
                          </a:solidFill>
                        </a:rPr>
                        <a:t>îmbrăcăminte</a:t>
                      </a:r>
                      <a:r>
                        <a:rPr lang="en-US" sz="1000" dirty="0">
                          <a:solidFill>
                            <a:srgbClr val="FF0000"/>
                          </a:solidFill>
                        </a:rPr>
                        <a:t> din </a:t>
                      </a:r>
                      <a:r>
                        <a:rPr lang="en-US" sz="1000" dirty="0" err="1">
                          <a:solidFill>
                            <a:srgbClr val="FF0000"/>
                          </a:solidFill>
                        </a:rPr>
                        <a:t>blană</a:t>
                      </a:r>
                      <a:r>
                        <a:rPr lang="en-US" sz="1000" dirty="0">
                          <a:solidFill>
                            <a:srgbClr val="FF0000"/>
                          </a:solidFill>
                        </a:rPr>
                        <a:t>;</a:t>
                      </a:r>
                    </a:p>
                    <a:p>
                      <a:r>
                        <a:rPr lang="en-US" sz="1000" dirty="0"/>
                        <a:t>g) </a:t>
                      </a:r>
                      <a:r>
                        <a:rPr lang="en-US" sz="1000" dirty="0" err="1"/>
                        <a:t>mijloace</a:t>
                      </a:r>
                      <a:r>
                        <a:rPr lang="en-US" sz="1000" dirty="0"/>
                        <a:t> de transport </a:t>
                      </a:r>
                      <a:r>
                        <a:rPr lang="en-US" sz="1000" dirty="0" err="1"/>
                        <a:t>specificate</a:t>
                      </a:r>
                      <a:r>
                        <a:rPr lang="en-US" sz="1000" dirty="0"/>
                        <a:t> </a:t>
                      </a:r>
                      <a:r>
                        <a:rPr lang="en-US" sz="1000" dirty="0" err="1"/>
                        <a:t>în</a:t>
                      </a:r>
                      <a:r>
                        <a:rPr lang="en-US" sz="1000" dirty="0"/>
                        <a:t> </a:t>
                      </a:r>
                      <a:r>
                        <a:rPr lang="en-US" sz="1000" dirty="0" err="1"/>
                        <a:t>anexa</a:t>
                      </a:r>
                      <a:r>
                        <a:rPr lang="en-US" sz="1000" dirty="0"/>
                        <a:t> nr.2 la </a:t>
                      </a:r>
                      <a:r>
                        <a:rPr lang="en-US" sz="1000" dirty="0" err="1"/>
                        <a:t>prezentul</a:t>
                      </a:r>
                      <a:r>
                        <a:rPr lang="en-US" sz="1000" dirty="0"/>
                        <a:t> </a:t>
                      </a:r>
                      <a:r>
                        <a:rPr lang="en-US" sz="1000" dirty="0" err="1"/>
                        <a:t>titlu</a:t>
                      </a:r>
                      <a:r>
                        <a:rPr lang="en-US" sz="1000" dirty="0"/>
                        <a:t>;</a:t>
                      </a:r>
                    </a:p>
                    <a:p>
                      <a:r>
                        <a:rPr lang="en-US" sz="1000" dirty="0"/>
                        <a:t>h) </a:t>
                      </a:r>
                      <a:r>
                        <a:rPr lang="en-US" sz="1000" dirty="0" err="1"/>
                        <a:t>alte</a:t>
                      </a:r>
                      <a:r>
                        <a:rPr lang="en-US" sz="1000" dirty="0"/>
                        <a:t> </a:t>
                      </a:r>
                      <a:r>
                        <a:rPr lang="en-US" sz="1000" dirty="0" err="1"/>
                        <a:t>mărfuri</a:t>
                      </a:r>
                      <a:r>
                        <a:rPr lang="en-US" sz="1000" dirty="0"/>
                        <a:t> </a:t>
                      </a:r>
                      <a:r>
                        <a:rPr lang="en-US" sz="1000" dirty="0" err="1"/>
                        <a:t>specificate</a:t>
                      </a:r>
                      <a:r>
                        <a:rPr lang="en-US" sz="1000" dirty="0"/>
                        <a:t> </a:t>
                      </a:r>
                      <a:r>
                        <a:rPr lang="en-US" sz="1000" dirty="0" err="1"/>
                        <a:t>în</a:t>
                      </a:r>
                      <a:r>
                        <a:rPr lang="en-US" sz="1000" dirty="0"/>
                        <a:t> </a:t>
                      </a:r>
                      <a:r>
                        <a:rPr lang="en-US" sz="1000" dirty="0" err="1"/>
                        <a:t>anexa</a:t>
                      </a:r>
                      <a:r>
                        <a:rPr lang="en-US" sz="1000" dirty="0"/>
                        <a:t> nr.1 la </a:t>
                      </a:r>
                      <a:r>
                        <a:rPr lang="en-US" sz="1000" dirty="0" err="1"/>
                        <a:t>prezentul</a:t>
                      </a:r>
                      <a:r>
                        <a:rPr lang="en-US" sz="1000" dirty="0"/>
                        <a:t> </a:t>
                      </a:r>
                      <a:r>
                        <a:rPr lang="en-US" sz="1000" dirty="0" err="1"/>
                        <a:t>titlu</a:t>
                      </a:r>
                      <a:r>
                        <a:rPr lang="en-US" sz="1000" dirty="0"/>
                        <a:t>.</a:t>
                      </a:r>
                      <a:endParaRPr lang="ru-RU" sz="1000" dirty="0"/>
                    </a:p>
                  </a:txBody>
                  <a:tcPr/>
                </a:tc>
                <a:tc>
                  <a:txBody>
                    <a:bodyPr/>
                    <a:lstStyle/>
                    <a:p>
                      <a:r>
                        <a:rPr lang="ru-RU" sz="1000" b="1" kern="1200" dirty="0">
                          <a:solidFill>
                            <a:schemeClr val="dk1"/>
                          </a:solidFill>
                          <a:effectLst/>
                          <a:latin typeface="+mn-lt"/>
                          <a:ea typeface="+mn-ea"/>
                          <a:cs typeface="+mn-cs"/>
                        </a:rPr>
                        <a:t>36.</a:t>
                      </a:r>
                      <a:r>
                        <a:rPr lang="en-US" sz="1000" b="1" kern="1200" dirty="0">
                          <a:solidFill>
                            <a:schemeClr val="dk1"/>
                          </a:solidFill>
                          <a:effectLst/>
                          <a:latin typeface="+mn-lt"/>
                          <a:ea typeface="+mn-ea"/>
                          <a:cs typeface="+mn-cs"/>
                        </a:rPr>
                        <a:t> </a:t>
                      </a:r>
                      <a:r>
                        <a:rPr lang="en-US" sz="1000" b="0" kern="1200" dirty="0">
                          <a:solidFill>
                            <a:schemeClr val="dk1"/>
                          </a:solidFill>
                          <a:effectLst/>
                          <a:latin typeface="+mn-lt"/>
                          <a:ea typeface="+mn-ea"/>
                          <a:cs typeface="+mn-cs"/>
                        </a:rPr>
                        <a:t>Articolul 119:</a:t>
                      </a:r>
                    </a:p>
                    <a:p>
                      <a:r>
                        <a:rPr lang="en-US" sz="1000" b="0" kern="1200" dirty="0">
                          <a:solidFill>
                            <a:schemeClr val="dk1"/>
                          </a:solidFill>
                          <a:effectLst/>
                          <a:latin typeface="+mn-lt"/>
                          <a:ea typeface="+mn-ea"/>
                          <a:cs typeface="+mn-cs"/>
                        </a:rPr>
                        <a:t>la </a:t>
                      </a:r>
                      <a:r>
                        <a:rPr lang="en-US" sz="1000" b="0" kern="1200" dirty="0" err="1">
                          <a:solidFill>
                            <a:schemeClr val="dk1"/>
                          </a:solidFill>
                          <a:effectLst/>
                          <a:latin typeface="+mn-lt"/>
                          <a:ea typeface="+mn-ea"/>
                          <a:cs typeface="+mn-cs"/>
                        </a:rPr>
                        <a:t>punctul</a:t>
                      </a:r>
                      <a:r>
                        <a:rPr lang="en-US" sz="1000" b="0" kern="1200" dirty="0">
                          <a:solidFill>
                            <a:schemeClr val="dk1"/>
                          </a:solidFill>
                          <a:effectLst/>
                          <a:latin typeface="+mn-lt"/>
                          <a:ea typeface="+mn-ea"/>
                          <a:cs typeface="+mn-cs"/>
                        </a:rPr>
                        <a:t> 1), </a:t>
                      </a:r>
                      <a:r>
                        <a:rPr lang="en-US" sz="1000" b="0" kern="1200" dirty="0" err="1">
                          <a:solidFill>
                            <a:schemeClr val="dk1"/>
                          </a:solidFill>
                          <a:effectLst/>
                          <a:latin typeface="+mn-lt"/>
                          <a:ea typeface="+mn-ea"/>
                          <a:cs typeface="+mn-cs"/>
                        </a:rPr>
                        <a:t>litera</a:t>
                      </a:r>
                      <a:r>
                        <a:rPr lang="en-US" sz="1000" b="0" kern="1200" dirty="0">
                          <a:solidFill>
                            <a:schemeClr val="dk1"/>
                          </a:solidFill>
                          <a:effectLst/>
                          <a:latin typeface="+mn-lt"/>
                          <a:ea typeface="+mn-ea"/>
                          <a:cs typeface="+mn-cs"/>
                        </a:rPr>
                        <a:t> f) se </a:t>
                      </a:r>
                      <a:r>
                        <a:rPr lang="en-US" sz="1000" b="0" kern="1200" dirty="0" err="1">
                          <a:solidFill>
                            <a:schemeClr val="dk1"/>
                          </a:solidFill>
                          <a:effectLst/>
                          <a:latin typeface="+mn-lt"/>
                          <a:ea typeface="+mn-ea"/>
                          <a:cs typeface="+mn-cs"/>
                        </a:rPr>
                        <a:t>abrogă</a:t>
                      </a:r>
                      <a:r>
                        <a:rPr lang="en-US" sz="1000" b="0" kern="1200" dirty="0">
                          <a:solidFill>
                            <a:schemeClr val="dk1"/>
                          </a:solidFill>
                          <a:effectLst/>
                          <a:latin typeface="+mn-lt"/>
                          <a:ea typeface="+mn-ea"/>
                          <a:cs typeface="+mn-cs"/>
                        </a:rPr>
                        <a:t>;</a:t>
                      </a:r>
                      <a:r>
                        <a:rPr lang="ru-RU" sz="1000" kern="1200" dirty="0">
                          <a:solidFill>
                            <a:schemeClr val="dk1"/>
                          </a:solidFill>
                          <a:effectLst/>
                          <a:latin typeface="+mn-lt"/>
                          <a:ea typeface="+mn-ea"/>
                          <a:cs typeface="+mn-cs"/>
                        </a:rPr>
                        <a:t>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t>În </a:t>
                      </a:r>
                      <a:r>
                        <a:rPr lang="en-US" sz="1000" dirty="0" err="1"/>
                        <a:t>vigoare</a:t>
                      </a:r>
                      <a:r>
                        <a:rPr lang="en-US" sz="1000" dirty="0"/>
                        <a:t> din 15.08.2024</a:t>
                      </a:r>
                    </a:p>
                    <a:p>
                      <a:endParaRPr lang="ru-RU" sz="1000" dirty="0"/>
                    </a:p>
                  </a:txBody>
                  <a:tcPr/>
                </a:tc>
                <a:extLst>
                  <a:ext uri="{0D108BD9-81ED-4DB2-BD59-A6C34878D82A}">
                    <a16:rowId xmlns:a16="http://schemas.microsoft.com/office/drawing/2014/main" val="2735135408"/>
                  </a:ext>
                </a:extLst>
              </a:tr>
              <a:tr h="632847">
                <a:tc>
                  <a:txBody>
                    <a:bodyPr/>
                    <a:lstStyle/>
                    <a:p>
                      <a:r>
                        <a:rPr lang="en-US" sz="900" kern="1200" dirty="0">
                          <a:solidFill>
                            <a:schemeClr val="dk1"/>
                          </a:solidFill>
                          <a:effectLst/>
                          <a:latin typeface="+mn-lt"/>
                          <a:ea typeface="+mn-ea"/>
                          <a:cs typeface="+mn-cs"/>
                        </a:rPr>
                        <a:t>7) </a:t>
                      </a:r>
                      <a:r>
                        <a:rPr lang="en-US" sz="900" kern="1200" dirty="0" err="1">
                          <a:solidFill>
                            <a:schemeClr val="dk1"/>
                          </a:solidFill>
                          <a:effectLst/>
                          <a:latin typeface="+mn-lt"/>
                          <a:ea typeface="+mn-ea"/>
                          <a:cs typeface="+mn-cs"/>
                        </a:rPr>
                        <a:t>Tutun</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prelucrat</a:t>
                      </a:r>
                      <a:r>
                        <a:rPr lang="en-US" sz="900" kern="1200" dirty="0">
                          <a:solidFill>
                            <a:schemeClr val="dk1"/>
                          </a:solidFill>
                          <a:effectLst/>
                          <a:latin typeface="+mn-lt"/>
                          <a:ea typeface="+mn-ea"/>
                          <a:cs typeface="+mn-cs"/>
                        </a:rPr>
                        <a:t> – </a:t>
                      </a:r>
                      <a:r>
                        <a:rPr lang="en-US" sz="900" kern="1200" dirty="0" err="1">
                          <a:solidFill>
                            <a:schemeClr val="dk1"/>
                          </a:solidFill>
                          <a:effectLst/>
                          <a:latin typeface="+mn-lt"/>
                          <a:ea typeface="+mn-ea"/>
                          <a:cs typeface="+mn-cs"/>
                        </a:rPr>
                        <a:t>tutunul</a:t>
                      </a:r>
                      <a:r>
                        <a:rPr lang="en-US" sz="900" kern="1200" dirty="0">
                          <a:solidFill>
                            <a:schemeClr val="dk1"/>
                          </a:solidFill>
                          <a:effectLst/>
                          <a:latin typeface="+mn-lt"/>
                          <a:ea typeface="+mn-ea"/>
                          <a:cs typeface="+mn-cs"/>
                        </a:rPr>
                        <a:t> care </a:t>
                      </a:r>
                      <a:r>
                        <a:rPr lang="en-US" sz="900" kern="1200" dirty="0" err="1">
                          <a:solidFill>
                            <a:schemeClr val="dk1"/>
                          </a:solidFill>
                          <a:effectLst/>
                          <a:latin typeface="+mn-lt"/>
                          <a:ea typeface="+mn-ea"/>
                          <a:cs typeface="+mn-cs"/>
                        </a:rPr>
                        <a:t>reprezintă</a:t>
                      </a:r>
                      <a:r>
                        <a:rPr lang="en-US" sz="900" kern="1200" dirty="0">
                          <a:solidFill>
                            <a:schemeClr val="dk1"/>
                          </a:solidFill>
                          <a:effectLst/>
                          <a:latin typeface="+mn-lt"/>
                          <a:ea typeface="+mn-ea"/>
                          <a:cs typeface="+mn-cs"/>
                        </a:rPr>
                        <a:t>:</a:t>
                      </a:r>
                    </a:p>
                    <a:p>
                      <a:r>
                        <a:rPr lang="en-US" sz="900" kern="1200" dirty="0">
                          <a:solidFill>
                            <a:schemeClr val="dk1"/>
                          </a:solidFill>
                          <a:effectLst/>
                          <a:latin typeface="+mn-lt"/>
                          <a:ea typeface="+mn-ea"/>
                          <a:cs typeface="+mn-cs"/>
                        </a:rPr>
                        <a:t>a) </a:t>
                      </a:r>
                      <a:r>
                        <a:rPr lang="en-US" sz="900" kern="1200" dirty="0" err="1">
                          <a:solidFill>
                            <a:schemeClr val="dk1"/>
                          </a:solidFill>
                          <a:effectLst/>
                          <a:latin typeface="+mn-lt"/>
                          <a:ea typeface="+mn-ea"/>
                          <a:cs typeface="+mn-cs"/>
                        </a:rPr>
                        <a:t>ţigarete</a:t>
                      </a:r>
                      <a:r>
                        <a:rPr lang="en-US" sz="900" kern="1200" dirty="0">
                          <a:solidFill>
                            <a:schemeClr val="dk1"/>
                          </a:solidFill>
                          <a:effectLst/>
                          <a:latin typeface="+mn-lt"/>
                          <a:ea typeface="+mn-ea"/>
                          <a:cs typeface="+mn-cs"/>
                        </a:rPr>
                        <a:t> cu </a:t>
                      </a:r>
                      <a:r>
                        <a:rPr lang="en-US" sz="900" kern="1200" dirty="0" err="1">
                          <a:solidFill>
                            <a:schemeClr val="dk1"/>
                          </a:solidFill>
                          <a:effectLst/>
                          <a:latin typeface="+mn-lt"/>
                          <a:ea typeface="+mn-ea"/>
                          <a:cs typeface="+mn-cs"/>
                        </a:rPr>
                        <a:t>filtru</a:t>
                      </a:r>
                      <a:r>
                        <a:rPr lang="en-US" sz="900" kern="1200" dirty="0">
                          <a:solidFill>
                            <a:schemeClr val="dk1"/>
                          </a:solidFill>
                          <a:effectLst/>
                          <a:latin typeface="+mn-lt"/>
                          <a:ea typeface="+mn-ea"/>
                          <a:cs typeface="+mn-cs"/>
                        </a:rPr>
                        <a:t> şi </a:t>
                      </a:r>
                      <a:r>
                        <a:rPr lang="en-US" sz="900" kern="1200" dirty="0" err="1">
                          <a:solidFill>
                            <a:schemeClr val="dk1"/>
                          </a:solidFill>
                          <a:effectLst/>
                          <a:latin typeface="+mn-lt"/>
                          <a:ea typeface="+mn-ea"/>
                          <a:cs typeface="+mn-cs"/>
                        </a:rPr>
                        <a:t>fără</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filtru</a:t>
                      </a:r>
                      <a:r>
                        <a:rPr lang="en-US" sz="900" kern="1200" dirty="0">
                          <a:solidFill>
                            <a:schemeClr val="dk1"/>
                          </a:solidFill>
                          <a:effectLst/>
                          <a:latin typeface="+mn-lt"/>
                          <a:ea typeface="+mn-ea"/>
                          <a:cs typeface="+mn-cs"/>
                        </a:rPr>
                        <a:t>;</a:t>
                      </a:r>
                    </a:p>
                    <a:p>
                      <a:r>
                        <a:rPr lang="ru-RU" sz="900" kern="1200" dirty="0">
                          <a:solidFill>
                            <a:srgbClr val="FF0000"/>
                          </a:solidFill>
                          <a:effectLst/>
                          <a:latin typeface="+mn-lt"/>
                          <a:ea typeface="+mn-ea"/>
                          <a:cs typeface="+mn-cs"/>
                        </a:rPr>
                        <a:t>a</a:t>
                      </a:r>
                      <a:r>
                        <a:rPr lang="ru-RU" sz="900" kern="1200" baseline="30000" dirty="0">
                          <a:solidFill>
                            <a:srgbClr val="FF0000"/>
                          </a:solidFill>
                          <a:effectLst/>
                          <a:latin typeface="+mn-lt"/>
                          <a:ea typeface="+mn-ea"/>
                          <a:cs typeface="+mn-cs"/>
                        </a:rPr>
                        <a:t>1</a:t>
                      </a:r>
                      <a:r>
                        <a:rPr lang="ru-RU" sz="900" kern="1200" dirty="0">
                          <a:solidFill>
                            <a:srgbClr val="FF0000"/>
                          </a:solidFill>
                          <a:effectLst/>
                          <a:latin typeface="+mn-lt"/>
                          <a:ea typeface="+mn-ea"/>
                          <a:cs typeface="+mn-cs"/>
                        </a:rPr>
                        <a:t>)</a:t>
                      </a:r>
                      <a:r>
                        <a:rPr lang="en-US" sz="900" kern="1200" dirty="0">
                          <a:solidFill>
                            <a:srgbClr val="FF0000"/>
                          </a:solidFill>
                          <a:effectLst/>
                          <a:latin typeface="+mn-lt"/>
                          <a:ea typeface="+mn-ea"/>
                          <a:cs typeface="+mn-cs"/>
                        </a:rPr>
                        <a:t> </a:t>
                      </a:r>
                      <a:r>
                        <a:rPr lang="en-US" sz="900" kern="1200" dirty="0" err="1">
                          <a:solidFill>
                            <a:srgbClr val="FF0000"/>
                          </a:solidFill>
                          <a:effectLst/>
                          <a:latin typeface="+mn-lt"/>
                          <a:ea typeface="+mn-ea"/>
                          <a:cs typeface="+mn-cs"/>
                        </a:rPr>
                        <a:t>rezerve</a:t>
                      </a:r>
                      <a:r>
                        <a:rPr lang="en-US" sz="900" kern="1200" dirty="0">
                          <a:solidFill>
                            <a:srgbClr val="FF0000"/>
                          </a:solidFill>
                          <a:effectLst/>
                          <a:latin typeface="+mn-lt"/>
                          <a:ea typeface="+mn-ea"/>
                          <a:cs typeface="+mn-cs"/>
                        </a:rPr>
                        <a:t> din </a:t>
                      </a:r>
                      <a:r>
                        <a:rPr lang="en-US" sz="900" kern="1200" dirty="0" err="1">
                          <a:solidFill>
                            <a:srgbClr val="FF0000"/>
                          </a:solidFill>
                          <a:effectLst/>
                          <a:latin typeface="+mn-lt"/>
                          <a:ea typeface="+mn-ea"/>
                          <a:cs typeface="+mn-cs"/>
                        </a:rPr>
                        <a:t>tutun</a:t>
                      </a:r>
                      <a:r>
                        <a:rPr lang="en-US" sz="900" kern="1200" dirty="0">
                          <a:solidFill>
                            <a:srgbClr val="FF0000"/>
                          </a:solidFill>
                          <a:effectLst/>
                          <a:latin typeface="+mn-lt"/>
                          <a:ea typeface="+mn-ea"/>
                          <a:cs typeface="+mn-cs"/>
                        </a:rPr>
                        <a:t> </a:t>
                      </a:r>
                      <a:r>
                        <a:rPr lang="en-US" sz="900" kern="1200" dirty="0" err="1">
                          <a:solidFill>
                            <a:srgbClr val="FF0000"/>
                          </a:solidFill>
                          <a:effectLst/>
                          <a:latin typeface="+mn-lt"/>
                          <a:ea typeface="+mn-ea"/>
                          <a:cs typeface="+mn-cs"/>
                        </a:rPr>
                        <a:t>pentru</a:t>
                      </a:r>
                      <a:r>
                        <a:rPr lang="en-US" sz="900" kern="1200" dirty="0">
                          <a:solidFill>
                            <a:srgbClr val="FF0000"/>
                          </a:solidFill>
                          <a:effectLst/>
                          <a:latin typeface="+mn-lt"/>
                          <a:ea typeface="+mn-ea"/>
                          <a:cs typeface="+mn-cs"/>
                        </a:rPr>
                        <a:t> </a:t>
                      </a:r>
                      <a:r>
                        <a:rPr lang="en-US" sz="900" kern="1200" dirty="0" err="1">
                          <a:solidFill>
                            <a:srgbClr val="FF0000"/>
                          </a:solidFill>
                          <a:effectLst/>
                          <a:latin typeface="+mn-lt"/>
                          <a:ea typeface="+mn-ea"/>
                          <a:cs typeface="+mn-cs"/>
                        </a:rPr>
                        <a:t>dispozitive</a:t>
                      </a:r>
                      <a:r>
                        <a:rPr lang="en-US" sz="900" kern="1200" dirty="0">
                          <a:solidFill>
                            <a:srgbClr val="FF0000"/>
                          </a:solidFill>
                          <a:effectLst/>
                          <a:latin typeface="+mn-lt"/>
                          <a:ea typeface="+mn-ea"/>
                          <a:cs typeface="+mn-cs"/>
                        </a:rPr>
                        <a:t> de </a:t>
                      </a:r>
                      <a:r>
                        <a:rPr lang="en-US" sz="900" kern="1200" dirty="0" err="1">
                          <a:solidFill>
                            <a:srgbClr val="FF0000"/>
                          </a:solidFill>
                          <a:effectLst/>
                          <a:latin typeface="+mn-lt"/>
                          <a:ea typeface="+mn-ea"/>
                          <a:cs typeface="+mn-cs"/>
                        </a:rPr>
                        <a:t>încălzire</a:t>
                      </a:r>
                      <a:r>
                        <a:rPr lang="en-US" sz="900" kern="1200" dirty="0">
                          <a:solidFill>
                            <a:srgbClr val="FF0000"/>
                          </a:solidFill>
                          <a:effectLst/>
                          <a:latin typeface="+mn-lt"/>
                          <a:ea typeface="+mn-ea"/>
                          <a:cs typeface="+mn-cs"/>
                        </a:rPr>
                        <a:t> a </a:t>
                      </a:r>
                      <a:r>
                        <a:rPr lang="en-US" sz="900" kern="1200" dirty="0" err="1">
                          <a:solidFill>
                            <a:srgbClr val="FF0000"/>
                          </a:solidFill>
                          <a:effectLst/>
                          <a:latin typeface="+mn-lt"/>
                          <a:ea typeface="+mn-ea"/>
                          <a:cs typeface="+mn-cs"/>
                        </a:rPr>
                        <a:t>tutunului</a:t>
                      </a:r>
                      <a:r>
                        <a:rPr lang="en-US" sz="900" kern="1200" dirty="0">
                          <a:solidFill>
                            <a:schemeClr val="dk1"/>
                          </a:solidFill>
                          <a:effectLst/>
                          <a:latin typeface="+mn-lt"/>
                          <a:ea typeface="+mn-ea"/>
                          <a:cs typeface="+mn-cs"/>
                        </a:rPr>
                        <a:t>;</a:t>
                      </a:r>
                    </a:p>
                    <a:p>
                      <a:r>
                        <a:rPr lang="en-US" sz="900" kern="1200" dirty="0">
                          <a:solidFill>
                            <a:schemeClr val="dk1"/>
                          </a:solidFill>
                          <a:effectLst/>
                          <a:latin typeface="+mn-lt"/>
                          <a:ea typeface="+mn-ea"/>
                          <a:cs typeface="+mn-cs"/>
                        </a:rPr>
                        <a:t>b) </a:t>
                      </a:r>
                      <a:r>
                        <a:rPr lang="en-US" sz="900" kern="1200" dirty="0" err="1">
                          <a:solidFill>
                            <a:schemeClr val="dk1"/>
                          </a:solidFill>
                          <a:effectLst/>
                          <a:latin typeface="+mn-lt"/>
                          <a:ea typeface="+mn-ea"/>
                          <a:cs typeface="+mn-cs"/>
                        </a:rPr>
                        <a:t>trabucuri</a:t>
                      </a:r>
                      <a:r>
                        <a:rPr lang="en-US" sz="900" kern="1200" dirty="0">
                          <a:solidFill>
                            <a:schemeClr val="dk1"/>
                          </a:solidFill>
                          <a:effectLst/>
                          <a:latin typeface="+mn-lt"/>
                          <a:ea typeface="+mn-ea"/>
                          <a:cs typeface="+mn-cs"/>
                        </a:rPr>
                        <a:t> şi </a:t>
                      </a:r>
                      <a:r>
                        <a:rPr lang="en-US" sz="900" kern="1200" dirty="0" err="1">
                          <a:solidFill>
                            <a:schemeClr val="dk1"/>
                          </a:solidFill>
                          <a:effectLst/>
                          <a:latin typeface="+mn-lt"/>
                          <a:ea typeface="+mn-ea"/>
                          <a:cs typeface="+mn-cs"/>
                        </a:rPr>
                        <a:t>ţigări</a:t>
                      </a:r>
                      <a:r>
                        <a:rPr lang="en-US" sz="900" kern="1200" dirty="0">
                          <a:solidFill>
                            <a:schemeClr val="dk1"/>
                          </a:solidFill>
                          <a:effectLst/>
                          <a:latin typeface="+mn-lt"/>
                          <a:ea typeface="+mn-ea"/>
                          <a:cs typeface="+mn-cs"/>
                        </a:rPr>
                        <a:t> de </a:t>
                      </a:r>
                      <a:r>
                        <a:rPr lang="en-US" sz="900" kern="1200" dirty="0" err="1">
                          <a:solidFill>
                            <a:schemeClr val="dk1"/>
                          </a:solidFill>
                          <a:effectLst/>
                          <a:latin typeface="+mn-lt"/>
                          <a:ea typeface="+mn-ea"/>
                          <a:cs typeface="+mn-cs"/>
                        </a:rPr>
                        <a:t>foi</a:t>
                      </a:r>
                      <a:r>
                        <a:rPr lang="en-US" sz="900" kern="1200" dirty="0">
                          <a:solidFill>
                            <a:schemeClr val="dk1"/>
                          </a:solidFill>
                          <a:effectLst/>
                          <a:latin typeface="+mn-lt"/>
                          <a:ea typeface="+mn-ea"/>
                          <a:cs typeface="+mn-cs"/>
                        </a:rPr>
                        <a:t>;</a:t>
                      </a:r>
                    </a:p>
                    <a:p>
                      <a:r>
                        <a:rPr lang="en-US" sz="900" kern="1200" dirty="0">
                          <a:solidFill>
                            <a:schemeClr val="dk1"/>
                          </a:solidFill>
                          <a:effectLst/>
                          <a:latin typeface="+mn-lt"/>
                          <a:ea typeface="+mn-ea"/>
                          <a:cs typeface="+mn-cs"/>
                        </a:rPr>
                        <a:t>c) </a:t>
                      </a:r>
                      <a:r>
                        <a:rPr lang="en-US" sz="900" kern="1200" dirty="0" err="1">
                          <a:solidFill>
                            <a:schemeClr val="dk1"/>
                          </a:solidFill>
                          <a:effectLst/>
                          <a:latin typeface="+mn-lt"/>
                          <a:ea typeface="+mn-ea"/>
                          <a:cs typeface="+mn-cs"/>
                        </a:rPr>
                        <a:t>tutun</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pentru</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fumat</a:t>
                      </a:r>
                      <a:r>
                        <a:rPr lang="en-US" sz="900" kern="1200" dirty="0">
                          <a:solidFill>
                            <a:schemeClr val="dk1"/>
                          </a:solidFill>
                          <a:effectLst/>
                          <a:latin typeface="+mn-lt"/>
                          <a:ea typeface="+mn-ea"/>
                          <a:cs typeface="+mn-cs"/>
                        </a:rPr>
                        <a:t>:</a:t>
                      </a:r>
                    </a:p>
                    <a:p>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tutun</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pentru</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fumat</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tăiat</a:t>
                      </a:r>
                      <a:r>
                        <a:rPr lang="en-US" sz="900" kern="1200" dirty="0">
                          <a:solidFill>
                            <a:schemeClr val="dk1"/>
                          </a:solidFill>
                          <a:effectLst/>
                          <a:latin typeface="+mn-lt"/>
                          <a:ea typeface="+mn-ea"/>
                          <a:cs typeface="+mn-cs"/>
                        </a:rPr>
                        <a:t> fin, </a:t>
                      </a:r>
                      <a:r>
                        <a:rPr lang="en-US" sz="900" kern="1200" dirty="0" err="1">
                          <a:solidFill>
                            <a:schemeClr val="dk1"/>
                          </a:solidFill>
                          <a:effectLst/>
                          <a:latin typeface="+mn-lt"/>
                          <a:ea typeface="+mn-ea"/>
                          <a:cs typeface="+mn-cs"/>
                        </a:rPr>
                        <a:t>destinat</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rulării</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în</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ţigarete</a:t>
                      </a:r>
                      <a:r>
                        <a:rPr lang="en-US" sz="900" kern="1200" dirty="0">
                          <a:solidFill>
                            <a:schemeClr val="dk1"/>
                          </a:solidFill>
                          <a:effectLst/>
                          <a:latin typeface="+mn-lt"/>
                          <a:ea typeface="+mn-ea"/>
                          <a:cs typeface="+mn-cs"/>
                        </a:rPr>
                        <a:t>;</a:t>
                      </a:r>
                    </a:p>
                    <a:p>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alte</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tipuri</a:t>
                      </a:r>
                      <a:r>
                        <a:rPr lang="en-US" sz="900" kern="1200" dirty="0">
                          <a:solidFill>
                            <a:schemeClr val="dk1"/>
                          </a:solidFill>
                          <a:effectLst/>
                          <a:latin typeface="+mn-lt"/>
                          <a:ea typeface="+mn-ea"/>
                          <a:cs typeface="+mn-cs"/>
                        </a:rPr>
                        <a:t> de </a:t>
                      </a:r>
                      <a:r>
                        <a:rPr lang="en-US" sz="900" kern="1200" dirty="0" err="1">
                          <a:solidFill>
                            <a:schemeClr val="dk1"/>
                          </a:solidFill>
                          <a:effectLst/>
                          <a:latin typeface="+mn-lt"/>
                          <a:ea typeface="+mn-ea"/>
                          <a:cs typeface="+mn-cs"/>
                        </a:rPr>
                        <a:t>tutun</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pentru</a:t>
                      </a:r>
                      <a:r>
                        <a:rPr lang="en-US" sz="900" kern="1200" dirty="0">
                          <a:solidFill>
                            <a:schemeClr val="dk1"/>
                          </a:solidFill>
                          <a:effectLst/>
                          <a:latin typeface="+mn-lt"/>
                          <a:ea typeface="+mn-ea"/>
                          <a:cs typeface="+mn-cs"/>
                        </a:rPr>
                        <a:t> </a:t>
                      </a:r>
                      <a:r>
                        <a:rPr lang="en-US" sz="900" kern="1200" dirty="0" err="1">
                          <a:solidFill>
                            <a:schemeClr val="dk1"/>
                          </a:solidFill>
                          <a:effectLst/>
                          <a:latin typeface="+mn-lt"/>
                          <a:ea typeface="+mn-ea"/>
                          <a:cs typeface="+mn-cs"/>
                        </a:rPr>
                        <a:t>fumat</a:t>
                      </a:r>
                      <a:r>
                        <a:rPr lang="en-US" sz="900" kern="1200" dirty="0">
                          <a:solidFill>
                            <a:schemeClr val="dk1"/>
                          </a:solidFill>
                          <a:effectLst/>
                          <a:latin typeface="+mn-lt"/>
                          <a:ea typeface="+mn-ea"/>
                          <a:cs typeface="+mn-cs"/>
                        </a:rPr>
                        <a:t>.</a:t>
                      </a:r>
                      <a:endParaRPr lang="ru-RU" sz="5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effectLst/>
                          <a:latin typeface="+mn-lt"/>
                          <a:ea typeface="+mn-ea"/>
                          <a:cs typeface="+mn-cs"/>
                        </a:rPr>
                        <a:t>la </a:t>
                      </a:r>
                      <a:r>
                        <a:rPr lang="en-US" sz="1000" kern="1200" dirty="0" err="1">
                          <a:solidFill>
                            <a:schemeClr val="dk1"/>
                          </a:solidFill>
                          <a:effectLst/>
                          <a:latin typeface="+mn-lt"/>
                          <a:ea typeface="+mn-ea"/>
                          <a:cs typeface="+mn-cs"/>
                        </a:rPr>
                        <a:t>punctul</a:t>
                      </a:r>
                      <a:r>
                        <a:rPr lang="en-US" sz="1000" kern="1200" dirty="0">
                          <a:solidFill>
                            <a:schemeClr val="dk1"/>
                          </a:solidFill>
                          <a:effectLst/>
                          <a:latin typeface="+mn-lt"/>
                          <a:ea typeface="+mn-ea"/>
                          <a:cs typeface="+mn-cs"/>
                        </a:rPr>
                        <a:t> 7), </a:t>
                      </a:r>
                      <a:r>
                        <a:rPr lang="en-US" sz="1000" kern="1200" dirty="0" err="1">
                          <a:solidFill>
                            <a:schemeClr val="dk1"/>
                          </a:solidFill>
                          <a:effectLst/>
                          <a:latin typeface="+mn-lt"/>
                          <a:ea typeface="+mn-ea"/>
                          <a:cs typeface="+mn-cs"/>
                        </a:rPr>
                        <a:t>litera</a:t>
                      </a:r>
                      <a:r>
                        <a:rPr lang="en-US" sz="1000" kern="1200" dirty="0">
                          <a:solidFill>
                            <a:schemeClr val="dk1"/>
                          </a:solidFill>
                          <a:effectLst/>
                          <a:latin typeface="+mn-lt"/>
                          <a:ea typeface="+mn-ea"/>
                          <a:cs typeface="+mn-cs"/>
                        </a:rPr>
                        <a:t> </a:t>
                      </a:r>
                      <a:r>
                        <a:rPr lang="ro-MD" sz="1000" kern="1200" dirty="0">
                          <a:solidFill>
                            <a:schemeClr val="dk1"/>
                          </a:solidFill>
                          <a:effectLst/>
                          <a:latin typeface="+mn-lt"/>
                          <a:ea typeface="+mn-ea"/>
                          <a:cs typeface="+mn-cs"/>
                        </a:rPr>
                        <a:t>a</a:t>
                      </a:r>
                      <a:r>
                        <a:rPr lang="ro-MD" sz="1000" kern="1200" baseline="30000" dirty="0">
                          <a:solidFill>
                            <a:schemeClr val="dk1"/>
                          </a:solidFill>
                          <a:effectLst/>
                          <a:latin typeface="+mn-lt"/>
                          <a:ea typeface="+mn-ea"/>
                          <a:cs typeface="+mn-cs"/>
                        </a:rPr>
                        <a:t>1</a:t>
                      </a:r>
                      <a:r>
                        <a:rPr lang="ro-MD" sz="1000" kern="1200" dirty="0">
                          <a:solidFill>
                            <a:schemeClr val="dk1"/>
                          </a:solidFill>
                          <a:effectLst/>
                          <a:latin typeface="+mn-lt"/>
                          <a:ea typeface="+mn-ea"/>
                          <a:cs typeface="+mn-cs"/>
                        </a:rPr>
                        <a:t>) va avea următorul cuprins:</a:t>
                      </a:r>
                    </a:p>
                    <a:p>
                      <a:pPr marL="0" marR="0" lvl="0" indent="0" algn="l" defTabSz="457200" rtl="0" eaLnBrk="1" fontAlgn="auto" latinLnBrk="0" hangingPunct="1">
                        <a:lnSpc>
                          <a:spcPct val="100000"/>
                        </a:lnSpc>
                        <a:spcBef>
                          <a:spcPts val="0"/>
                        </a:spcBef>
                        <a:spcAft>
                          <a:spcPts val="0"/>
                        </a:spcAft>
                        <a:buClrTx/>
                        <a:buSzTx/>
                        <a:buFontTx/>
                        <a:buNone/>
                        <a:tabLst/>
                        <a:defRPr/>
                      </a:pPr>
                      <a:r>
                        <a:rPr lang="ro-MD" sz="1000" kern="1200" dirty="0">
                          <a:solidFill>
                            <a:schemeClr val="dk1"/>
                          </a:solidFill>
                          <a:effectLst/>
                          <a:latin typeface="+mn-lt"/>
                          <a:ea typeface="+mn-ea"/>
                          <a:cs typeface="+mn-cs"/>
                        </a:rPr>
                        <a:t>"a</a:t>
                      </a:r>
                      <a:r>
                        <a:rPr lang="ro-MD" sz="1000" kern="1200" baseline="30000" dirty="0">
                          <a:solidFill>
                            <a:schemeClr val="dk1"/>
                          </a:solidFill>
                          <a:effectLst/>
                          <a:latin typeface="+mn-lt"/>
                          <a:ea typeface="+mn-ea"/>
                          <a:cs typeface="+mn-cs"/>
                        </a:rPr>
                        <a:t>1</a:t>
                      </a:r>
                      <a:r>
                        <a:rPr lang="ro-MD" sz="1000" kern="1200" dirty="0">
                          <a:solidFill>
                            <a:schemeClr val="dk1"/>
                          </a:solidFill>
                          <a:effectLst/>
                          <a:latin typeface="+mn-lt"/>
                          <a:ea typeface="+mn-ea"/>
                          <a:cs typeface="+mn-cs"/>
                        </a:rPr>
                        <a:t>) rezerve din tutun, rezerve din tutun reconstituit sau rezerve din înlocuitori de tutun pentru dispozitive de încălzire a tutunului;".</a:t>
                      </a:r>
                    </a:p>
                    <a:p>
                      <a:endParaRPr lang="ru-RU" sz="1000" kern="1200" dirty="0">
                        <a:solidFill>
                          <a:schemeClr val="dk1"/>
                        </a:solidFill>
                        <a:effectLst/>
                        <a:latin typeface="+mn-lt"/>
                        <a:ea typeface="+mn-ea"/>
                        <a:cs typeface="+mn-cs"/>
                      </a:endParaRPr>
                    </a:p>
                  </a:txBody>
                  <a:tcPr/>
                </a:tc>
                <a:tc>
                  <a:txBody>
                    <a:bodyPr/>
                    <a:lstStyle/>
                    <a:p>
                      <a:endParaRPr lang="ru-RU" sz="1000" dirty="0"/>
                    </a:p>
                  </a:txBody>
                  <a:tcPr/>
                </a:tc>
                <a:extLst>
                  <a:ext uri="{0D108BD9-81ED-4DB2-BD59-A6C34878D82A}">
                    <a16:rowId xmlns:a16="http://schemas.microsoft.com/office/drawing/2014/main" val="1641189033"/>
                  </a:ext>
                </a:extLst>
              </a:tr>
              <a:tr h="963029">
                <a:tc>
                  <a:txBody>
                    <a:bodyPr/>
                    <a:lstStyle/>
                    <a:p>
                      <a:r>
                        <a:rPr lang="en-US" sz="1100" dirty="0"/>
                        <a:t>(3) Se </a:t>
                      </a:r>
                      <a:r>
                        <a:rPr lang="en-US" sz="1100" dirty="0" err="1"/>
                        <a:t>scutesc</a:t>
                      </a:r>
                      <a:r>
                        <a:rPr lang="en-US" sz="1100" dirty="0"/>
                        <a:t> de </a:t>
                      </a:r>
                      <a:r>
                        <a:rPr lang="en-US" sz="1100" dirty="0" err="1"/>
                        <a:t>acciză</a:t>
                      </a:r>
                      <a:r>
                        <a:rPr lang="en-US" sz="1100" dirty="0"/>
                        <a:t> </a:t>
                      </a:r>
                      <a:r>
                        <a:rPr lang="en-US" sz="1100" dirty="0" err="1"/>
                        <a:t>mărfurile</a:t>
                      </a:r>
                      <a:r>
                        <a:rPr lang="en-US" sz="1100" dirty="0"/>
                        <a:t> </a:t>
                      </a:r>
                      <a:r>
                        <a:rPr lang="en-US" sz="1100" dirty="0" err="1"/>
                        <a:t>supuse</a:t>
                      </a:r>
                      <a:r>
                        <a:rPr lang="en-US" sz="1100" dirty="0"/>
                        <a:t> </a:t>
                      </a:r>
                      <a:r>
                        <a:rPr lang="en-US" sz="1100" dirty="0" err="1"/>
                        <a:t>accizelor</a:t>
                      </a:r>
                      <a:r>
                        <a:rPr lang="en-US" sz="1100" dirty="0"/>
                        <a:t>:</a:t>
                      </a:r>
                    </a:p>
                    <a:p>
                      <a:r>
                        <a:rPr lang="en-US" sz="1100" dirty="0"/>
                        <a:t>a) </a:t>
                      </a:r>
                      <a:r>
                        <a:rPr lang="en-US" sz="1100" dirty="0" err="1"/>
                        <a:t>destinate</a:t>
                      </a:r>
                      <a:r>
                        <a:rPr lang="en-US" sz="1100" dirty="0"/>
                        <a:t> </a:t>
                      </a:r>
                      <a:r>
                        <a:rPr lang="en-US" sz="1100" dirty="0" err="1"/>
                        <a:t>proiectelor</a:t>
                      </a:r>
                      <a:r>
                        <a:rPr lang="en-US" sz="1100" dirty="0"/>
                        <a:t> de </a:t>
                      </a:r>
                      <a:r>
                        <a:rPr lang="en-US" sz="1100" dirty="0" err="1"/>
                        <a:t>asistenţă</a:t>
                      </a:r>
                      <a:r>
                        <a:rPr lang="en-US" sz="1100" dirty="0"/>
                        <a:t> </a:t>
                      </a:r>
                      <a:r>
                        <a:rPr lang="en-US" sz="1100" dirty="0" err="1"/>
                        <a:t>tehnică</a:t>
                      </a:r>
                      <a:r>
                        <a:rPr lang="en-US" sz="1100" dirty="0"/>
                        <a:t>, </a:t>
                      </a:r>
                      <a:r>
                        <a:rPr lang="en-US" sz="1100" dirty="0" err="1"/>
                        <a:t>realizate</a:t>
                      </a:r>
                      <a:r>
                        <a:rPr lang="en-US" sz="1100" dirty="0"/>
                        <a:t> </a:t>
                      </a:r>
                      <a:r>
                        <a:rPr lang="en-US" sz="1100" dirty="0" err="1"/>
                        <a:t>pe</a:t>
                      </a:r>
                      <a:r>
                        <a:rPr lang="en-US" sz="1100" dirty="0"/>
                        <a:t> </a:t>
                      </a:r>
                      <a:r>
                        <a:rPr lang="en-US" sz="1100" dirty="0" err="1"/>
                        <a:t>teritoriul</a:t>
                      </a:r>
                      <a:r>
                        <a:rPr lang="en-US" sz="1100" dirty="0"/>
                        <a:t> </a:t>
                      </a:r>
                      <a:r>
                        <a:rPr lang="en-US" sz="1100" dirty="0" err="1"/>
                        <a:t>Republicii</a:t>
                      </a:r>
                      <a:r>
                        <a:rPr lang="en-US" sz="1100" dirty="0"/>
                        <a:t> Moldova de </a:t>
                      </a:r>
                      <a:r>
                        <a:rPr lang="en-US" sz="1100" dirty="0" err="1"/>
                        <a:t>către</a:t>
                      </a:r>
                      <a:r>
                        <a:rPr lang="en-US" sz="1100" dirty="0"/>
                        <a:t> </a:t>
                      </a:r>
                      <a:r>
                        <a:rPr lang="en-US" sz="1100" dirty="0" err="1"/>
                        <a:t>organizaţiile</a:t>
                      </a:r>
                      <a:r>
                        <a:rPr lang="en-US" sz="1100" dirty="0"/>
                        <a:t> </a:t>
                      </a:r>
                      <a:r>
                        <a:rPr lang="en-US" sz="1100" dirty="0" err="1"/>
                        <a:t>internaţionale</a:t>
                      </a:r>
                      <a:r>
                        <a:rPr lang="en-US" sz="1100" dirty="0"/>
                        <a:t> şi </a:t>
                      </a:r>
                      <a:r>
                        <a:rPr lang="en-US" sz="1100" dirty="0" err="1"/>
                        <a:t>ţările</a:t>
                      </a:r>
                      <a:r>
                        <a:rPr lang="en-US" sz="1100" dirty="0"/>
                        <a:t> </a:t>
                      </a:r>
                      <a:r>
                        <a:rPr lang="en-US" sz="1100" dirty="0" err="1"/>
                        <a:t>donatoare</a:t>
                      </a:r>
                      <a:r>
                        <a:rPr lang="en-US" sz="1100" dirty="0"/>
                        <a:t> </a:t>
                      </a:r>
                      <a:r>
                        <a:rPr lang="en-US" sz="1100" dirty="0" err="1"/>
                        <a:t>în</a:t>
                      </a:r>
                      <a:r>
                        <a:rPr lang="en-US" sz="1100" dirty="0"/>
                        <a:t> </a:t>
                      </a:r>
                      <a:r>
                        <a:rPr lang="en-US" sz="1100" dirty="0" err="1"/>
                        <a:t>limitele</a:t>
                      </a:r>
                      <a:r>
                        <a:rPr lang="en-US" sz="1100" dirty="0"/>
                        <a:t> </a:t>
                      </a:r>
                      <a:r>
                        <a:rPr lang="en-US" sz="1100" dirty="0" err="1"/>
                        <a:t>tratatelor</a:t>
                      </a:r>
                      <a:r>
                        <a:rPr lang="en-US" sz="1100" dirty="0"/>
                        <a:t> la care </a:t>
                      </a:r>
                      <a:r>
                        <a:rPr lang="en-US" sz="1100" dirty="0" err="1"/>
                        <a:t>aceasta</a:t>
                      </a:r>
                      <a:r>
                        <a:rPr lang="en-US" sz="1100" dirty="0"/>
                        <a:t> </a:t>
                      </a:r>
                      <a:r>
                        <a:rPr lang="en-US" sz="1100" dirty="0" err="1"/>
                        <a:t>este</a:t>
                      </a:r>
                      <a:r>
                        <a:rPr lang="en-US" sz="1100" dirty="0"/>
                        <a:t> parte;</a:t>
                      </a:r>
                    </a:p>
                    <a:p>
                      <a:r>
                        <a:rPr lang="en-US" sz="1100" dirty="0"/>
                        <a:t>b) </a:t>
                      </a:r>
                      <a:r>
                        <a:rPr lang="en-US" sz="1100" dirty="0" err="1"/>
                        <a:t>finanţate</a:t>
                      </a:r>
                      <a:r>
                        <a:rPr lang="en-US" sz="1100" dirty="0"/>
                        <a:t> din </a:t>
                      </a:r>
                      <a:r>
                        <a:rPr lang="en-US" sz="1100" dirty="0" err="1"/>
                        <a:t>contul</a:t>
                      </a:r>
                      <a:r>
                        <a:rPr lang="en-US" sz="1100" dirty="0"/>
                        <a:t> </a:t>
                      </a:r>
                      <a:r>
                        <a:rPr lang="en-US" sz="1100" dirty="0" err="1"/>
                        <a:t>granturilor</a:t>
                      </a:r>
                      <a:r>
                        <a:rPr lang="en-US" sz="1100" dirty="0"/>
                        <a:t> </a:t>
                      </a:r>
                      <a:r>
                        <a:rPr lang="en-US" sz="1100" dirty="0" err="1"/>
                        <a:t>acordate</a:t>
                      </a:r>
                      <a:r>
                        <a:rPr lang="en-US" sz="1100" dirty="0"/>
                        <a:t> </a:t>
                      </a:r>
                      <a:r>
                        <a:rPr lang="en-US" sz="1100" dirty="0" err="1"/>
                        <a:t>Guvernulu</a:t>
                      </a:r>
                      <a:r>
                        <a:rPr lang="en-US" sz="1100" dirty="0"/>
                        <a:t>, </a:t>
                      </a:r>
                      <a:r>
                        <a:rPr lang="en-US" sz="1100" dirty="0" err="1"/>
                        <a:t>destinate</a:t>
                      </a:r>
                      <a:r>
                        <a:rPr lang="en-US" sz="1100" dirty="0"/>
                        <a:t> </a:t>
                      </a:r>
                      <a:r>
                        <a:rPr lang="en-US" sz="1100" dirty="0" err="1"/>
                        <a:t>realizării</a:t>
                      </a:r>
                      <a:r>
                        <a:rPr lang="en-US" sz="1100" dirty="0"/>
                        <a:t> </a:t>
                      </a:r>
                      <a:r>
                        <a:rPr lang="en-US" sz="1100" dirty="0" err="1"/>
                        <a:t>proiectelor</a:t>
                      </a:r>
                      <a:r>
                        <a:rPr lang="en-US" sz="1100" dirty="0"/>
                        <a:t> respective, </a:t>
                      </a:r>
                      <a:r>
                        <a:rPr lang="en-US" sz="1100" dirty="0" err="1"/>
                        <a:t>precum</a:t>
                      </a:r>
                      <a:r>
                        <a:rPr lang="en-US" sz="1100" dirty="0"/>
                        <a:t> şi din </a:t>
                      </a:r>
                      <a:r>
                        <a:rPr lang="en-US" sz="1100" dirty="0" err="1"/>
                        <a:t>contul</a:t>
                      </a:r>
                      <a:r>
                        <a:rPr lang="en-US" sz="1100" dirty="0"/>
                        <a:t> </a:t>
                      </a:r>
                      <a:r>
                        <a:rPr lang="en-US" sz="1100" dirty="0" err="1"/>
                        <a:t>granturilor</a:t>
                      </a:r>
                      <a:r>
                        <a:rPr lang="en-US" sz="1100" dirty="0"/>
                        <a:t> </a:t>
                      </a:r>
                      <a:r>
                        <a:rPr lang="en-US" sz="1100" dirty="0" err="1"/>
                        <a:t>acordate</a:t>
                      </a:r>
                      <a:r>
                        <a:rPr lang="en-US" sz="1100" dirty="0"/>
                        <a:t> </a:t>
                      </a:r>
                      <a:r>
                        <a:rPr lang="en-US" sz="1100" dirty="0" err="1"/>
                        <a:t>instituţiilor</a:t>
                      </a:r>
                      <a:r>
                        <a:rPr lang="en-US" sz="1100" dirty="0"/>
                        <a:t> </a:t>
                      </a:r>
                      <a:r>
                        <a:rPr lang="en-US" sz="1100" dirty="0" err="1"/>
                        <a:t>finanţate</a:t>
                      </a:r>
                      <a:r>
                        <a:rPr lang="en-US" sz="1100" dirty="0"/>
                        <a:t> de la </a:t>
                      </a:r>
                      <a:r>
                        <a:rPr lang="en-US" sz="1100" dirty="0" err="1"/>
                        <a:t>buget</a:t>
                      </a:r>
                      <a:r>
                        <a:rPr lang="en-US" sz="1100" dirty="0"/>
                        <a:t>.</a:t>
                      </a:r>
                    </a:p>
                    <a:p>
                      <a:r>
                        <a:rPr lang="en-US" sz="1100" dirty="0" err="1"/>
                        <a:t>Lista</a:t>
                      </a:r>
                      <a:r>
                        <a:rPr lang="en-US" sz="1100" dirty="0"/>
                        <a:t> </a:t>
                      </a:r>
                      <a:r>
                        <a:rPr lang="en-US" sz="1100" dirty="0" err="1"/>
                        <a:t>tratatelor</a:t>
                      </a:r>
                      <a:r>
                        <a:rPr lang="en-US" sz="1100" dirty="0"/>
                        <a:t> </a:t>
                      </a:r>
                      <a:r>
                        <a:rPr lang="en-US" sz="1100" dirty="0" err="1"/>
                        <a:t>internaţionale</a:t>
                      </a:r>
                      <a:r>
                        <a:rPr lang="en-US" sz="1100" dirty="0"/>
                        <a:t> la care </a:t>
                      </a:r>
                      <a:r>
                        <a:rPr lang="en-US" sz="1100" dirty="0" err="1"/>
                        <a:t>Republica</a:t>
                      </a:r>
                      <a:r>
                        <a:rPr lang="en-US" sz="1100" dirty="0"/>
                        <a:t> Moldova </a:t>
                      </a:r>
                      <a:r>
                        <a:rPr lang="en-US" sz="1100" dirty="0" err="1"/>
                        <a:t>este</a:t>
                      </a:r>
                      <a:r>
                        <a:rPr lang="en-US" sz="1100" dirty="0"/>
                        <a:t> parte, </a:t>
                      </a:r>
                      <a:r>
                        <a:rPr lang="en-US" sz="1100" dirty="0" err="1"/>
                        <a:t>lista</a:t>
                      </a:r>
                      <a:r>
                        <a:rPr lang="en-US" sz="1100" dirty="0"/>
                        <a:t> </a:t>
                      </a:r>
                      <a:r>
                        <a:rPr lang="en-US" sz="1100" dirty="0" err="1"/>
                        <a:t>proiectelor</a:t>
                      </a:r>
                      <a:r>
                        <a:rPr lang="en-US" sz="1100" dirty="0"/>
                        <a:t> de </a:t>
                      </a:r>
                      <a:r>
                        <a:rPr lang="en-US" sz="1100" dirty="0" err="1"/>
                        <a:t>asistenţă</a:t>
                      </a:r>
                      <a:r>
                        <a:rPr lang="en-US" sz="1100" dirty="0"/>
                        <a:t> </a:t>
                      </a:r>
                      <a:r>
                        <a:rPr lang="en-US" sz="1100" dirty="0" err="1"/>
                        <a:t>tehnică</a:t>
                      </a:r>
                      <a:r>
                        <a:rPr lang="en-US" sz="1100" dirty="0"/>
                        <a:t>, </a:t>
                      </a:r>
                      <a:r>
                        <a:rPr lang="en-US" sz="1100" dirty="0" err="1"/>
                        <a:t>lista</a:t>
                      </a:r>
                      <a:r>
                        <a:rPr lang="en-US" sz="1100" dirty="0"/>
                        <a:t> </a:t>
                      </a:r>
                      <a:r>
                        <a:rPr lang="en-US" sz="1100" dirty="0" err="1"/>
                        <a:t>granturilor</a:t>
                      </a:r>
                      <a:r>
                        <a:rPr lang="en-US" sz="1100" dirty="0"/>
                        <a:t> </a:t>
                      </a:r>
                      <a:r>
                        <a:rPr lang="en-US" sz="1100" dirty="0" err="1"/>
                        <a:t>acordate</a:t>
                      </a:r>
                      <a:r>
                        <a:rPr lang="en-US" sz="1100" dirty="0"/>
                        <a:t> </a:t>
                      </a:r>
                      <a:r>
                        <a:rPr lang="en-US" sz="1100" dirty="0" err="1"/>
                        <a:t>Guvernului</a:t>
                      </a:r>
                      <a:r>
                        <a:rPr lang="en-US" sz="1100" dirty="0"/>
                        <a:t> şi </a:t>
                      </a:r>
                      <a:r>
                        <a:rPr lang="en-US" sz="1100" dirty="0" err="1"/>
                        <a:t>instituţiilor</a:t>
                      </a:r>
                      <a:r>
                        <a:rPr lang="en-US" sz="1100" dirty="0"/>
                        <a:t> </a:t>
                      </a:r>
                      <a:r>
                        <a:rPr lang="en-US" sz="1100" dirty="0" err="1"/>
                        <a:t>finanţate</a:t>
                      </a:r>
                      <a:r>
                        <a:rPr lang="en-US" sz="1100" dirty="0"/>
                        <a:t> de la </a:t>
                      </a:r>
                      <a:r>
                        <a:rPr lang="en-US" sz="1100" dirty="0" err="1"/>
                        <a:t>buget</a:t>
                      </a:r>
                      <a:r>
                        <a:rPr lang="en-US" sz="1100" dirty="0"/>
                        <a:t>, </a:t>
                      </a:r>
                      <a:r>
                        <a:rPr lang="en-US" sz="1100" dirty="0" err="1"/>
                        <a:t>precum</a:t>
                      </a:r>
                      <a:r>
                        <a:rPr lang="en-US" sz="1100" dirty="0"/>
                        <a:t> şi </a:t>
                      </a:r>
                      <a:r>
                        <a:rPr lang="en-US" sz="1100" dirty="0" err="1"/>
                        <a:t>modul</a:t>
                      </a:r>
                      <a:r>
                        <a:rPr lang="en-US" sz="1100" dirty="0"/>
                        <a:t> de </a:t>
                      </a:r>
                      <a:r>
                        <a:rPr lang="en-US" sz="1100" dirty="0" err="1"/>
                        <a:t>aplicare</a:t>
                      </a:r>
                      <a:r>
                        <a:rPr lang="en-US" sz="1100" dirty="0"/>
                        <a:t> a </a:t>
                      </a:r>
                      <a:r>
                        <a:rPr lang="en-US" sz="1100" dirty="0" err="1"/>
                        <a:t>scutirii</a:t>
                      </a:r>
                      <a:r>
                        <a:rPr lang="en-US" sz="1100" dirty="0"/>
                        <a:t> de </a:t>
                      </a:r>
                      <a:r>
                        <a:rPr lang="en-US" sz="1100" dirty="0" err="1"/>
                        <a:t>accize</a:t>
                      </a:r>
                      <a:r>
                        <a:rPr lang="en-US" sz="1100" dirty="0"/>
                        <a:t> se </a:t>
                      </a:r>
                      <a:r>
                        <a:rPr lang="en-US" sz="1100" dirty="0" err="1"/>
                        <a:t>stabilesc</a:t>
                      </a:r>
                      <a:r>
                        <a:rPr lang="en-US" sz="1100" dirty="0"/>
                        <a:t> de </a:t>
                      </a:r>
                      <a:r>
                        <a:rPr lang="en-US" sz="1100" dirty="0" err="1"/>
                        <a:t>Guvern</a:t>
                      </a:r>
                      <a:r>
                        <a:rPr lang="en-US" sz="1100" dirty="0"/>
                        <a:t>.</a:t>
                      </a:r>
                      <a:endParaRPr lang="ru-RU" sz="1100" dirty="0"/>
                    </a:p>
                  </a:txBody>
                  <a:tcPr/>
                </a:tc>
                <a:tc>
                  <a:txBody>
                    <a:bodyPr/>
                    <a:lstStyle/>
                    <a:p>
                      <a:r>
                        <a:rPr lang="ru-RU" sz="1000" b="1" kern="1200" dirty="0">
                          <a:solidFill>
                            <a:schemeClr val="dk1"/>
                          </a:solidFill>
                          <a:effectLst/>
                          <a:latin typeface="+mn-lt"/>
                          <a:ea typeface="+mn-ea"/>
                          <a:cs typeface="+mn-cs"/>
                        </a:rPr>
                        <a:t>37.</a:t>
                      </a:r>
                      <a:r>
                        <a:rPr lang="ru-RU" sz="1000" kern="1200" dirty="0">
                          <a:solidFill>
                            <a:schemeClr val="dk1"/>
                          </a:solidFill>
                          <a:effectLst/>
                          <a:latin typeface="+mn-lt"/>
                          <a:ea typeface="+mn-ea"/>
                          <a:cs typeface="+mn-cs"/>
                        </a:rPr>
                        <a:t> </a:t>
                      </a:r>
                      <a:r>
                        <a:rPr lang="en-US" sz="1000" kern="1200" dirty="0">
                          <a:solidFill>
                            <a:schemeClr val="dk1"/>
                          </a:solidFill>
                          <a:effectLst/>
                          <a:latin typeface="+mn-lt"/>
                          <a:ea typeface="+mn-ea"/>
                          <a:cs typeface="+mn-cs"/>
                        </a:rPr>
                        <a:t>La </a:t>
                      </a:r>
                      <a:r>
                        <a:rPr lang="en-US" sz="1000" kern="1200" dirty="0" err="1">
                          <a:solidFill>
                            <a:schemeClr val="dk1"/>
                          </a:solidFill>
                          <a:effectLst/>
                          <a:latin typeface="+mn-lt"/>
                          <a:ea typeface="+mn-ea"/>
                          <a:cs typeface="+mn-cs"/>
                        </a:rPr>
                        <a:t>articolul</a:t>
                      </a:r>
                      <a:r>
                        <a:rPr lang="en-US" sz="1000" kern="1200" dirty="0">
                          <a:solidFill>
                            <a:schemeClr val="dk1"/>
                          </a:solidFill>
                          <a:effectLst/>
                          <a:latin typeface="+mn-lt"/>
                          <a:ea typeface="+mn-ea"/>
                          <a:cs typeface="+mn-cs"/>
                        </a:rPr>
                        <a:t> 124:</a:t>
                      </a:r>
                    </a:p>
                    <a:p>
                      <a:r>
                        <a:rPr lang="en-US" sz="1000" kern="1200" dirty="0" err="1">
                          <a:solidFill>
                            <a:schemeClr val="dk1"/>
                          </a:solidFill>
                          <a:effectLst/>
                          <a:latin typeface="+mn-lt"/>
                          <a:ea typeface="+mn-ea"/>
                          <a:cs typeface="+mn-cs"/>
                        </a:rPr>
                        <a:t>alineatul</a:t>
                      </a:r>
                      <a:r>
                        <a:rPr lang="en-US" sz="1000" kern="1200" dirty="0">
                          <a:solidFill>
                            <a:schemeClr val="dk1"/>
                          </a:solidFill>
                          <a:effectLst/>
                          <a:latin typeface="+mn-lt"/>
                          <a:ea typeface="+mn-ea"/>
                          <a:cs typeface="+mn-cs"/>
                        </a:rPr>
                        <a:t> (3):</a:t>
                      </a:r>
                    </a:p>
                    <a:p>
                      <a:r>
                        <a:rPr lang="en-US" sz="1000" kern="1200" dirty="0" err="1">
                          <a:solidFill>
                            <a:schemeClr val="dk1"/>
                          </a:solidFill>
                          <a:effectLst/>
                          <a:latin typeface="+mn-lt"/>
                          <a:ea typeface="+mn-ea"/>
                          <a:cs typeface="+mn-cs"/>
                        </a:rPr>
                        <a:t>litera</a:t>
                      </a:r>
                      <a:r>
                        <a:rPr lang="en-US" sz="1000" kern="1200" dirty="0">
                          <a:solidFill>
                            <a:schemeClr val="dk1"/>
                          </a:solidFill>
                          <a:effectLst/>
                          <a:latin typeface="+mn-lt"/>
                          <a:ea typeface="+mn-ea"/>
                          <a:cs typeface="+mn-cs"/>
                        </a:rPr>
                        <a:t> a) se </a:t>
                      </a:r>
                      <a:r>
                        <a:rPr lang="en-US" sz="1000" kern="1200" dirty="0" err="1">
                          <a:solidFill>
                            <a:schemeClr val="dk1"/>
                          </a:solidFill>
                          <a:effectLst/>
                          <a:latin typeface="+mn-lt"/>
                          <a:ea typeface="+mn-ea"/>
                          <a:cs typeface="+mn-cs"/>
                        </a:rPr>
                        <a:t>completează</a:t>
                      </a:r>
                      <a:r>
                        <a:rPr lang="en-US" sz="1000" kern="1200" dirty="0">
                          <a:solidFill>
                            <a:schemeClr val="dk1"/>
                          </a:solidFill>
                          <a:effectLst/>
                          <a:latin typeface="+mn-lt"/>
                          <a:ea typeface="+mn-ea"/>
                          <a:cs typeface="+mn-cs"/>
                        </a:rPr>
                        <a:t> cu </a:t>
                      </a:r>
                      <a:r>
                        <a:rPr lang="en-US" sz="1000" kern="1200" dirty="0" err="1">
                          <a:solidFill>
                            <a:schemeClr val="dk1"/>
                          </a:solidFill>
                          <a:effectLst/>
                          <a:latin typeface="+mn-lt"/>
                          <a:ea typeface="+mn-ea"/>
                          <a:cs typeface="+mn-cs"/>
                        </a:rPr>
                        <a:t>cuvintele</a:t>
                      </a:r>
                      <a:r>
                        <a:rPr lang="en-US" sz="1000" kern="1200" dirty="0">
                          <a:solidFill>
                            <a:schemeClr val="dk1"/>
                          </a:solidFill>
                          <a:effectLst/>
                          <a:latin typeface="+mn-lt"/>
                          <a:ea typeface="+mn-ea"/>
                          <a:cs typeface="+mn-cs"/>
                        </a:rPr>
                        <a:t> "şi a </a:t>
                      </a:r>
                      <a:r>
                        <a:rPr lang="en-US" sz="1000" kern="1200" dirty="0" err="1">
                          <a:solidFill>
                            <a:schemeClr val="dk1"/>
                          </a:solidFill>
                          <a:effectLst/>
                          <a:latin typeface="+mn-lt"/>
                          <a:ea typeface="+mn-ea"/>
                          <a:cs typeface="+mn-cs"/>
                        </a:rPr>
                        <a:t>contractelor</a:t>
                      </a:r>
                      <a:r>
                        <a:rPr lang="en-US" sz="1000" kern="1200" dirty="0">
                          <a:solidFill>
                            <a:schemeClr val="dk1"/>
                          </a:solidFill>
                          <a:effectLst/>
                          <a:latin typeface="+mn-lt"/>
                          <a:ea typeface="+mn-ea"/>
                          <a:cs typeface="+mn-cs"/>
                        </a:rPr>
                        <a:t> de stat </a:t>
                      </a:r>
                      <a:r>
                        <a:rPr lang="en-US" sz="1000" kern="1200" dirty="0" err="1">
                          <a:solidFill>
                            <a:schemeClr val="dk1"/>
                          </a:solidFill>
                          <a:effectLst/>
                          <a:latin typeface="+mn-lt"/>
                          <a:ea typeface="+mn-ea"/>
                          <a:cs typeface="+mn-cs"/>
                        </a:rPr>
                        <a:t>încheiate</a:t>
                      </a:r>
                      <a:r>
                        <a:rPr lang="en-US" sz="1000" kern="1200" dirty="0">
                          <a:solidFill>
                            <a:schemeClr val="dk1"/>
                          </a:solidFill>
                          <a:effectLst/>
                          <a:latin typeface="+mn-lt"/>
                          <a:ea typeface="+mn-ea"/>
                          <a:cs typeface="+mn-cs"/>
                        </a:rPr>
                        <a:t>";</a:t>
                      </a:r>
                    </a:p>
                    <a:p>
                      <a:r>
                        <a:rPr lang="en-US" sz="1000" kern="1200" dirty="0" err="1">
                          <a:solidFill>
                            <a:schemeClr val="dk1"/>
                          </a:solidFill>
                          <a:effectLst/>
                          <a:latin typeface="+mn-lt"/>
                          <a:ea typeface="+mn-ea"/>
                          <a:cs typeface="+mn-cs"/>
                        </a:rPr>
                        <a:t>în</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ultimul</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enunţ</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după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textul</a:t>
                      </a:r>
                      <a:r>
                        <a:rPr lang="en-US" sz="1000" kern="1200" dirty="0">
                          <a:solidFill>
                            <a:schemeClr val="dk1"/>
                          </a:solidFill>
                          <a:effectLst/>
                          <a:latin typeface="+mn-lt"/>
                          <a:ea typeface="+mn-ea"/>
                          <a:cs typeface="+mn-cs"/>
                        </a:rPr>
                        <a:t> "la care </a:t>
                      </a:r>
                      <a:r>
                        <a:rPr lang="en-US" sz="1000" kern="1200" dirty="0" err="1">
                          <a:solidFill>
                            <a:schemeClr val="dk1"/>
                          </a:solidFill>
                          <a:effectLst/>
                          <a:latin typeface="+mn-lt"/>
                          <a:ea typeface="+mn-ea"/>
                          <a:cs typeface="+mn-cs"/>
                        </a:rPr>
                        <a:t>Republica</a:t>
                      </a:r>
                      <a:r>
                        <a:rPr lang="en-US" sz="1000" kern="1200" dirty="0">
                          <a:solidFill>
                            <a:schemeClr val="dk1"/>
                          </a:solidFill>
                          <a:effectLst/>
                          <a:latin typeface="+mn-lt"/>
                          <a:ea typeface="+mn-ea"/>
                          <a:cs typeface="+mn-cs"/>
                        </a:rPr>
                        <a:t> Moldova </a:t>
                      </a:r>
                      <a:r>
                        <a:rPr lang="en-US" sz="1000" kern="1200" dirty="0" err="1">
                          <a:solidFill>
                            <a:schemeClr val="dk1"/>
                          </a:solidFill>
                          <a:effectLst/>
                          <a:latin typeface="+mn-lt"/>
                          <a:ea typeface="+mn-ea"/>
                          <a:cs typeface="+mn-cs"/>
                        </a:rPr>
                        <a:t>este</a:t>
                      </a:r>
                      <a:r>
                        <a:rPr lang="en-US" sz="1000" kern="1200" dirty="0">
                          <a:solidFill>
                            <a:schemeClr val="dk1"/>
                          </a:solidFill>
                          <a:effectLst/>
                          <a:latin typeface="+mn-lt"/>
                          <a:ea typeface="+mn-ea"/>
                          <a:cs typeface="+mn-cs"/>
                        </a:rPr>
                        <a:t> parte," se introduce </a:t>
                      </a:r>
                      <a:r>
                        <a:rPr lang="en-US" sz="1000" kern="1200" dirty="0" err="1">
                          <a:solidFill>
                            <a:schemeClr val="dk1"/>
                          </a:solidFill>
                          <a:effectLst/>
                          <a:latin typeface="+mn-lt"/>
                          <a:ea typeface="+mn-ea"/>
                          <a:cs typeface="+mn-cs"/>
                        </a:rPr>
                        <a:t>textul</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lista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contractelor</a:t>
                      </a:r>
                      <a:r>
                        <a:rPr lang="en-US" sz="1000" kern="1200" dirty="0">
                          <a:solidFill>
                            <a:schemeClr val="dk1"/>
                          </a:solidFill>
                          <a:effectLst/>
                          <a:latin typeface="+mn-lt"/>
                          <a:ea typeface="+mn-ea"/>
                          <a:cs typeface="+mn-cs"/>
                        </a:rPr>
                        <a:t> de stat,";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t>În </a:t>
                      </a:r>
                      <a:r>
                        <a:rPr lang="en-US" sz="1000" dirty="0" err="1"/>
                        <a:t>vigoare</a:t>
                      </a:r>
                      <a:r>
                        <a:rPr lang="en-US" sz="1000" dirty="0"/>
                        <a:t> din 15.08.2024</a:t>
                      </a:r>
                    </a:p>
                    <a:p>
                      <a:endParaRPr lang="ru-RU" sz="1000" dirty="0"/>
                    </a:p>
                  </a:txBody>
                  <a:tcPr/>
                </a:tc>
                <a:extLst>
                  <a:ext uri="{0D108BD9-81ED-4DB2-BD59-A6C34878D82A}">
                    <a16:rowId xmlns:a16="http://schemas.microsoft.com/office/drawing/2014/main" val="4255621821"/>
                  </a:ext>
                </a:extLst>
              </a:tr>
              <a:tr h="513615">
                <a:tc>
                  <a:txBody>
                    <a:bodyPr/>
                    <a:lstStyle/>
                    <a:p>
                      <a:r>
                        <a:rPr lang="ru-RU" sz="1000" kern="1200" dirty="0">
                          <a:solidFill>
                            <a:schemeClr val="dk1"/>
                          </a:solidFill>
                          <a:effectLst/>
                          <a:latin typeface="+mn-lt"/>
                          <a:ea typeface="+mn-ea"/>
                          <a:cs typeface="+mn-cs"/>
                        </a:rPr>
                        <a:t>(11</a:t>
                      </a:r>
                      <a:r>
                        <a:rPr lang="ru-RU" sz="1000" kern="1200" baseline="30000" dirty="0">
                          <a:solidFill>
                            <a:schemeClr val="dk1"/>
                          </a:solidFill>
                          <a:effectLst/>
                          <a:latin typeface="+mn-lt"/>
                          <a:ea typeface="+mn-ea"/>
                          <a:cs typeface="+mn-cs"/>
                        </a:rPr>
                        <a:t>1</a:t>
                      </a:r>
                      <a:r>
                        <a:rPr lang="ru-RU" sz="1000" kern="1200" dirty="0">
                          <a:solidFill>
                            <a:schemeClr val="dk1"/>
                          </a:solidFill>
                          <a:effectLst/>
                          <a:latin typeface="+mn-lt"/>
                          <a:ea typeface="+mn-ea"/>
                          <a:cs typeface="+mn-cs"/>
                        </a:rPr>
                        <a:t>)</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Accizele</a:t>
                      </a:r>
                      <a:r>
                        <a:rPr lang="en-US" sz="1000" kern="1200" dirty="0">
                          <a:solidFill>
                            <a:schemeClr val="dk1"/>
                          </a:solidFill>
                          <a:effectLst/>
                          <a:latin typeface="+mn-lt"/>
                          <a:ea typeface="+mn-ea"/>
                          <a:cs typeface="+mn-cs"/>
                        </a:rPr>
                        <a:t> nu se </a:t>
                      </a:r>
                      <a:r>
                        <a:rPr lang="en-US" sz="1000" kern="1200" dirty="0" err="1">
                          <a:solidFill>
                            <a:schemeClr val="dk1"/>
                          </a:solidFill>
                          <a:effectLst/>
                          <a:latin typeface="+mn-lt"/>
                          <a:ea typeface="+mn-ea"/>
                          <a:cs typeface="+mn-cs"/>
                        </a:rPr>
                        <a:t>achită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pentru</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mărfurile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supuse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accizelor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importate</a:t>
                      </a:r>
                      <a:r>
                        <a:rPr lang="en-US" sz="1000" kern="1200" dirty="0">
                          <a:solidFill>
                            <a:schemeClr val="dk1"/>
                          </a:solidFill>
                          <a:effectLst/>
                          <a:latin typeface="+mn-lt"/>
                          <a:ea typeface="+mn-ea"/>
                          <a:cs typeface="+mn-cs"/>
                        </a:rPr>
                        <a:t> de </a:t>
                      </a:r>
                      <a:r>
                        <a:rPr lang="en-US" sz="1000" kern="1200" dirty="0" err="1">
                          <a:solidFill>
                            <a:schemeClr val="dk1"/>
                          </a:solidFill>
                          <a:effectLst/>
                          <a:latin typeface="+mn-lt"/>
                          <a:ea typeface="+mn-ea"/>
                          <a:cs typeface="+mn-cs"/>
                        </a:rPr>
                        <a:t>către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persoane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juridice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în</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scopuri</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necomerciale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dacă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valoarea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intrinsecă</a:t>
                      </a:r>
                      <a:r>
                        <a:rPr lang="en-US" sz="1000" kern="1200" dirty="0">
                          <a:solidFill>
                            <a:schemeClr val="dk1"/>
                          </a:solidFill>
                          <a:effectLst/>
                          <a:latin typeface="+mn-lt"/>
                          <a:ea typeface="+mn-ea"/>
                          <a:cs typeface="+mn-cs"/>
                        </a:rPr>
                        <a:t> a </a:t>
                      </a:r>
                      <a:r>
                        <a:rPr lang="en-US" sz="1000" kern="1200" dirty="0" err="1">
                          <a:solidFill>
                            <a:schemeClr val="dk1"/>
                          </a:solidFill>
                          <a:effectLst/>
                          <a:latin typeface="+mn-lt"/>
                          <a:ea typeface="+mn-ea"/>
                          <a:cs typeface="+mn-cs"/>
                        </a:rPr>
                        <a:t>acestor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mărfuri</a:t>
                      </a:r>
                      <a:r>
                        <a:rPr lang="en-US" sz="1000" kern="1200" dirty="0">
                          <a:solidFill>
                            <a:schemeClr val="dk1"/>
                          </a:solidFill>
                          <a:effectLst/>
                          <a:latin typeface="+mn-lt"/>
                          <a:ea typeface="+mn-ea"/>
                          <a:cs typeface="+mn-cs"/>
                        </a:rPr>
                        <a:t> nu </a:t>
                      </a:r>
                      <a:r>
                        <a:rPr lang="en-US" sz="1000" kern="1200" dirty="0" err="1">
                          <a:solidFill>
                            <a:schemeClr val="dk1"/>
                          </a:solidFill>
                          <a:effectLst/>
                          <a:latin typeface="+mn-lt"/>
                          <a:ea typeface="+mn-ea"/>
                          <a:cs typeface="+mn-cs"/>
                        </a:rPr>
                        <a:t>depăşeşte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suma</a:t>
                      </a:r>
                      <a:r>
                        <a:rPr lang="en-US" sz="1000" kern="1200" dirty="0">
                          <a:solidFill>
                            <a:schemeClr val="dk1"/>
                          </a:solidFill>
                          <a:effectLst/>
                          <a:latin typeface="+mn-lt"/>
                          <a:ea typeface="+mn-ea"/>
                          <a:cs typeface="+mn-cs"/>
                        </a:rPr>
                        <a:t> de 100 de euro. În </a:t>
                      </a:r>
                      <a:r>
                        <a:rPr lang="en-US" sz="1000" kern="1200" dirty="0" err="1">
                          <a:solidFill>
                            <a:schemeClr val="dk1"/>
                          </a:solidFill>
                          <a:effectLst/>
                          <a:latin typeface="+mn-lt"/>
                          <a:ea typeface="+mn-ea"/>
                          <a:cs typeface="+mn-cs"/>
                        </a:rPr>
                        <a:t>cazul</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în</a:t>
                      </a:r>
                      <a:r>
                        <a:rPr lang="en-US" sz="1000" kern="1200" dirty="0">
                          <a:solidFill>
                            <a:schemeClr val="dk1"/>
                          </a:solidFill>
                          <a:effectLst/>
                          <a:latin typeface="+mn-lt"/>
                          <a:ea typeface="+mn-ea"/>
                          <a:cs typeface="+mn-cs"/>
                        </a:rPr>
                        <a:t> care </a:t>
                      </a:r>
                      <a:r>
                        <a:rPr lang="en-US" sz="1000" kern="1200" dirty="0" err="1">
                          <a:solidFill>
                            <a:schemeClr val="dk1"/>
                          </a:solidFill>
                          <a:effectLst/>
                          <a:latin typeface="+mn-lt"/>
                          <a:ea typeface="+mn-ea"/>
                          <a:cs typeface="+mn-cs"/>
                        </a:rPr>
                        <a:t>valoarea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lor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intrinsecă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depăşeşte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limita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neimpozabilă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indicată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accizele</a:t>
                      </a:r>
                      <a:r>
                        <a:rPr lang="en-US" sz="1000" kern="1200" dirty="0">
                          <a:solidFill>
                            <a:schemeClr val="dk1"/>
                          </a:solidFill>
                          <a:effectLst/>
                          <a:latin typeface="+mn-lt"/>
                          <a:ea typeface="+mn-ea"/>
                          <a:cs typeface="+mn-cs"/>
                        </a:rPr>
                        <a:t> se </a:t>
                      </a:r>
                      <a:r>
                        <a:rPr lang="en-US" sz="1000" kern="1200" dirty="0" err="1">
                          <a:solidFill>
                            <a:schemeClr val="dk1"/>
                          </a:solidFill>
                          <a:effectLst/>
                          <a:latin typeface="+mn-lt"/>
                          <a:ea typeface="+mn-ea"/>
                          <a:cs typeface="+mn-cs"/>
                        </a:rPr>
                        <a:t>calculează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pornind</a:t>
                      </a:r>
                      <a:r>
                        <a:rPr lang="en-US" sz="1000" kern="1200" dirty="0">
                          <a:solidFill>
                            <a:schemeClr val="dk1"/>
                          </a:solidFill>
                          <a:effectLst/>
                          <a:latin typeface="+mn-lt"/>
                          <a:ea typeface="+mn-ea"/>
                          <a:cs typeface="+mn-cs"/>
                        </a:rPr>
                        <a:t> de la </a:t>
                      </a:r>
                      <a:r>
                        <a:rPr lang="en-US" sz="1000" kern="1200" dirty="0" err="1">
                          <a:solidFill>
                            <a:schemeClr val="dk1"/>
                          </a:solidFill>
                          <a:effectLst/>
                          <a:latin typeface="+mn-lt"/>
                          <a:ea typeface="+mn-ea"/>
                          <a:cs typeface="+mn-cs"/>
                        </a:rPr>
                        <a:t>valoarea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mărfurilor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în</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vamă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iar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limita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neimpozabilă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menţionată</a:t>
                      </a:r>
                      <a:r>
                        <a:rPr lang="en-US" sz="1000" kern="1200" dirty="0">
                          <a:solidFill>
                            <a:schemeClr val="dk1"/>
                          </a:solidFill>
                          <a:effectLst/>
                          <a:latin typeface="+mn-lt"/>
                          <a:ea typeface="+mn-ea"/>
                          <a:cs typeface="+mn-cs"/>
                        </a:rPr>
                        <a:t> nu </a:t>
                      </a:r>
                      <a:r>
                        <a:rPr lang="en-US" sz="1000" kern="1200" dirty="0" err="1">
                          <a:solidFill>
                            <a:schemeClr val="dk1"/>
                          </a:solidFill>
                          <a:effectLst/>
                          <a:latin typeface="+mn-lt"/>
                          <a:ea typeface="+mn-ea"/>
                          <a:cs typeface="+mn-cs"/>
                        </a:rPr>
                        <a:t>micşorează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valoarea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impozabilă</a:t>
                      </a:r>
                      <a:r>
                        <a:rPr lang="en-US" sz="1000" kern="1200" dirty="0">
                          <a:solidFill>
                            <a:schemeClr val="dk1"/>
                          </a:solidFill>
                          <a:effectLst/>
                          <a:latin typeface="+mn-lt"/>
                          <a:ea typeface="+mn-ea"/>
                          <a:cs typeface="+mn-cs"/>
                        </a:rPr>
                        <a:t> a </a:t>
                      </a:r>
                      <a:r>
                        <a:rPr lang="en-US" sz="1000" kern="1200" dirty="0" err="1">
                          <a:solidFill>
                            <a:schemeClr val="dk1"/>
                          </a:solidFill>
                          <a:effectLst/>
                          <a:latin typeface="+mn-lt"/>
                          <a:ea typeface="+mn-ea"/>
                          <a:cs typeface="+mn-cs"/>
                        </a:rPr>
                        <a:t>acestora</a:t>
                      </a:r>
                      <a:r>
                        <a:rPr lang="en-US" sz="1000" kern="1200" dirty="0">
                          <a:solidFill>
                            <a:schemeClr val="dk1"/>
                          </a:solidFill>
                          <a:effectLst/>
                          <a:latin typeface="+mn-lt"/>
                          <a:ea typeface="+mn-ea"/>
                          <a:cs typeface="+mn-cs"/>
                        </a:rPr>
                        <a:t>.</a:t>
                      </a:r>
                      <a:endParaRPr lang="ru-RU" sz="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effectLst/>
                          <a:latin typeface="+mn-lt"/>
                          <a:ea typeface="+mn-ea"/>
                          <a:cs typeface="+mn-cs"/>
                        </a:rPr>
                        <a:t>la </a:t>
                      </a:r>
                      <a:r>
                        <a:rPr lang="en-US" sz="1000" kern="1200" dirty="0" err="1">
                          <a:solidFill>
                            <a:schemeClr val="dk1"/>
                          </a:solidFill>
                          <a:effectLst/>
                          <a:latin typeface="+mn-lt"/>
                          <a:ea typeface="+mn-ea"/>
                          <a:cs typeface="+mn-cs"/>
                        </a:rPr>
                        <a:t>alineatul</a:t>
                      </a:r>
                      <a:r>
                        <a:rPr lang="en-US" sz="1000" kern="1200" dirty="0">
                          <a:solidFill>
                            <a:schemeClr val="dk1"/>
                          </a:solidFill>
                          <a:effectLst/>
                          <a:latin typeface="+mn-lt"/>
                          <a:ea typeface="+mn-ea"/>
                          <a:cs typeface="+mn-cs"/>
                        </a:rPr>
                        <a:t> </a:t>
                      </a:r>
                      <a:r>
                        <a:rPr lang="ru-RU" sz="1000" kern="1200" dirty="0">
                          <a:solidFill>
                            <a:schemeClr val="dk1"/>
                          </a:solidFill>
                          <a:effectLst/>
                          <a:latin typeface="+mn-lt"/>
                          <a:ea typeface="+mn-ea"/>
                          <a:cs typeface="+mn-cs"/>
                        </a:rPr>
                        <a:t>(11</a:t>
                      </a:r>
                      <a:r>
                        <a:rPr lang="ru-RU" sz="1000" kern="1200" baseline="30000" dirty="0">
                          <a:solidFill>
                            <a:schemeClr val="dk1"/>
                          </a:solidFill>
                          <a:effectLst/>
                          <a:latin typeface="+mn-lt"/>
                          <a:ea typeface="+mn-ea"/>
                          <a:cs typeface="+mn-cs"/>
                        </a:rPr>
                        <a:t>1</a:t>
                      </a:r>
                      <a:r>
                        <a:rPr lang="ru-RU" sz="1000" kern="1200" dirty="0">
                          <a:solidFill>
                            <a:schemeClr val="dk1"/>
                          </a:solidFill>
                          <a:effectLst/>
                          <a:latin typeface="+mn-lt"/>
                          <a:ea typeface="+mn-ea"/>
                          <a:cs typeface="+mn-cs"/>
                        </a:rPr>
                        <a:t>)</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după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textul</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supuse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accizelor</a:t>
                      </a:r>
                      <a:r>
                        <a:rPr lang="en-US" sz="1000" kern="1200" dirty="0">
                          <a:solidFill>
                            <a:schemeClr val="dk1"/>
                          </a:solidFill>
                          <a:effectLst/>
                          <a:latin typeface="+mn-lt"/>
                          <a:ea typeface="+mn-ea"/>
                          <a:cs typeface="+mn-cs"/>
                        </a:rPr>
                        <a:t>," se introduce </a:t>
                      </a:r>
                      <a:r>
                        <a:rPr lang="en-US" sz="1000" kern="1200" dirty="0" err="1">
                          <a:solidFill>
                            <a:schemeClr val="dk1"/>
                          </a:solidFill>
                          <a:effectLst/>
                          <a:latin typeface="+mn-lt"/>
                          <a:ea typeface="+mn-ea"/>
                          <a:cs typeface="+mn-cs"/>
                        </a:rPr>
                        <a:t>textul</a:t>
                      </a:r>
                      <a:r>
                        <a:rPr lang="en-US" sz="1000" kern="1200" dirty="0">
                          <a:solidFill>
                            <a:schemeClr val="dk1"/>
                          </a:solidFill>
                          <a:effectLst/>
                          <a:latin typeface="+mn-lt"/>
                          <a:ea typeface="+mn-ea"/>
                          <a:cs typeface="+mn-cs"/>
                        </a:rPr>
                        <a:t> "cu </a:t>
                      </a:r>
                      <a:r>
                        <a:rPr lang="en-US" sz="1000" kern="1200" dirty="0" err="1">
                          <a:solidFill>
                            <a:schemeClr val="dk1"/>
                          </a:solidFill>
                          <a:effectLst/>
                          <a:latin typeface="+mn-lt"/>
                          <a:ea typeface="+mn-ea"/>
                          <a:cs typeface="+mn-cs"/>
                        </a:rPr>
                        <a:t>excepţia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celor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prevăzute</a:t>
                      </a:r>
                      <a:r>
                        <a:rPr lang="en-US" sz="1000" kern="1200" dirty="0">
                          <a:solidFill>
                            <a:schemeClr val="dk1"/>
                          </a:solidFill>
                          <a:effectLst/>
                          <a:latin typeface="+mn-lt"/>
                          <a:ea typeface="+mn-ea"/>
                          <a:cs typeface="+mn-cs"/>
                        </a:rPr>
                        <a:t> la art.220 din Codul </a:t>
                      </a:r>
                      <a:r>
                        <a:rPr lang="en-US" sz="1000" kern="1200" dirty="0" err="1">
                          <a:solidFill>
                            <a:schemeClr val="dk1"/>
                          </a:solidFill>
                          <a:effectLst/>
                          <a:latin typeface="+mn-lt"/>
                          <a:ea typeface="+mn-ea"/>
                          <a:cs typeface="+mn-cs"/>
                        </a:rPr>
                        <a:t>vamal</a:t>
                      </a:r>
                      <a:r>
                        <a:rPr lang="en-US" sz="1000" kern="1200" dirty="0">
                          <a:solidFill>
                            <a:schemeClr val="dk1"/>
                          </a:solidFill>
                          <a:effectLst/>
                          <a:latin typeface="+mn-lt"/>
                          <a:ea typeface="+mn-ea"/>
                          <a:cs typeface="+mn-cs"/>
                        </a:rPr>
                        <a:t> nr.95/2021,".</a:t>
                      </a:r>
                      <a:endParaRPr lang="ru-RU" sz="1000" kern="1200" dirty="0">
                        <a:solidFill>
                          <a:schemeClr val="dk1"/>
                        </a:solidFill>
                        <a:effectLst/>
                        <a:latin typeface="+mn-lt"/>
                        <a:ea typeface="+mn-ea"/>
                        <a:cs typeface="+mn-cs"/>
                      </a:endParaRPr>
                    </a:p>
                  </a:txBody>
                  <a:tcPr/>
                </a:tc>
                <a:tc>
                  <a:txBody>
                    <a:bodyPr/>
                    <a:lstStyle/>
                    <a:p>
                      <a:r>
                        <a:rPr lang="en-US" sz="1000" dirty="0"/>
                        <a:t>În </a:t>
                      </a:r>
                      <a:r>
                        <a:rPr lang="en-US" sz="1000" dirty="0" err="1"/>
                        <a:t>vigoare</a:t>
                      </a:r>
                      <a:r>
                        <a:rPr lang="en-US" sz="1000" dirty="0"/>
                        <a:t> din 15.08.2024</a:t>
                      </a:r>
                    </a:p>
                    <a:p>
                      <a:endParaRPr lang="ru-RU" sz="1000" dirty="0"/>
                    </a:p>
                  </a:txBody>
                  <a:tcPr/>
                </a:tc>
                <a:extLst>
                  <a:ext uri="{0D108BD9-81ED-4DB2-BD59-A6C34878D82A}">
                    <a16:rowId xmlns:a16="http://schemas.microsoft.com/office/drawing/2014/main" val="2660363745"/>
                  </a:ext>
                </a:extLst>
              </a:tr>
            </a:tbl>
          </a:graphicData>
        </a:graphic>
      </p:graphicFrame>
    </p:spTree>
    <p:extLst>
      <p:ext uri="{BB962C8B-B14F-4D97-AF65-F5344CB8AC3E}">
        <p14:creationId xmlns:p14="http://schemas.microsoft.com/office/powerpoint/2010/main" val="4026748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377748918"/>
              </p:ext>
            </p:extLst>
          </p:nvPr>
        </p:nvGraphicFramePr>
        <p:xfrm>
          <a:off x="769302" y="1255050"/>
          <a:ext cx="10836114" cy="1828800"/>
        </p:xfrm>
        <a:graphic>
          <a:graphicData uri="http://schemas.openxmlformats.org/drawingml/2006/table">
            <a:tbl>
              <a:tblPr firstRow="1" bandRow="1">
                <a:tableStyleId>{5C22544A-7EE6-4342-B048-85BDC9FD1C3A}</a:tableStyleId>
              </a:tblPr>
              <a:tblGrid>
                <a:gridCol w="3612038">
                  <a:extLst>
                    <a:ext uri="{9D8B030D-6E8A-4147-A177-3AD203B41FA5}">
                      <a16:colId xmlns:a16="http://schemas.microsoft.com/office/drawing/2014/main" val="375357952"/>
                    </a:ext>
                  </a:extLst>
                </a:gridCol>
                <a:gridCol w="4108180">
                  <a:extLst>
                    <a:ext uri="{9D8B030D-6E8A-4147-A177-3AD203B41FA5}">
                      <a16:colId xmlns:a16="http://schemas.microsoft.com/office/drawing/2014/main" val="1318722550"/>
                    </a:ext>
                  </a:extLst>
                </a:gridCol>
                <a:gridCol w="3115896">
                  <a:extLst>
                    <a:ext uri="{9D8B030D-6E8A-4147-A177-3AD203B41FA5}">
                      <a16:colId xmlns:a16="http://schemas.microsoft.com/office/drawing/2014/main" val="753694041"/>
                    </a:ext>
                  </a:extLst>
                </a:gridCol>
              </a:tblGrid>
              <a:tr h="43369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dirty="0"/>
                        <a:t>Redacția precedentă</a:t>
                      </a:r>
                      <a:endParaRPr lang="ru-RU" dirty="0"/>
                    </a:p>
                    <a:p>
                      <a:endParaRPr lang="ru-RU"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dirty="0"/>
                        <a:t>Textul</a:t>
                      </a:r>
                      <a:r>
                        <a:rPr lang="ro-RO" baseline="0" dirty="0"/>
                        <a:t> s-a modificat conform Legii</a:t>
                      </a:r>
                      <a:r>
                        <a:rPr lang="ru-RU" dirty="0"/>
                        <a:t> №214/2024</a:t>
                      </a:r>
                    </a:p>
                    <a:p>
                      <a:endParaRPr lang="ru-RU" dirty="0"/>
                    </a:p>
                  </a:txBody>
                  <a:tcPr/>
                </a:tc>
                <a:tc>
                  <a:txBody>
                    <a:bodyPr/>
                    <a:lstStyle/>
                    <a:p>
                      <a:endParaRPr lang="ru-RU" dirty="0"/>
                    </a:p>
                  </a:txBody>
                  <a:tcPr/>
                </a:tc>
                <a:extLst>
                  <a:ext uri="{0D108BD9-81ED-4DB2-BD59-A6C34878D82A}">
                    <a16:rowId xmlns:a16="http://schemas.microsoft.com/office/drawing/2014/main" val="2265117460"/>
                  </a:ext>
                </a:extLst>
              </a:tr>
              <a:tr h="433690">
                <a:tc>
                  <a:txBody>
                    <a:bodyPr/>
                    <a:lstStyle/>
                    <a:p>
                      <a:endParaRPr lang="ru-RU" sz="1100" dirty="0"/>
                    </a:p>
                  </a:txBody>
                  <a:tcPr/>
                </a:tc>
                <a:tc>
                  <a:txBody>
                    <a:bodyPr/>
                    <a:lstStyle/>
                    <a:p>
                      <a:r>
                        <a:rPr lang="ru-RU" sz="1800" b="1" kern="1200" dirty="0">
                          <a:solidFill>
                            <a:schemeClr val="dk1"/>
                          </a:solidFill>
                          <a:effectLst/>
                          <a:latin typeface="+mn-lt"/>
                          <a:ea typeface="+mn-ea"/>
                          <a:cs typeface="+mn-cs"/>
                        </a:rPr>
                        <a:t>38.</a:t>
                      </a:r>
                      <a:r>
                        <a:rPr lang="ru-RU" sz="1800" kern="1200" dirty="0">
                          <a:solidFill>
                            <a:schemeClr val="dk1"/>
                          </a:solidFill>
                          <a:effectLst/>
                          <a:latin typeface="+mn-lt"/>
                          <a:ea typeface="+mn-ea"/>
                          <a:cs typeface="+mn-cs"/>
                        </a:rPr>
                        <a:t> </a:t>
                      </a:r>
                      <a:r>
                        <a:rPr lang="en-US" sz="1800" kern="1200" dirty="0">
                          <a:solidFill>
                            <a:schemeClr val="dk1"/>
                          </a:solidFill>
                          <a:effectLst/>
                          <a:latin typeface="+mn-lt"/>
                          <a:ea typeface="+mn-ea"/>
                          <a:cs typeface="+mn-cs"/>
                        </a:rPr>
                        <a:t>În </a:t>
                      </a:r>
                      <a:r>
                        <a:rPr lang="en-US" sz="1800" kern="1200" dirty="0" err="1">
                          <a:solidFill>
                            <a:schemeClr val="dk1"/>
                          </a:solidFill>
                          <a:effectLst/>
                          <a:latin typeface="+mn-lt"/>
                          <a:ea typeface="+mn-ea"/>
                          <a:cs typeface="+mn-cs"/>
                        </a:rPr>
                        <a:t>anexa</a:t>
                      </a:r>
                      <a:r>
                        <a:rPr lang="en-US" sz="1800" kern="1200" dirty="0">
                          <a:solidFill>
                            <a:schemeClr val="dk1"/>
                          </a:solidFill>
                          <a:effectLst/>
                          <a:latin typeface="+mn-lt"/>
                          <a:ea typeface="+mn-ea"/>
                          <a:cs typeface="+mn-cs"/>
                        </a:rPr>
                        <a:t> nr.1 din </a:t>
                      </a:r>
                      <a:r>
                        <a:rPr lang="en-US" sz="1800" kern="1200" dirty="0" err="1">
                          <a:solidFill>
                            <a:schemeClr val="dk1"/>
                          </a:solidFill>
                          <a:effectLst/>
                          <a:latin typeface="+mn-lt"/>
                          <a:ea typeface="+mn-ea"/>
                          <a:cs typeface="+mn-cs"/>
                        </a:rPr>
                        <a:t>titlul</a:t>
                      </a:r>
                      <a:r>
                        <a:rPr lang="en-US" sz="1800" kern="1200" dirty="0">
                          <a:solidFill>
                            <a:schemeClr val="dk1"/>
                          </a:solidFill>
                          <a:effectLst/>
                          <a:latin typeface="+mn-lt"/>
                          <a:ea typeface="+mn-ea"/>
                          <a:cs typeface="+mn-cs"/>
                        </a:rPr>
                        <a:t> IV, </a:t>
                      </a:r>
                      <a:r>
                        <a:rPr lang="en-US" sz="1800" kern="1200" dirty="0" err="1">
                          <a:solidFill>
                            <a:schemeClr val="dk1"/>
                          </a:solidFill>
                          <a:effectLst/>
                          <a:latin typeface="+mn-lt"/>
                          <a:ea typeface="+mn-ea"/>
                          <a:cs typeface="+mn-cs"/>
                        </a:rPr>
                        <a:t>poziţiile</a:t>
                      </a:r>
                      <a:r>
                        <a:rPr lang="en-US" sz="1800" kern="1200" dirty="0">
                          <a:solidFill>
                            <a:schemeClr val="dk1"/>
                          </a:solidFill>
                          <a:effectLst/>
                          <a:latin typeface="+mn-lt"/>
                          <a:ea typeface="+mn-ea"/>
                          <a:cs typeface="+mn-cs"/>
                        </a:rPr>
                        <a:t> </a:t>
                      </a:r>
                      <a:r>
                        <a:rPr lang="en-US" sz="1800" kern="1200" dirty="0" err="1">
                          <a:solidFill>
                            <a:schemeClr val="dk1"/>
                          </a:solidFill>
                          <a:effectLst/>
                          <a:latin typeface="+mn-lt"/>
                          <a:ea typeface="+mn-ea"/>
                          <a:cs typeface="+mn-cs"/>
                        </a:rPr>
                        <a:t>tarifare</a:t>
                      </a:r>
                      <a:r>
                        <a:rPr lang="en-US" sz="1800" kern="1200" dirty="0">
                          <a:solidFill>
                            <a:schemeClr val="dk1"/>
                          </a:solidFill>
                          <a:effectLst/>
                          <a:latin typeface="+mn-lt"/>
                          <a:ea typeface="+mn-ea"/>
                          <a:cs typeface="+mn-cs"/>
                        </a:rPr>
                        <a:t> ex. 2404 şi 240412000 </a:t>
                      </a:r>
                      <a:r>
                        <a:rPr lang="en-US" sz="1800" kern="1200" dirty="0" err="1">
                          <a:solidFill>
                            <a:schemeClr val="dk1"/>
                          </a:solidFill>
                          <a:effectLst/>
                          <a:latin typeface="+mn-lt"/>
                          <a:ea typeface="+mn-ea"/>
                          <a:cs typeface="+mn-cs"/>
                        </a:rPr>
                        <a:t>vor</a:t>
                      </a:r>
                      <a:r>
                        <a:rPr lang="en-US" sz="1800" kern="1200" dirty="0">
                          <a:solidFill>
                            <a:schemeClr val="dk1"/>
                          </a:solidFill>
                          <a:effectLst/>
                          <a:latin typeface="+mn-lt"/>
                          <a:ea typeface="+mn-ea"/>
                          <a:cs typeface="+mn-cs"/>
                        </a:rPr>
                        <a:t> </a:t>
                      </a:r>
                      <a:r>
                        <a:rPr lang="en-US" sz="1800" kern="1200" dirty="0" err="1">
                          <a:solidFill>
                            <a:schemeClr val="dk1"/>
                          </a:solidFill>
                          <a:effectLst/>
                          <a:latin typeface="+mn-lt"/>
                          <a:ea typeface="+mn-ea"/>
                          <a:cs typeface="+mn-cs"/>
                        </a:rPr>
                        <a:t>avea</a:t>
                      </a:r>
                      <a:r>
                        <a:rPr lang="en-US" sz="1800" kern="1200" dirty="0">
                          <a:solidFill>
                            <a:schemeClr val="dk1"/>
                          </a:solidFill>
                          <a:effectLst/>
                          <a:latin typeface="+mn-lt"/>
                          <a:ea typeface="+mn-ea"/>
                          <a:cs typeface="+mn-cs"/>
                        </a:rPr>
                        <a:t> </a:t>
                      </a:r>
                      <a:r>
                        <a:rPr lang="en-US" sz="1800" kern="1200" dirty="0" err="1">
                          <a:solidFill>
                            <a:schemeClr val="dk1"/>
                          </a:solidFill>
                          <a:effectLst/>
                          <a:latin typeface="+mn-lt"/>
                          <a:ea typeface="+mn-ea"/>
                          <a:cs typeface="+mn-cs"/>
                        </a:rPr>
                        <a:t>următorul</a:t>
                      </a:r>
                      <a:r>
                        <a:rPr lang="en-US" sz="1800" kern="1200" dirty="0">
                          <a:solidFill>
                            <a:schemeClr val="dk1"/>
                          </a:solidFill>
                          <a:effectLst/>
                          <a:latin typeface="+mn-lt"/>
                          <a:ea typeface="+mn-ea"/>
                          <a:cs typeface="+mn-cs"/>
                        </a:rPr>
                        <a:t> </a:t>
                      </a:r>
                      <a:r>
                        <a:rPr lang="en-US" sz="1800" kern="1200" dirty="0" err="1">
                          <a:solidFill>
                            <a:schemeClr val="dk1"/>
                          </a:solidFill>
                          <a:effectLst/>
                          <a:latin typeface="+mn-lt"/>
                          <a:ea typeface="+mn-ea"/>
                          <a:cs typeface="+mn-cs"/>
                        </a:rPr>
                        <a:t>cuprins</a:t>
                      </a:r>
                      <a:r>
                        <a:rPr lang="en-US" sz="1800" kern="1200" dirty="0">
                          <a:solidFill>
                            <a:schemeClr val="dk1"/>
                          </a:solidFill>
                          <a:effectLst/>
                          <a:latin typeface="+mn-lt"/>
                          <a:ea typeface="+mn-ea"/>
                          <a:cs typeface="+mn-cs"/>
                        </a:rPr>
                        <a:t>:</a:t>
                      </a:r>
                      <a:endParaRPr lang="ru-RU" sz="1000" kern="1200" dirty="0">
                        <a:solidFill>
                          <a:schemeClr val="dk1"/>
                        </a:solidFill>
                        <a:effectLst/>
                        <a:latin typeface="+mn-lt"/>
                        <a:ea typeface="+mn-ea"/>
                        <a:cs typeface="+mn-cs"/>
                      </a:endParaRPr>
                    </a:p>
                  </a:txBody>
                  <a:tcPr/>
                </a:tc>
                <a:tc>
                  <a:txBody>
                    <a:bodyPr/>
                    <a:lstStyle/>
                    <a:p>
                      <a:endParaRPr lang="ru-RU" sz="1000" dirty="0"/>
                    </a:p>
                  </a:txBody>
                  <a:tcPr/>
                </a:tc>
                <a:extLst>
                  <a:ext uri="{0D108BD9-81ED-4DB2-BD59-A6C34878D82A}">
                    <a16:rowId xmlns:a16="http://schemas.microsoft.com/office/drawing/2014/main" val="2735135408"/>
                  </a:ext>
                </a:extLst>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4152845802"/>
              </p:ext>
            </p:extLst>
          </p:nvPr>
        </p:nvGraphicFramePr>
        <p:xfrm>
          <a:off x="677333" y="3463635"/>
          <a:ext cx="10928082" cy="1509082"/>
        </p:xfrm>
        <a:graphic>
          <a:graphicData uri="http://schemas.openxmlformats.org/drawingml/2006/table">
            <a:tbl>
              <a:tblPr/>
              <a:tblGrid>
                <a:gridCol w="1040631">
                  <a:extLst>
                    <a:ext uri="{9D8B030D-6E8A-4147-A177-3AD203B41FA5}">
                      <a16:colId xmlns:a16="http://schemas.microsoft.com/office/drawing/2014/main" val="3354447118"/>
                    </a:ext>
                  </a:extLst>
                </a:gridCol>
                <a:gridCol w="5278581">
                  <a:extLst>
                    <a:ext uri="{9D8B030D-6E8A-4147-A177-3AD203B41FA5}">
                      <a16:colId xmlns:a16="http://schemas.microsoft.com/office/drawing/2014/main" val="3344861488"/>
                    </a:ext>
                  </a:extLst>
                </a:gridCol>
                <a:gridCol w="1413164">
                  <a:extLst>
                    <a:ext uri="{9D8B030D-6E8A-4147-A177-3AD203B41FA5}">
                      <a16:colId xmlns:a16="http://schemas.microsoft.com/office/drawing/2014/main" val="3594406268"/>
                    </a:ext>
                  </a:extLst>
                </a:gridCol>
                <a:gridCol w="1108364">
                  <a:extLst>
                    <a:ext uri="{9D8B030D-6E8A-4147-A177-3AD203B41FA5}">
                      <a16:colId xmlns:a16="http://schemas.microsoft.com/office/drawing/2014/main" val="3601689451"/>
                    </a:ext>
                  </a:extLst>
                </a:gridCol>
                <a:gridCol w="1039091">
                  <a:extLst>
                    <a:ext uri="{9D8B030D-6E8A-4147-A177-3AD203B41FA5}">
                      <a16:colId xmlns:a16="http://schemas.microsoft.com/office/drawing/2014/main" val="4041863425"/>
                    </a:ext>
                  </a:extLst>
                </a:gridCol>
                <a:gridCol w="1048251">
                  <a:extLst>
                    <a:ext uri="{9D8B030D-6E8A-4147-A177-3AD203B41FA5}">
                      <a16:colId xmlns:a16="http://schemas.microsoft.com/office/drawing/2014/main" val="3889158034"/>
                    </a:ext>
                  </a:extLst>
                </a:gridCol>
              </a:tblGrid>
              <a:tr h="598138">
                <a:tc>
                  <a:txBody>
                    <a:bodyPr/>
                    <a:lstStyle/>
                    <a:p>
                      <a:pPr fontAlgn="t"/>
                      <a:r>
                        <a:rPr lang="en-US" sz="1400">
                          <a:effectLst/>
                        </a:rPr>
                        <a:t>ex. 2404</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en-US" sz="1400">
                          <a:effectLst/>
                        </a:rPr>
                        <a:t>Rezerve din tutun, rezerve din tutun reconstituit sau rezerve din înlocuitori de tutun pentru dispozitive de încălzire a tutunului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ctr" fontAlgn="t"/>
                      <a:r>
                        <a:rPr lang="en-US" sz="1400">
                          <a:effectLst/>
                        </a:rPr>
                        <a:t>1000 bucăţi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r" fontAlgn="t"/>
                      <a:r>
                        <a:rPr lang="en-US" sz="1400">
                          <a:effectLst/>
                        </a:rPr>
                        <a:t>1318,62 lei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r" fontAlgn="t"/>
                      <a:r>
                        <a:rPr lang="en-US" sz="1400">
                          <a:effectLst/>
                        </a:rPr>
                        <a:t>1384,55 lei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r" fontAlgn="t"/>
                      <a:r>
                        <a:rPr lang="en-US" sz="1400" dirty="0">
                          <a:effectLst/>
                        </a:rPr>
                        <a:t>1453,78 lei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0274180"/>
                  </a:ext>
                </a:extLst>
              </a:tr>
              <a:tr h="435009">
                <a:tc>
                  <a:txBody>
                    <a:bodyPr/>
                    <a:lstStyle/>
                    <a:p>
                      <a:pPr fontAlgn="t"/>
                      <a:r>
                        <a:rPr lang="en-US" sz="1400">
                          <a:effectLst/>
                        </a:rPr>
                        <a:t>ex. 2404</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en-US" sz="1400">
                          <a:effectLst/>
                        </a:rPr>
                        <a:t>Cartuşe/rezervoare pentru ţigarete electronice, inclusiv ţigarete electronice de unică folosinţă</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ctr" fontAlgn="t"/>
                      <a:r>
                        <a:rPr lang="en-US" sz="1400" dirty="0" err="1">
                          <a:effectLst/>
                        </a:rPr>
                        <a:t>litru</a:t>
                      </a:r>
                      <a:endParaRPr lang="en-US" sz="1400" dirty="0">
                        <a:effectLst/>
                      </a:endParaRP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r" fontAlgn="t"/>
                      <a:r>
                        <a:rPr lang="en-US" sz="1400">
                          <a:effectLst/>
                        </a:rPr>
                        <a:t>2690,87 lei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r" fontAlgn="t"/>
                      <a:r>
                        <a:rPr lang="en-US" sz="1400">
                          <a:effectLst/>
                        </a:rPr>
                        <a:t>3094,50 lei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r" fontAlgn="t"/>
                      <a:r>
                        <a:rPr lang="en-US" sz="1400">
                          <a:effectLst/>
                        </a:rPr>
                        <a:t>3558,68 lei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8072683"/>
                  </a:ext>
                </a:extLst>
              </a:tr>
              <a:tr h="435009">
                <a:tc>
                  <a:txBody>
                    <a:bodyPr/>
                    <a:lstStyle/>
                    <a:p>
                      <a:pPr fontAlgn="t"/>
                      <a:r>
                        <a:rPr lang="ru-RU" sz="1400">
                          <a:effectLst/>
                        </a:rPr>
                        <a:t>240412000</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en-US" sz="1400">
                          <a:effectLst/>
                        </a:rPr>
                        <a:t>Flacoane de reumplere care conţin nicotină destinate cartuşelor şi ţigaretelor electronice</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ctr" fontAlgn="t"/>
                      <a:r>
                        <a:rPr lang="en-US" sz="1400">
                          <a:effectLst/>
                        </a:rPr>
                        <a:t>litru</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r" fontAlgn="t"/>
                      <a:r>
                        <a:rPr lang="en-US" sz="1400">
                          <a:effectLst/>
                        </a:rPr>
                        <a:t>2690,87 lei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r" fontAlgn="t"/>
                      <a:r>
                        <a:rPr lang="en-US" sz="1400">
                          <a:effectLst/>
                        </a:rPr>
                        <a:t>3094,50 lei</a:t>
                      </a: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indent="0" algn="r" fontAlgn="t"/>
                      <a:r>
                        <a:rPr lang="ro-RO" sz="1400" dirty="0">
                          <a:effectLst/>
                        </a:rPr>
                        <a:t>3558,68</a:t>
                      </a:r>
                      <a:r>
                        <a:rPr lang="ro-RO" sz="1400" baseline="0" dirty="0">
                          <a:effectLst/>
                        </a:rPr>
                        <a:t> lei </a:t>
                      </a:r>
                      <a:endParaRPr lang="ru-RU" sz="1400" dirty="0">
                        <a:effectLst/>
                      </a:endParaRPr>
                    </a:p>
                  </a:txBody>
                  <a:tcPr marL="28751" marR="28751" marT="14376" marB="14376">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8993712"/>
                  </a:ext>
                </a:extLst>
              </a:tr>
            </a:tbl>
          </a:graphicData>
        </a:graphic>
      </p:graphicFrame>
    </p:spTree>
    <p:extLst>
      <p:ext uri="{BB962C8B-B14F-4D97-AF65-F5344CB8AC3E}">
        <p14:creationId xmlns:p14="http://schemas.microsoft.com/office/powerpoint/2010/main" val="1661768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9809" y="935083"/>
            <a:ext cx="10836643" cy="1097902"/>
          </a:xfrm>
        </p:spPr>
        <p:txBody>
          <a:bodyPr>
            <a:normAutofit/>
          </a:bodyPr>
          <a:lstStyle/>
          <a:p>
            <a:pPr algn="ctr"/>
            <a:r>
              <a:rPr lang="ro-RO" sz="4000" i="1" dirty="0">
                <a:solidFill>
                  <a:schemeClr val="tx1"/>
                </a:solidFill>
              </a:rPr>
              <a:t>Legea pentru punere în aplicare Titlului </a:t>
            </a:r>
            <a:r>
              <a:rPr lang="en-US" sz="4000" i="1" dirty="0">
                <a:solidFill>
                  <a:schemeClr val="tx1"/>
                </a:solidFill>
              </a:rPr>
              <a:t>III</a:t>
            </a:r>
            <a:endParaRPr lang="ru-RU" sz="4000" i="1" dirty="0">
              <a:solidFill>
                <a:schemeClr val="tx1"/>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1824096272"/>
              </p:ext>
            </p:extLst>
          </p:nvPr>
        </p:nvGraphicFramePr>
        <p:xfrm>
          <a:off x="260963" y="2032985"/>
          <a:ext cx="11717973" cy="4341181"/>
        </p:xfrm>
        <a:graphic>
          <a:graphicData uri="http://schemas.openxmlformats.org/drawingml/2006/table">
            <a:tbl>
              <a:tblPr firstRow="1" bandRow="1">
                <a:tableStyleId>{5C22544A-7EE6-4342-B048-85BDC9FD1C3A}</a:tableStyleId>
              </a:tblPr>
              <a:tblGrid>
                <a:gridCol w="7174549">
                  <a:extLst>
                    <a:ext uri="{9D8B030D-6E8A-4147-A177-3AD203B41FA5}">
                      <a16:colId xmlns:a16="http://schemas.microsoft.com/office/drawing/2014/main" val="375357952"/>
                    </a:ext>
                  </a:extLst>
                </a:gridCol>
                <a:gridCol w="3529720">
                  <a:extLst>
                    <a:ext uri="{9D8B030D-6E8A-4147-A177-3AD203B41FA5}">
                      <a16:colId xmlns:a16="http://schemas.microsoft.com/office/drawing/2014/main" val="1318722550"/>
                    </a:ext>
                  </a:extLst>
                </a:gridCol>
                <a:gridCol w="1013704">
                  <a:extLst>
                    <a:ext uri="{9D8B030D-6E8A-4147-A177-3AD203B41FA5}">
                      <a16:colId xmlns:a16="http://schemas.microsoft.com/office/drawing/2014/main" val="753694041"/>
                    </a:ext>
                  </a:extLst>
                </a:gridCol>
              </a:tblGrid>
              <a:tr h="49074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dirty="0"/>
                        <a:t>Redacția precedentă</a:t>
                      </a:r>
                      <a:endParaRPr lang="ru-RU"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1000" dirty="0"/>
                        <a:t>Textul s-a modificat</a:t>
                      </a:r>
                      <a:r>
                        <a:rPr lang="ro-RO" sz="1000" baseline="0" dirty="0"/>
                        <a:t> conform Legii </a:t>
                      </a:r>
                      <a:r>
                        <a:rPr lang="ru-RU" sz="1000" dirty="0"/>
                        <a:t>№214/2024</a:t>
                      </a:r>
                    </a:p>
                    <a:p>
                      <a:endParaRPr lang="ru-RU" sz="1000" dirty="0"/>
                    </a:p>
                  </a:txBody>
                  <a:tcPr/>
                </a:tc>
                <a:tc>
                  <a:txBody>
                    <a:bodyPr/>
                    <a:lstStyle/>
                    <a:p>
                      <a:endParaRPr lang="ru-RU" dirty="0"/>
                    </a:p>
                  </a:txBody>
                  <a:tcPr/>
                </a:tc>
                <a:extLst>
                  <a:ext uri="{0D108BD9-81ED-4DB2-BD59-A6C34878D82A}">
                    <a16:rowId xmlns:a16="http://schemas.microsoft.com/office/drawing/2014/main" val="2265117460"/>
                  </a:ext>
                </a:extLst>
              </a:tr>
              <a:tr h="3850439">
                <a:tc>
                  <a:txBody>
                    <a:bodyPr/>
                    <a:lstStyle/>
                    <a:p>
                      <a:r>
                        <a:rPr lang="ro-MD" sz="900" kern="1200" dirty="0">
                          <a:solidFill>
                            <a:schemeClr val="dk1"/>
                          </a:solidFill>
                          <a:effectLst/>
                          <a:latin typeface="+mn-lt"/>
                          <a:ea typeface="+mn-ea"/>
                          <a:cs typeface="+mn-cs"/>
                        </a:rPr>
                        <a:t>(13</a:t>
                      </a:r>
                      <a:r>
                        <a:rPr lang="ro-MD" sz="900" kern="1200" baseline="30000" dirty="0">
                          <a:solidFill>
                            <a:schemeClr val="dk1"/>
                          </a:solidFill>
                          <a:effectLst/>
                          <a:latin typeface="+mn-lt"/>
                          <a:ea typeface="+mn-ea"/>
                          <a:cs typeface="+mn-cs"/>
                        </a:rPr>
                        <a:t>9</a:t>
                      </a:r>
                      <a:r>
                        <a:rPr lang="ro-MD" sz="900" kern="1200" dirty="0">
                          <a:solidFill>
                            <a:schemeClr val="dk1"/>
                          </a:solidFill>
                          <a:effectLst/>
                          <a:latin typeface="+mn-lt"/>
                          <a:ea typeface="+mn-ea"/>
                          <a:cs typeface="+mn-cs"/>
                        </a:rPr>
                        <a:t>) Pe perioada stării de urgenţă şi/sau a stării de urgenţă în sănătate publică se scutesc de T.V.A. fără drept de deducere importul şi/sau livrarea pe teritoriul ţării a </a:t>
                      </a:r>
                      <a:r>
                        <a:rPr lang="ro-MD" sz="900" kern="1200" dirty="0">
                          <a:solidFill>
                            <a:srgbClr val="FF0000"/>
                          </a:solidFill>
                          <a:effectLst/>
                          <a:latin typeface="+mn-lt"/>
                          <a:ea typeface="+mn-ea"/>
                          <a:cs typeface="+mn-cs"/>
                        </a:rPr>
                        <a:t>vaccinului anti-COVID-19 </a:t>
                      </a:r>
                      <a:r>
                        <a:rPr lang="ro-MD" sz="900" kern="1200" dirty="0">
                          <a:solidFill>
                            <a:schemeClr val="dk1"/>
                          </a:solidFill>
                          <a:effectLst/>
                          <a:latin typeface="+mn-lt"/>
                          <a:ea typeface="+mn-ea"/>
                          <a:cs typeface="+mn-cs"/>
                        </a:rPr>
                        <a:t>procurat din surse financiare ale statului</a:t>
                      </a:r>
                      <a:endParaRPr lang="ru-RU" sz="900" kern="1200" dirty="0">
                        <a:solidFill>
                          <a:schemeClr val="dk1"/>
                        </a:solidFill>
                        <a:effectLst/>
                        <a:latin typeface="+mn-lt"/>
                        <a:ea typeface="+mn-ea"/>
                        <a:cs typeface="+mn-cs"/>
                      </a:endParaRPr>
                    </a:p>
                    <a:p>
                      <a:r>
                        <a:rPr lang="ro-MD" sz="900" kern="1200" dirty="0">
                          <a:solidFill>
                            <a:schemeClr val="dk1"/>
                          </a:solidFill>
                          <a:effectLst/>
                          <a:latin typeface="+mn-lt"/>
                          <a:ea typeface="+mn-ea"/>
                          <a:cs typeface="+mn-cs"/>
                        </a:rPr>
                        <a:t>(20) La solicitarea importatorilor, Serviciul Vamal va prelungi, în condiţiile art.126 şi 127</a:t>
                      </a:r>
                      <a:r>
                        <a:rPr lang="ro-MD" sz="900" kern="1200" baseline="30000" dirty="0">
                          <a:solidFill>
                            <a:schemeClr val="dk1"/>
                          </a:solidFill>
                          <a:effectLst/>
                          <a:latin typeface="+mn-lt"/>
                          <a:ea typeface="+mn-ea"/>
                          <a:cs typeface="+mn-cs"/>
                        </a:rPr>
                        <a:t>1</a:t>
                      </a:r>
                      <a:r>
                        <a:rPr lang="ro-MD" sz="900" kern="1200" dirty="0">
                          <a:solidFill>
                            <a:schemeClr val="dk1"/>
                          </a:solidFill>
                          <a:effectLst/>
                          <a:latin typeface="+mn-lt"/>
                          <a:ea typeface="+mn-ea"/>
                          <a:cs typeface="+mn-cs"/>
                        </a:rPr>
                        <a:t> din Codul vamal al Republicii Moldova, cu cel mult 90 de zile, termenul de plată a T.V.A. la materia primă, cu excepţia mărfurilor menţionate în anexă, la materialele şi articolele de completare </a:t>
                      </a:r>
                      <a:r>
                        <a:rPr lang="ro-MD" sz="900" kern="1200" dirty="0">
                          <a:solidFill>
                            <a:srgbClr val="FF0000"/>
                          </a:solidFill>
                          <a:effectLst/>
                          <a:latin typeface="+mn-lt"/>
                          <a:ea typeface="+mn-ea"/>
                          <a:cs typeface="+mn-cs"/>
                        </a:rPr>
                        <a:t>importate</a:t>
                      </a:r>
                      <a:r>
                        <a:rPr lang="ro-MD" sz="900" kern="1200" dirty="0">
                          <a:solidFill>
                            <a:schemeClr val="dk1"/>
                          </a:solidFill>
                          <a:effectLst/>
                          <a:latin typeface="+mn-lt"/>
                          <a:ea typeface="+mn-ea"/>
                          <a:cs typeface="+mn-cs"/>
                        </a:rPr>
                        <a:t> de agenţii economici producători, precum şi de agenţii economici specializaţi în prestări de servicii în agricultură care dispun de autorizaţie pentru prestarea de servicii la producerea producţiei agricole, eliberată de Ministerul Agriculturii şi Industriei Alimentare.</a:t>
                      </a:r>
                      <a:endParaRPr lang="ru-RU" sz="900" kern="1200" dirty="0">
                        <a:solidFill>
                          <a:schemeClr val="dk1"/>
                        </a:solidFill>
                        <a:effectLst/>
                        <a:latin typeface="+mn-lt"/>
                        <a:ea typeface="+mn-ea"/>
                        <a:cs typeface="+mn-cs"/>
                      </a:endParaRPr>
                    </a:p>
                    <a:p>
                      <a:r>
                        <a:rPr lang="ro-MD" sz="900" kern="1200" dirty="0">
                          <a:solidFill>
                            <a:schemeClr val="dk1"/>
                          </a:solidFill>
                          <a:effectLst/>
                          <a:latin typeface="+mn-lt"/>
                          <a:ea typeface="+mn-ea"/>
                          <a:cs typeface="+mn-cs"/>
                        </a:rPr>
                        <a:t>(20</a:t>
                      </a:r>
                      <a:r>
                        <a:rPr lang="ro-MD" sz="900" kern="1200" baseline="30000" dirty="0">
                          <a:solidFill>
                            <a:schemeClr val="dk1"/>
                          </a:solidFill>
                          <a:effectLst/>
                          <a:latin typeface="+mn-lt"/>
                          <a:ea typeface="+mn-ea"/>
                          <a:cs typeface="+mn-cs"/>
                        </a:rPr>
                        <a:t>3</a:t>
                      </a:r>
                      <a:r>
                        <a:rPr lang="ro-MD" sz="900" kern="1200" dirty="0">
                          <a:solidFill>
                            <a:schemeClr val="dk1"/>
                          </a:solidFill>
                          <a:effectLst/>
                          <a:latin typeface="+mn-lt"/>
                          <a:ea typeface="+mn-ea"/>
                          <a:cs typeface="+mn-cs"/>
                        </a:rPr>
                        <a:t>) La solicitarea importatorilor agenţi economici producători, în condiţiile art.126 şi art.127</a:t>
                      </a:r>
                      <a:r>
                        <a:rPr lang="ro-MD" sz="900" kern="1200" baseline="30000" dirty="0">
                          <a:solidFill>
                            <a:schemeClr val="dk1"/>
                          </a:solidFill>
                          <a:effectLst/>
                          <a:latin typeface="+mn-lt"/>
                          <a:ea typeface="+mn-ea"/>
                          <a:cs typeface="+mn-cs"/>
                        </a:rPr>
                        <a:t>1</a:t>
                      </a:r>
                      <a:r>
                        <a:rPr lang="ro-MD" sz="900" kern="1200" dirty="0">
                          <a:solidFill>
                            <a:schemeClr val="dk1"/>
                          </a:solidFill>
                          <a:effectLst/>
                          <a:latin typeface="+mn-lt"/>
                          <a:ea typeface="+mn-ea"/>
                          <a:cs typeface="+mn-cs"/>
                        </a:rPr>
                        <a:t> din Codul vamal, se prelungeşte termenul de plată a T.V.A., pentru perioada ciclului de producere, dar nu mai mult de 180 de zile, la materia primă, cu excepţia mărfurilor prevăzute în anexa la prezenta lege, materialele, accesoriile, ambalajul primar şi articolele de completare </a:t>
                      </a:r>
                      <a:r>
                        <a:rPr lang="ro-MD" sz="900" kern="1200" dirty="0">
                          <a:solidFill>
                            <a:srgbClr val="FF0000"/>
                          </a:solidFill>
                          <a:effectLst/>
                          <a:latin typeface="+mn-lt"/>
                          <a:ea typeface="+mn-ea"/>
                          <a:cs typeface="+mn-cs"/>
                        </a:rPr>
                        <a:t>importate</a:t>
                      </a:r>
                      <a:r>
                        <a:rPr lang="ro-MD" sz="900" kern="1200" dirty="0">
                          <a:solidFill>
                            <a:schemeClr val="dk1"/>
                          </a:solidFill>
                          <a:effectLst/>
                          <a:latin typeface="+mn-lt"/>
                          <a:ea typeface="+mn-ea"/>
                          <a:cs typeface="+mn-cs"/>
                        </a:rPr>
                        <a:t> care se utilizează la fabricarea în exclusivitate a mărfurilor destinate exportului, în modul stabilit de Guvern.</a:t>
                      </a:r>
                    </a:p>
                    <a:p>
                      <a:r>
                        <a:rPr lang="ro-MD" sz="900" kern="1200" dirty="0">
                          <a:solidFill>
                            <a:schemeClr val="dk1"/>
                          </a:solidFill>
                          <a:effectLst/>
                          <a:latin typeface="+mn-lt"/>
                          <a:ea typeface="+mn-ea"/>
                          <a:cs typeface="+mn-cs"/>
                        </a:rPr>
                        <a:t>(20</a:t>
                      </a:r>
                      <a:r>
                        <a:rPr lang="ro-MD" sz="900" kern="1200" baseline="30000" dirty="0">
                          <a:solidFill>
                            <a:schemeClr val="dk1"/>
                          </a:solidFill>
                          <a:effectLst/>
                          <a:latin typeface="+mn-lt"/>
                          <a:ea typeface="+mn-ea"/>
                          <a:cs typeface="+mn-cs"/>
                        </a:rPr>
                        <a:t>4</a:t>
                      </a:r>
                      <a:r>
                        <a:rPr lang="ro-MD" sz="900" kern="1200" dirty="0">
                          <a:solidFill>
                            <a:schemeClr val="dk1"/>
                          </a:solidFill>
                          <a:effectLst/>
                          <a:latin typeface="+mn-lt"/>
                          <a:ea typeface="+mn-ea"/>
                          <a:cs typeface="+mn-cs"/>
                        </a:rPr>
                        <a:t>) Materia primă, materialele, accesoriile, ambalajul primar şi articolele de completare </a:t>
                      </a:r>
                      <a:r>
                        <a:rPr lang="ro-MD" sz="900" kern="1200" dirty="0">
                          <a:solidFill>
                            <a:srgbClr val="FF0000"/>
                          </a:solidFill>
                          <a:effectLst/>
                          <a:latin typeface="+mn-lt"/>
                          <a:ea typeface="+mn-ea"/>
                          <a:cs typeface="+mn-cs"/>
                        </a:rPr>
                        <a:t>importate</a:t>
                      </a:r>
                      <a:r>
                        <a:rPr lang="ro-MD" sz="900" kern="1200" dirty="0">
                          <a:solidFill>
                            <a:schemeClr val="dk1"/>
                          </a:solidFill>
                          <a:effectLst/>
                          <a:latin typeface="+mn-lt"/>
                          <a:ea typeface="+mn-ea"/>
                          <a:cs typeface="+mn-cs"/>
                        </a:rPr>
                        <a:t> specificate la alin.(20</a:t>
                      </a:r>
                      <a:r>
                        <a:rPr lang="ro-MD" sz="900" kern="1200" baseline="30000" dirty="0">
                          <a:solidFill>
                            <a:schemeClr val="dk1"/>
                          </a:solidFill>
                          <a:effectLst/>
                          <a:latin typeface="+mn-lt"/>
                          <a:ea typeface="+mn-ea"/>
                          <a:cs typeface="+mn-cs"/>
                        </a:rPr>
                        <a:t>3</a:t>
                      </a:r>
                      <a:r>
                        <a:rPr lang="ro-MD" sz="900" kern="1200" dirty="0">
                          <a:solidFill>
                            <a:schemeClr val="dk1"/>
                          </a:solidFill>
                          <a:effectLst/>
                          <a:latin typeface="+mn-lt"/>
                          <a:ea typeface="+mn-ea"/>
                          <a:cs typeface="+mn-cs"/>
                        </a:rPr>
                        <a:t>) sînt considerate ca fiind puse condiţionat în circulaţie şi aflate sub supraveghere vamală în condiţiile art.35 din Codul vamal, iar mărfurile destinate exportului urmează a fi scoase obligatoriu de pe teritoriul ţării în decurs de 180 de zile de la data declarării importului materiei prime, materialelor, accesoriilor, ambalajului primar şi articolelor de completare folosite la fabricarea acestora.</a:t>
                      </a:r>
                    </a:p>
                    <a:p>
                      <a:r>
                        <a:rPr lang="ro-MD" sz="900" kern="1200" dirty="0">
                          <a:solidFill>
                            <a:schemeClr val="dk1"/>
                          </a:solidFill>
                          <a:effectLst/>
                          <a:latin typeface="+mn-lt"/>
                          <a:ea typeface="+mn-ea"/>
                          <a:cs typeface="+mn-cs"/>
                        </a:rPr>
                        <a:t>(20</a:t>
                      </a:r>
                      <a:r>
                        <a:rPr lang="ro-MD" sz="900" kern="1200" baseline="30000" dirty="0">
                          <a:solidFill>
                            <a:schemeClr val="dk1"/>
                          </a:solidFill>
                          <a:effectLst/>
                          <a:latin typeface="+mn-lt"/>
                          <a:ea typeface="+mn-ea"/>
                          <a:cs typeface="+mn-cs"/>
                        </a:rPr>
                        <a:t>5</a:t>
                      </a:r>
                      <a:r>
                        <a:rPr lang="ro-MD" sz="900" kern="1200" dirty="0">
                          <a:solidFill>
                            <a:schemeClr val="dk1"/>
                          </a:solidFill>
                          <a:effectLst/>
                          <a:latin typeface="+mn-lt"/>
                          <a:ea typeface="+mn-ea"/>
                          <a:cs typeface="+mn-cs"/>
                        </a:rPr>
                        <a:t>) Dacă, pînă la expirarea termenului prevăzut la alin.(20</a:t>
                      </a:r>
                      <a:r>
                        <a:rPr lang="ro-MD" sz="900" kern="1200" baseline="30000" dirty="0">
                          <a:solidFill>
                            <a:schemeClr val="dk1"/>
                          </a:solidFill>
                          <a:effectLst/>
                          <a:latin typeface="+mn-lt"/>
                          <a:ea typeface="+mn-ea"/>
                          <a:cs typeface="+mn-cs"/>
                        </a:rPr>
                        <a:t>3</a:t>
                      </a:r>
                      <a:r>
                        <a:rPr lang="ro-MD" sz="900" kern="1200" dirty="0">
                          <a:solidFill>
                            <a:schemeClr val="dk1"/>
                          </a:solidFill>
                          <a:effectLst/>
                          <a:latin typeface="+mn-lt"/>
                          <a:ea typeface="+mn-ea"/>
                          <a:cs typeface="+mn-cs"/>
                        </a:rPr>
                        <a:t>), a avut loc exportul mărfurilor obţinute din prelucrarea materiei prime, materialelor, accesoriilor, ambalajului primar şi articolelor de completare </a:t>
                      </a:r>
                      <a:r>
                        <a:rPr lang="ro-MD" sz="900" kern="1200" dirty="0">
                          <a:solidFill>
                            <a:srgbClr val="FF0000"/>
                          </a:solidFill>
                          <a:effectLst/>
                          <a:latin typeface="+mn-lt"/>
                          <a:ea typeface="+mn-ea"/>
                          <a:cs typeface="+mn-cs"/>
                        </a:rPr>
                        <a:t>importate</a:t>
                      </a:r>
                      <a:r>
                        <a:rPr lang="ro-MD" sz="900" kern="1200" dirty="0">
                          <a:solidFill>
                            <a:schemeClr val="dk1"/>
                          </a:solidFill>
                          <a:effectLst/>
                          <a:latin typeface="+mn-lt"/>
                          <a:ea typeface="+mn-ea"/>
                          <a:cs typeface="+mn-cs"/>
                        </a:rPr>
                        <a:t> pentru care s-a prelungit termenul de plată a T.V.A., plata T.V.A. nu se efectuează. Prin decizii de regularizare, Serviciul Vamal efectuează procedura anulării sumelor T.V.A. calculate anterior la importul materiei prime, materialelor, accesoriilor, ambalajului primar şi articolelor de completare importate.</a:t>
                      </a:r>
                    </a:p>
                    <a:p>
                      <a:r>
                        <a:rPr lang="ro-MD" sz="900" kern="1200" dirty="0">
                          <a:solidFill>
                            <a:schemeClr val="dk1"/>
                          </a:solidFill>
                          <a:effectLst/>
                          <a:latin typeface="+mn-lt"/>
                          <a:ea typeface="+mn-ea"/>
                          <a:cs typeface="+mn-cs"/>
                        </a:rPr>
                        <a:t>(20</a:t>
                      </a:r>
                      <a:r>
                        <a:rPr lang="ro-MD" sz="900" kern="1200" baseline="30000" dirty="0">
                          <a:solidFill>
                            <a:schemeClr val="dk1"/>
                          </a:solidFill>
                          <a:effectLst/>
                          <a:latin typeface="+mn-lt"/>
                          <a:ea typeface="+mn-ea"/>
                          <a:cs typeface="+mn-cs"/>
                        </a:rPr>
                        <a:t>6</a:t>
                      </a:r>
                      <a:r>
                        <a:rPr lang="ro-MD" sz="900" kern="1200" dirty="0">
                          <a:solidFill>
                            <a:schemeClr val="dk1"/>
                          </a:solidFill>
                          <a:effectLst/>
                          <a:latin typeface="+mn-lt"/>
                          <a:ea typeface="+mn-ea"/>
                          <a:cs typeface="+mn-cs"/>
                        </a:rPr>
                        <a:t>) Modul de prelungire a termenului de plată a T.V.A. se stabileşte printr-un regulament aprobat de Guvern.</a:t>
                      </a:r>
                    </a:p>
                    <a:p>
                      <a:r>
                        <a:rPr lang="ro-MD" sz="900" kern="1200" dirty="0">
                          <a:solidFill>
                            <a:schemeClr val="dk1"/>
                          </a:solidFill>
                          <a:effectLst/>
                          <a:latin typeface="+mn-lt"/>
                          <a:ea typeface="+mn-ea"/>
                          <a:cs typeface="+mn-cs"/>
                        </a:rPr>
                        <a:t>(20</a:t>
                      </a:r>
                      <a:r>
                        <a:rPr lang="ro-MD" sz="900" kern="1200" baseline="30000" dirty="0">
                          <a:solidFill>
                            <a:schemeClr val="dk1"/>
                          </a:solidFill>
                          <a:effectLst/>
                          <a:latin typeface="+mn-lt"/>
                          <a:ea typeface="+mn-ea"/>
                          <a:cs typeface="+mn-cs"/>
                        </a:rPr>
                        <a:t>7</a:t>
                      </a:r>
                      <a:r>
                        <a:rPr lang="ro-MD" sz="900" kern="1200" dirty="0">
                          <a:solidFill>
                            <a:schemeClr val="dk1"/>
                          </a:solidFill>
                          <a:effectLst/>
                          <a:latin typeface="+mn-lt"/>
                          <a:ea typeface="+mn-ea"/>
                          <a:cs typeface="+mn-cs"/>
                        </a:rPr>
                        <a:t>) În cazul punerii în liberă circulaţie pe piaţa internă a mărfurilor destinate exportului sau în cazul încălcării termenului de scoatere a lor de pe teritoriul ţării, </a:t>
                      </a:r>
                      <a:r>
                        <a:rPr lang="ro-MD" sz="900" kern="1200" dirty="0">
                          <a:solidFill>
                            <a:srgbClr val="FF0000"/>
                          </a:solidFill>
                          <a:effectLst/>
                          <a:latin typeface="+mn-lt"/>
                          <a:ea typeface="+mn-ea"/>
                          <a:cs typeface="+mn-cs"/>
                        </a:rPr>
                        <a:t>organele vamale </a:t>
                      </a:r>
                      <a:r>
                        <a:rPr lang="ro-MD" sz="900" kern="1200" dirty="0">
                          <a:solidFill>
                            <a:schemeClr val="dk1"/>
                          </a:solidFill>
                          <a:effectLst/>
                          <a:latin typeface="+mn-lt"/>
                          <a:ea typeface="+mn-ea"/>
                          <a:cs typeface="+mn-cs"/>
                        </a:rPr>
                        <a:t>calculează şi încasează T.V.A. conform art.126 din Codul vamal, cu aplicarea sancţiunilor respective şi a altor măsuri de executare silită a obligaţiei vamale prevăzute de legislaţia în vigoare.</a:t>
                      </a:r>
                      <a:endParaRPr lang="ru-RU" sz="1100" dirty="0"/>
                    </a:p>
                  </a:txBody>
                  <a:tcPr/>
                </a:tc>
                <a:tc>
                  <a:txBody>
                    <a:bodyPr/>
                    <a:lstStyle/>
                    <a:p>
                      <a:r>
                        <a:rPr lang="ru-RU" sz="1000" kern="1200" dirty="0">
                          <a:solidFill>
                            <a:schemeClr val="dk1"/>
                          </a:solidFill>
                          <a:effectLst/>
                          <a:latin typeface="+mn-lt"/>
                          <a:ea typeface="+mn-ea"/>
                          <a:cs typeface="+mn-cs"/>
                        </a:rPr>
                        <a:t> </a:t>
                      </a:r>
                      <a:endParaRPr lang="ro-RO" sz="1000" kern="1200" dirty="0">
                        <a:solidFill>
                          <a:schemeClr val="dk1"/>
                        </a:solidFill>
                        <a:effectLst/>
                        <a:latin typeface="+mn-lt"/>
                        <a:ea typeface="+mn-ea"/>
                        <a:cs typeface="+mn-cs"/>
                      </a:endParaRPr>
                    </a:p>
                    <a:p>
                      <a:r>
                        <a:rPr lang="ro-RO" sz="1000" b="1" kern="1200" dirty="0" err="1">
                          <a:solidFill>
                            <a:schemeClr val="dk1"/>
                          </a:solidFill>
                          <a:effectLst/>
                          <a:latin typeface="+mn-lt"/>
                          <a:ea typeface="+mn-ea"/>
                          <a:cs typeface="+mn-cs"/>
                        </a:rPr>
                        <a:t>Art.IV</a:t>
                      </a:r>
                      <a:r>
                        <a:rPr lang="ro-RO" sz="1000" b="1" kern="1200" dirty="0">
                          <a:solidFill>
                            <a:schemeClr val="dk1"/>
                          </a:solidFill>
                          <a:effectLst/>
                          <a:latin typeface="+mn-lt"/>
                          <a:ea typeface="+mn-ea"/>
                          <a:cs typeface="+mn-cs"/>
                        </a:rPr>
                        <a:t>. </a:t>
                      </a:r>
                      <a:r>
                        <a:rPr lang="en-US" sz="1000" kern="1200" dirty="0">
                          <a:solidFill>
                            <a:schemeClr val="dk1"/>
                          </a:solidFill>
                          <a:effectLst/>
                          <a:latin typeface="+mn-lt"/>
                          <a:ea typeface="+mn-ea"/>
                          <a:cs typeface="+mn-cs"/>
                        </a:rPr>
                        <a:t>La </a:t>
                      </a:r>
                      <a:r>
                        <a:rPr lang="en-US" sz="1000" kern="1200" dirty="0" err="1">
                          <a:solidFill>
                            <a:schemeClr val="dk1"/>
                          </a:solidFill>
                          <a:effectLst/>
                          <a:latin typeface="+mn-lt"/>
                          <a:ea typeface="+mn-ea"/>
                          <a:cs typeface="+mn-cs"/>
                        </a:rPr>
                        <a:t>articolul</a:t>
                      </a:r>
                      <a:r>
                        <a:rPr lang="en-US" sz="1000" kern="1200" dirty="0">
                          <a:solidFill>
                            <a:schemeClr val="dk1"/>
                          </a:solidFill>
                          <a:effectLst/>
                          <a:latin typeface="+mn-lt"/>
                          <a:ea typeface="+mn-ea"/>
                          <a:cs typeface="+mn-cs"/>
                        </a:rPr>
                        <a:t> 4 din </a:t>
                      </a:r>
                      <a:r>
                        <a:rPr lang="en-US" sz="1000" kern="1200" dirty="0" err="1">
                          <a:solidFill>
                            <a:schemeClr val="dk1"/>
                          </a:solidFill>
                          <a:effectLst/>
                          <a:latin typeface="+mn-lt"/>
                          <a:ea typeface="+mn-ea"/>
                          <a:cs typeface="+mn-cs"/>
                        </a:rPr>
                        <a:t>Legea</a:t>
                      </a:r>
                      <a:r>
                        <a:rPr lang="en-US" sz="1000" kern="1200" dirty="0">
                          <a:solidFill>
                            <a:schemeClr val="dk1"/>
                          </a:solidFill>
                          <a:effectLst/>
                          <a:latin typeface="+mn-lt"/>
                          <a:ea typeface="+mn-ea"/>
                          <a:cs typeface="+mn-cs"/>
                        </a:rPr>
                        <a:t> nr.1417/1997 </a:t>
                      </a:r>
                      <a:r>
                        <a:rPr lang="en-US" sz="1000" kern="1200" dirty="0" err="1">
                          <a:solidFill>
                            <a:schemeClr val="dk1"/>
                          </a:solidFill>
                          <a:effectLst/>
                          <a:latin typeface="+mn-lt"/>
                          <a:ea typeface="+mn-ea"/>
                          <a:cs typeface="+mn-cs"/>
                        </a:rPr>
                        <a:t>pentru</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punerea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în</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aplicare</a:t>
                      </a:r>
                      <a:r>
                        <a:rPr lang="en-US" sz="1000" kern="1200" dirty="0">
                          <a:solidFill>
                            <a:schemeClr val="dk1"/>
                          </a:solidFill>
                          <a:effectLst/>
                          <a:latin typeface="+mn-lt"/>
                          <a:ea typeface="+mn-ea"/>
                          <a:cs typeface="+mn-cs"/>
                        </a:rPr>
                        <a:t> a </a:t>
                      </a:r>
                      <a:r>
                        <a:rPr lang="en-US" sz="1000" kern="1200" dirty="0" err="1">
                          <a:solidFill>
                            <a:schemeClr val="dk1"/>
                          </a:solidFill>
                          <a:effectLst/>
                          <a:latin typeface="+mn-lt"/>
                          <a:ea typeface="+mn-ea"/>
                          <a:cs typeface="+mn-cs"/>
                        </a:rPr>
                        <a:t>Titlului</a:t>
                      </a:r>
                      <a:r>
                        <a:rPr lang="en-US" sz="1000" kern="1200" dirty="0">
                          <a:solidFill>
                            <a:schemeClr val="dk1"/>
                          </a:solidFill>
                          <a:effectLst/>
                          <a:latin typeface="+mn-lt"/>
                          <a:ea typeface="+mn-ea"/>
                          <a:cs typeface="+mn-cs"/>
                        </a:rPr>
                        <a:t> III al </a:t>
                      </a:r>
                      <a:r>
                        <a:rPr lang="en-US" sz="1000" kern="1200" dirty="0" err="1">
                          <a:solidFill>
                            <a:schemeClr val="dk1"/>
                          </a:solidFill>
                          <a:effectLst/>
                          <a:latin typeface="+mn-lt"/>
                          <a:ea typeface="+mn-ea"/>
                          <a:cs typeface="+mn-cs"/>
                        </a:rPr>
                        <a:t>Codului</a:t>
                      </a:r>
                      <a:r>
                        <a:rPr lang="en-US" sz="1000" kern="1200" dirty="0">
                          <a:solidFill>
                            <a:schemeClr val="dk1"/>
                          </a:solidFill>
                          <a:effectLst/>
                          <a:latin typeface="+mn-lt"/>
                          <a:ea typeface="+mn-ea"/>
                          <a:cs typeface="+mn-cs"/>
                        </a:rPr>
                        <a:t> fiscal (</a:t>
                      </a:r>
                      <a:r>
                        <a:rPr lang="en-US" sz="1000" kern="1200" dirty="0" err="1">
                          <a:solidFill>
                            <a:schemeClr val="dk1"/>
                          </a:solidFill>
                          <a:effectLst/>
                          <a:latin typeface="+mn-lt"/>
                          <a:ea typeface="+mn-ea"/>
                          <a:cs typeface="+mn-cs"/>
                        </a:rPr>
                        <a:t>republicată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în</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Monitorul</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Oficial</a:t>
                      </a:r>
                      <a:r>
                        <a:rPr lang="en-US" sz="1000" kern="1200" dirty="0">
                          <a:solidFill>
                            <a:schemeClr val="dk1"/>
                          </a:solidFill>
                          <a:effectLst/>
                          <a:latin typeface="+mn-lt"/>
                          <a:ea typeface="+mn-ea"/>
                          <a:cs typeface="+mn-cs"/>
                        </a:rPr>
                        <a:t> al </a:t>
                      </a:r>
                      <a:r>
                        <a:rPr lang="en-US" sz="1000" kern="1200" dirty="0" err="1">
                          <a:solidFill>
                            <a:schemeClr val="dk1"/>
                          </a:solidFill>
                          <a:effectLst/>
                          <a:latin typeface="+mn-lt"/>
                          <a:ea typeface="+mn-ea"/>
                          <a:cs typeface="+mn-cs"/>
                        </a:rPr>
                        <a:t>Republicii</a:t>
                      </a:r>
                      <a:r>
                        <a:rPr lang="en-US" sz="1000" kern="1200" dirty="0">
                          <a:solidFill>
                            <a:schemeClr val="dk1"/>
                          </a:solidFill>
                          <a:effectLst/>
                          <a:latin typeface="+mn-lt"/>
                          <a:ea typeface="+mn-ea"/>
                          <a:cs typeface="+mn-cs"/>
                        </a:rPr>
                        <a:t> Moldova, </a:t>
                      </a:r>
                      <a:r>
                        <a:rPr lang="en-US" sz="1000" kern="1200" dirty="0" err="1">
                          <a:solidFill>
                            <a:schemeClr val="dk1"/>
                          </a:solidFill>
                          <a:effectLst/>
                          <a:latin typeface="+mn-lt"/>
                          <a:ea typeface="+mn-ea"/>
                          <a:cs typeface="+mn-cs"/>
                        </a:rPr>
                        <a:t>ediţie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specială</a:t>
                      </a:r>
                      <a:r>
                        <a:rPr lang="en-US" sz="1000" kern="1200" dirty="0">
                          <a:solidFill>
                            <a:schemeClr val="dk1"/>
                          </a:solidFill>
                          <a:effectLst/>
                          <a:latin typeface="+mn-lt"/>
                          <a:ea typeface="+mn-ea"/>
                          <a:cs typeface="+mn-cs"/>
                        </a:rPr>
                        <a:t> din 8 </a:t>
                      </a:r>
                      <a:r>
                        <a:rPr lang="en-US" sz="1000" kern="1200" dirty="0" err="1">
                          <a:solidFill>
                            <a:schemeClr val="dk1"/>
                          </a:solidFill>
                          <a:effectLst/>
                          <a:latin typeface="+mn-lt"/>
                          <a:ea typeface="+mn-ea"/>
                          <a:cs typeface="+mn-cs"/>
                        </a:rPr>
                        <a:t>februarie</a:t>
                      </a:r>
                      <a:r>
                        <a:rPr lang="en-US" sz="1000" kern="1200" dirty="0">
                          <a:solidFill>
                            <a:schemeClr val="dk1"/>
                          </a:solidFill>
                          <a:effectLst/>
                          <a:latin typeface="+mn-lt"/>
                          <a:ea typeface="+mn-ea"/>
                          <a:cs typeface="+mn-cs"/>
                        </a:rPr>
                        <a:t> 2007), cu </a:t>
                      </a:r>
                      <a:r>
                        <a:rPr lang="en-US" sz="1000" kern="1200" dirty="0" err="1">
                          <a:solidFill>
                            <a:schemeClr val="dk1"/>
                          </a:solidFill>
                          <a:effectLst/>
                          <a:latin typeface="+mn-lt"/>
                          <a:ea typeface="+mn-ea"/>
                          <a:cs typeface="+mn-cs"/>
                        </a:rPr>
                        <a:t>modificările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ulterioare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alineatele</a:t>
                      </a:r>
                      <a:r>
                        <a:rPr lang="en-US" sz="1000" kern="1200" dirty="0">
                          <a:solidFill>
                            <a:schemeClr val="dk1"/>
                          </a:solidFill>
                          <a:effectLst/>
                          <a:latin typeface="+mn-lt"/>
                          <a:ea typeface="+mn-ea"/>
                          <a:cs typeface="+mn-cs"/>
                        </a:rPr>
                        <a:t> </a:t>
                      </a:r>
                      <a:r>
                        <a:rPr lang="ru-RU" sz="1000" kern="1200" dirty="0">
                          <a:solidFill>
                            <a:schemeClr val="dk1"/>
                          </a:solidFill>
                          <a:effectLst/>
                          <a:latin typeface="+mn-lt"/>
                          <a:ea typeface="+mn-ea"/>
                          <a:cs typeface="+mn-cs"/>
                        </a:rPr>
                        <a:t>(13</a:t>
                      </a:r>
                      <a:r>
                        <a:rPr lang="ru-RU" sz="1000" kern="1200" baseline="30000" dirty="0">
                          <a:solidFill>
                            <a:schemeClr val="dk1"/>
                          </a:solidFill>
                          <a:effectLst/>
                          <a:latin typeface="+mn-lt"/>
                          <a:ea typeface="+mn-ea"/>
                          <a:cs typeface="+mn-cs"/>
                        </a:rPr>
                        <a:t>9</a:t>
                      </a:r>
                      <a:r>
                        <a:rPr lang="ru-RU" sz="1000" kern="1200" dirty="0">
                          <a:solidFill>
                            <a:schemeClr val="dk1"/>
                          </a:solidFill>
                          <a:effectLst/>
                          <a:latin typeface="+mn-lt"/>
                          <a:ea typeface="+mn-ea"/>
                          <a:cs typeface="+mn-cs"/>
                        </a:rPr>
                        <a:t>),</a:t>
                      </a:r>
                      <a:r>
                        <a:rPr lang="en-US" sz="1000" kern="1200" dirty="0">
                          <a:solidFill>
                            <a:schemeClr val="dk1"/>
                          </a:solidFill>
                          <a:effectLst/>
                          <a:latin typeface="+mn-lt"/>
                          <a:ea typeface="+mn-ea"/>
                          <a:cs typeface="+mn-cs"/>
                        </a:rPr>
                        <a:t> (20) şi </a:t>
                      </a:r>
                      <a:r>
                        <a:rPr kumimoji="0" lang="ru-RU" sz="1000" b="0" i="0" u="none" strike="noStrike" kern="1200" cap="none" spc="0" normalizeH="0" baseline="0" noProof="0" dirty="0">
                          <a:ln>
                            <a:noFill/>
                          </a:ln>
                          <a:solidFill>
                            <a:prstClr val="black"/>
                          </a:solidFill>
                          <a:effectLst/>
                          <a:uLnTx/>
                          <a:uFillTx/>
                          <a:latin typeface="+mn-lt"/>
                          <a:ea typeface="+mn-ea"/>
                          <a:cs typeface="+mn-cs"/>
                        </a:rPr>
                        <a:t>(20</a:t>
                      </a:r>
                      <a:r>
                        <a:rPr kumimoji="0" lang="ru-RU" sz="1000" b="0" i="0" u="none" strike="noStrike" kern="1200" cap="none" spc="0" normalizeH="0" baseline="30000" noProof="0" dirty="0">
                          <a:ln>
                            <a:noFill/>
                          </a:ln>
                          <a:solidFill>
                            <a:prstClr val="black"/>
                          </a:solidFill>
                          <a:effectLst/>
                          <a:uLnTx/>
                          <a:uFillTx/>
                          <a:latin typeface="+mn-lt"/>
                          <a:ea typeface="+mn-ea"/>
                          <a:cs typeface="+mn-cs"/>
                        </a:rPr>
                        <a:t>3</a:t>
                      </a:r>
                      <a:r>
                        <a:rPr kumimoji="0" lang="ru-RU" sz="1000" b="0" i="0" u="none" strike="noStrike" kern="1200" cap="none" spc="0" normalizeH="0" baseline="0" noProof="0" dirty="0">
                          <a:ln>
                            <a:noFill/>
                          </a:ln>
                          <a:solidFill>
                            <a:prstClr val="black"/>
                          </a:solidFill>
                          <a:effectLst/>
                          <a:uLnTx/>
                          <a:uFillTx/>
                          <a:latin typeface="+mn-lt"/>
                          <a:ea typeface="+mn-ea"/>
                          <a:cs typeface="+mn-cs"/>
                        </a:rPr>
                        <a:t>)–(20</a:t>
                      </a:r>
                      <a:r>
                        <a:rPr kumimoji="0" lang="ru-RU" sz="1000" b="0" i="0" u="none" strike="noStrike" kern="1200" cap="none" spc="0" normalizeH="0" baseline="30000" noProof="0" dirty="0">
                          <a:ln>
                            <a:noFill/>
                          </a:ln>
                          <a:solidFill>
                            <a:prstClr val="black"/>
                          </a:solidFill>
                          <a:effectLst/>
                          <a:uLnTx/>
                          <a:uFillTx/>
                          <a:latin typeface="+mn-lt"/>
                          <a:ea typeface="+mn-ea"/>
                          <a:cs typeface="+mn-cs"/>
                        </a:rPr>
                        <a:t>7</a:t>
                      </a:r>
                      <a:r>
                        <a:rPr kumimoji="0" lang="ru-RU" sz="1000" b="0" i="0" u="none" strike="noStrike" kern="1200" cap="none" spc="0" normalizeH="0" baseline="0" noProof="0" dirty="0">
                          <a:ln>
                            <a:noFill/>
                          </a:ln>
                          <a:solidFill>
                            <a:srgbClr val="FF0000"/>
                          </a:solidFill>
                          <a:effectLst/>
                          <a:uLnTx/>
                          <a:uFillTx/>
                          <a:latin typeface="+mn-lt"/>
                          <a:ea typeface="+mn-ea"/>
                          <a:cs typeface="+mn-cs"/>
                        </a:rPr>
                        <a:t>) </a:t>
                      </a:r>
                      <a:r>
                        <a:rPr lang="en-US" sz="1000" kern="1200" dirty="0">
                          <a:solidFill>
                            <a:srgbClr val="FF0000"/>
                          </a:solidFill>
                          <a:effectLst/>
                          <a:latin typeface="+mn-lt"/>
                          <a:ea typeface="+mn-ea"/>
                          <a:cs typeface="+mn-cs"/>
                        </a:rPr>
                        <a:t>se </a:t>
                      </a:r>
                      <a:r>
                        <a:rPr lang="en-US" sz="1000" kern="1200" dirty="0" err="1">
                          <a:solidFill>
                            <a:srgbClr val="FF0000"/>
                          </a:solidFill>
                          <a:effectLst/>
                          <a:latin typeface="+mn-lt"/>
                          <a:ea typeface="+mn-ea"/>
                          <a:cs typeface="+mn-cs"/>
                        </a:rPr>
                        <a:t>abrogă</a:t>
                      </a:r>
                      <a:r>
                        <a:rPr lang="en-US" sz="1000" kern="1200" dirty="0">
                          <a:solidFill>
                            <a:schemeClr val="dk1"/>
                          </a:solidFill>
                          <a:effectLst/>
                          <a:latin typeface="+mn-lt"/>
                          <a:ea typeface="+mn-ea"/>
                          <a:cs typeface="+mn-cs"/>
                        </a:rPr>
                        <a:t>.</a:t>
                      </a:r>
                      <a:endParaRPr lang="ru-RU" sz="1000" kern="1200" dirty="0">
                        <a:solidFill>
                          <a:schemeClr val="dk1"/>
                        </a:solidFill>
                        <a:effectLst/>
                        <a:latin typeface="+mn-lt"/>
                        <a:ea typeface="+mn-ea"/>
                        <a:cs typeface="+mn-cs"/>
                      </a:endParaRPr>
                    </a:p>
                  </a:txBody>
                  <a:tcPr/>
                </a:tc>
                <a:tc>
                  <a:txBody>
                    <a:bodyPr/>
                    <a:lstStyle/>
                    <a:p>
                      <a:r>
                        <a:rPr lang="ro-RO" sz="1000" dirty="0"/>
                        <a:t>În vigoare din</a:t>
                      </a:r>
                      <a:r>
                        <a:rPr lang="ru-RU" sz="1000" baseline="0" dirty="0"/>
                        <a:t> 15.08.2024</a:t>
                      </a:r>
                      <a:endParaRPr lang="ru-RU" sz="1000" dirty="0"/>
                    </a:p>
                  </a:txBody>
                  <a:tcPr/>
                </a:tc>
                <a:extLst>
                  <a:ext uri="{0D108BD9-81ED-4DB2-BD59-A6C34878D82A}">
                    <a16:rowId xmlns:a16="http://schemas.microsoft.com/office/drawing/2014/main" val="2735135408"/>
                  </a:ext>
                </a:extLst>
              </a:tr>
            </a:tbl>
          </a:graphicData>
        </a:graphic>
      </p:graphicFrame>
    </p:spTree>
    <p:extLst>
      <p:ext uri="{BB962C8B-B14F-4D97-AF65-F5344CB8AC3E}">
        <p14:creationId xmlns:p14="http://schemas.microsoft.com/office/powerpoint/2010/main" val="112483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797666" y="979715"/>
            <a:ext cx="8596668" cy="1162212"/>
          </a:xfrm>
        </p:spPr>
        <p:txBody>
          <a:bodyPr>
            <a:noAutofit/>
          </a:bodyPr>
          <a:lstStyle/>
          <a:p>
            <a:pPr algn="ctr"/>
            <a:r>
              <a:rPr lang="ro-RO" sz="2800" b="1" dirty="0"/>
              <a:t>Prelungirea termenului de acțiune a Programului de rambursare a TVA pentru producătorii agricoli</a:t>
            </a:r>
            <a:endParaRPr lang="ru-RU" sz="2800" b="1" dirty="0"/>
          </a:p>
        </p:txBody>
      </p:sp>
      <p:sp>
        <p:nvSpPr>
          <p:cNvPr id="6" name="Объект 5"/>
          <p:cNvSpPr>
            <a:spLocks noGrp="1"/>
          </p:cNvSpPr>
          <p:nvPr>
            <p:ph idx="1"/>
          </p:nvPr>
        </p:nvSpPr>
        <p:spPr/>
        <p:txBody>
          <a:bodyPr>
            <a:normAutofit/>
          </a:bodyPr>
          <a:lstStyle/>
          <a:p>
            <a:endParaRPr lang="ro-RO" b="1" dirty="0"/>
          </a:p>
          <a:p>
            <a:r>
              <a:rPr lang="ro-RO" b="1" dirty="0" err="1"/>
              <a:t>Art</a:t>
            </a:r>
            <a:r>
              <a:rPr lang="ru-RU" b="1" dirty="0"/>
              <a:t>.Х</a:t>
            </a:r>
            <a:r>
              <a:rPr lang="ro-MD" b="1" dirty="0"/>
              <a:t>V.</a:t>
            </a:r>
            <a:r>
              <a:rPr lang="ro-MD" dirty="0"/>
              <a:t> – La articolul 6 litera b) din Legea nr.337/2022 privind Programul de rambursare a TVA pentru producătorii agricoli (Monitorul Oficial al Republicii Moldova, 2022, nr.413–425, art.764), cu modificările ulterioare, cifrele "2024" se substituie cu cifrele "2025".</a:t>
            </a:r>
            <a:endParaRPr lang="ru-RU" dirty="0"/>
          </a:p>
          <a:p>
            <a:endParaRPr lang="ro-RO" dirty="0"/>
          </a:p>
          <a:p>
            <a:pPr marL="0" indent="0" algn="just">
              <a:buNone/>
            </a:pPr>
            <a:r>
              <a:rPr lang="ro-RO" sz="1400" b="1" i="1" dirty="0"/>
              <a:t>În vigoare din </a:t>
            </a:r>
            <a:r>
              <a:rPr lang="ru-RU" sz="1400" b="1" i="1" dirty="0"/>
              <a:t>15.08.2024</a:t>
            </a:r>
            <a:endParaRPr lang="ro-RO" sz="1400" b="1" i="1" dirty="0"/>
          </a:p>
          <a:p>
            <a:pPr marL="0" indent="0" algn="just">
              <a:buNone/>
            </a:pPr>
            <a:r>
              <a:rPr lang="ro-RO" sz="1400" i="1" dirty="0"/>
              <a:t>În conformitate cu prevederile Legii nr.214/2024 prin care au fost efectuate modificări la Legea privind Programul de rambursare a TVA pentru producătorii agricoli nr. 337/2022, Perioada programului de rambursare a TVA producătorilor agricoli, care corespund criteriilor de eligibilitate, </a:t>
            </a:r>
            <a:r>
              <a:rPr lang="ro-RO" sz="1400" b="1" i="1" dirty="0">
                <a:solidFill>
                  <a:srgbClr val="FF0000"/>
                </a:solidFill>
              </a:rPr>
              <a:t>începând cu 15 august 2024 </a:t>
            </a:r>
            <a:r>
              <a:rPr lang="ro-RO" sz="1400" i="1" dirty="0"/>
              <a:t>a fost extinsă până la perioada fiscală iunie 2025 inclusiv. </a:t>
            </a:r>
          </a:p>
          <a:p>
            <a:endParaRPr lang="ru-RU" dirty="0"/>
          </a:p>
        </p:txBody>
      </p:sp>
    </p:spTree>
    <p:extLst>
      <p:ext uri="{BB962C8B-B14F-4D97-AF65-F5344CB8AC3E}">
        <p14:creationId xmlns:p14="http://schemas.microsoft.com/office/powerpoint/2010/main" val="1738946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1446" y="933234"/>
            <a:ext cx="10836643" cy="474416"/>
          </a:xfrm>
        </p:spPr>
        <p:txBody>
          <a:bodyPr/>
          <a:lstStyle/>
          <a:p>
            <a:pPr algn="ctr"/>
            <a:r>
              <a:rPr lang="ro-RO" sz="3200" i="1" dirty="0"/>
              <a:t>Titlul</a:t>
            </a:r>
            <a:r>
              <a:rPr lang="ru-RU" sz="3200" i="1" dirty="0"/>
              <a:t> </a:t>
            </a:r>
            <a:r>
              <a:rPr lang="en-US" sz="3200" i="1" dirty="0" smtClean="0"/>
              <a:t>III</a:t>
            </a:r>
            <a:r>
              <a:rPr lang="ro-RO" sz="3200" i="1" dirty="0" smtClean="0"/>
              <a:t> din</a:t>
            </a:r>
            <a:r>
              <a:rPr lang="en-US" sz="3200" i="1" dirty="0" smtClean="0"/>
              <a:t> </a:t>
            </a:r>
            <a:r>
              <a:rPr lang="ro-RO" sz="3200" i="1" dirty="0" smtClean="0"/>
              <a:t>Codul Fiscal</a:t>
            </a:r>
            <a:r>
              <a:rPr lang="ru-RU" sz="3200" i="1" dirty="0" smtClean="0"/>
              <a:t> </a:t>
            </a:r>
            <a:r>
              <a:rPr lang="en-US" sz="3200" i="1" dirty="0"/>
              <a:t>(</a:t>
            </a:r>
            <a:r>
              <a:rPr lang="ro-RO" sz="3200" i="1" dirty="0"/>
              <a:t>TVA</a:t>
            </a:r>
            <a:r>
              <a:rPr lang="ru-RU" sz="3200" i="1" dirty="0"/>
              <a:t>)</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50379969"/>
              </p:ext>
            </p:extLst>
          </p:nvPr>
        </p:nvGraphicFramePr>
        <p:xfrm>
          <a:off x="418281" y="1407650"/>
          <a:ext cx="11517368" cy="5337591"/>
        </p:xfrm>
        <a:graphic>
          <a:graphicData uri="http://schemas.openxmlformats.org/drawingml/2006/table">
            <a:tbl>
              <a:tblPr firstRow="1" bandRow="1">
                <a:tableStyleId>{5C22544A-7EE6-4342-B048-85BDC9FD1C3A}</a:tableStyleId>
              </a:tblPr>
              <a:tblGrid>
                <a:gridCol w="5686367">
                  <a:extLst>
                    <a:ext uri="{9D8B030D-6E8A-4147-A177-3AD203B41FA5}">
                      <a16:colId xmlns:a16="http://schemas.microsoft.com/office/drawing/2014/main" val="375357952"/>
                    </a:ext>
                  </a:extLst>
                </a:gridCol>
                <a:gridCol w="4665825">
                  <a:extLst>
                    <a:ext uri="{9D8B030D-6E8A-4147-A177-3AD203B41FA5}">
                      <a16:colId xmlns:a16="http://schemas.microsoft.com/office/drawing/2014/main" val="1318722550"/>
                    </a:ext>
                  </a:extLst>
                </a:gridCol>
                <a:gridCol w="1165176">
                  <a:extLst>
                    <a:ext uri="{9D8B030D-6E8A-4147-A177-3AD203B41FA5}">
                      <a16:colId xmlns:a16="http://schemas.microsoft.com/office/drawing/2014/main" val="753694041"/>
                    </a:ext>
                  </a:extLst>
                </a:gridCol>
              </a:tblGrid>
              <a:tr h="335538">
                <a:tc>
                  <a:txBody>
                    <a:bodyPr/>
                    <a:lstStyle/>
                    <a:p>
                      <a:r>
                        <a:rPr lang="ro-RO" sz="1100" dirty="0"/>
                        <a:t>Redacția precedentă</a:t>
                      </a:r>
                      <a:endParaRPr lang="ru-RU" sz="1100" dirty="0"/>
                    </a:p>
                  </a:txBody>
                  <a:tcPr/>
                </a:tc>
                <a:tc>
                  <a:txBody>
                    <a:bodyPr/>
                    <a:lstStyle/>
                    <a:p>
                      <a:r>
                        <a:rPr lang="ro-RO" sz="1100" dirty="0"/>
                        <a:t>Textul s-a</a:t>
                      </a:r>
                      <a:r>
                        <a:rPr lang="ro-RO" sz="1100" baseline="0" dirty="0"/>
                        <a:t> modificat conform Legii </a:t>
                      </a:r>
                      <a:r>
                        <a:rPr lang="ru-RU" sz="1100" dirty="0"/>
                        <a:t>№214/2024</a:t>
                      </a:r>
                    </a:p>
                  </a:txBody>
                  <a:tcPr/>
                </a:tc>
                <a:tc>
                  <a:txBody>
                    <a:bodyPr/>
                    <a:lstStyle/>
                    <a:p>
                      <a:endParaRPr lang="ru-RU" sz="1100" dirty="0"/>
                    </a:p>
                  </a:txBody>
                  <a:tcPr/>
                </a:tc>
                <a:extLst>
                  <a:ext uri="{0D108BD9-81ED-4DB2-BD59-A6C34878D82A}">
                    <a16:rowId xmlns:a16="http://schemas.microsoft.com/office/drawing/2014/main" val="2265117460"/>
                  </a:ext>
                </a:extLst>
              </a:tr>
              <a:tr h="1589052">
                <a:tc>
                  <a:txBody>
                    <a:bodyPr/>
                    <a:lstStyle/>
                    <a:p>
                      <a:r>
                        <a:rPr lang="ro-RO" sz="1000" b="1" kern="1200" dirty="0">
                          <a:solidFill>
                            <a:schemeClr val="dk1"/>
                          </a:solidFill>
                          <a:effectLst/>
                          <a:latin typeface="+mn-lt"/>
                          <a:ea typeface="+mn-ea"/>
                          <a:cs typeface="+mn-cs"/>
                        </a:rPr>
                        <a:t>Art.</a:t>
                      </a:r>
                      <a:r>
                        <a:rPr lang="ru-RU" sz="1000" b="1" kern="1200" dirty="0">
                          <a:solidFill>
                            <a:schemeClr val="dk1"/>
                          </a:solidFill>
                          <a:effectLst/>
                          <a:latin typeface="+mn-lt"/>
                          <a:ea typeface="+mn-ea"/>
                          <a:cs typeface="+mn-cs"/>
                        </a:rPr>
                        <a:t> 95.</a:t>
                      </a:r>
                      <a:r>
                        <a:rPr lang="ru-RU" sz="1000" kern="1200" dirty="0">
                          <a:solidFill>
                            <a:schemeClr val="dk1"/>
                          </a:solidFill>
                          <a:effectLst/>
                          <a:latin typeface="+mn-lt"/>
                          <a:ea typeface="+mn-ea"/>
                          <a:cs typeface="+mn-cs"/>
                        </a:rPr>
                        <a:t> </a:t>
                      </a:r>
                      <a:r>
                        <a:rPr lang="ro-RO" sz="1000" kern="1200" dirty="0">
                          <a:solidFill>
                            <a:schemeClr val="dk1"/>
                          </a:solidFill>
                          <a:effectLst/>
                          <a:latin typeface="+mn-lt"/>
                          <a:ea typeface="+mn-ea"/>
                          <a:cs typeface="+mn-cs"/>
                        </a:rPr>
                        <a:t>Obiectele impunerii</a:t>
                      </a:r>
                    </a:p>
                    <a:p>
                      <a:endParaRPr lang="ru-RU" sz="1000" kern="1200" dirty="0">
                        <a:solidFill>
                          <a:schemeClr val="dk1"/>
                        </a:solidFill>
                        <a:effectLst/>
                        <a:latin typeface="+mn-lt"/>
                        <a:ea typeface="+mn-ea"/>
                        <a:cs typeface="+mn-cs"/>
                      </a:endParaRPr>
                    </a:p>
                    <a:p>
                      <a:r>
                        <a:rPr lang="en-US" sz="1000" kern="1200" dirty="0">
                          <a:solidFill>
                            <a:schemeClr val="dk1"/>
                          </a:solidFill>
                          <a:effectLst/>
                          <a:latin typeface="+mn-lt"/>
                          <a:ea typeface="+mn-ea"/>
                          <a:cs typeface="+mn-cs"/>
                        </a:rPr>
                        <a:t>(2) Nu </a:t>
                      </a:r>
                      <a:r>
                        <a:rPr lang="en-US" sz="1000" kern="1200" dirty="0" err="1">
                          <a:solidFill>
                            <a:schemeClr val="dk1"/>
                          </a:solidFill>
                          <a:effectLst/>
                          <a:latin typeface="+mn-lt"/>
                          <a:ea typeface="+mn-ea"/>
                          <a:cs typeface="+mn-cs"/>
                        </a:rPr>
                        <a:t>constituie</a:t>
                      </a:r>
                      <a:r>
                        <a:rPr lang="en-US" sz="1000" kern="1200" dirty="0">
                          <a:solidFill>
                            <a:schemeClr val="dk1"/>
                          </a:solidFill>
                          <a:effectLst/>
                          <a:latin typeface="+mn-lt"/>
                          <a:ea typeface="+mn-ea"/>
                          <a:cs typeface="+mn-cs"/>
                        </a:rPr>
                        <a:t> </a:t>
                      </a:r>
                      <a:r>
                        <a:rPr lang="ro-RO" sz="1000" kern="1200" dirty="0">
                          <a:solidFill>
                            <a:schemeClr val="dk1"/>
                          </a:solidFill>
                          <a:effectLst/>
                          <a:latin typeface="+mn-lt"/>
                          <a:ea typeface="+mn-ea"/>
                          <a:cs typeface="+mn-cs"/>
                        </a:rPr>
                        <a:t>obiecte</a:t>
                      </a:r>
                      <a:r>
                        <a:rPr lang="ro-RO" sz="1000" kern="1200" baseline="0" dirty="0">
                          <a:solidFill>
                            <a:schemeClr val="dk1"/>
                          </a:solidFill>
                          <a:effectLst/>
                          <a:latin typeface="+mn-lt"/>
                          <a:ea typeface="+mn-ea"/>
                          <a:cs typeface="+mn-cs"/>
                        </a:rPr>
                        <a:t> impozabile:</a:t>
                      </a:r>
                      <a:endParaRPr lang="ro-RO" sz="1000" kern="1200" dirty="0">
                        <a:solidFill>
                          <a:schemeClr val="dk1"/>
                        </a:solidFill>
                        <a:effectLst/>
                        <a:latin typeface="+mn-lt"/>
                        <a:ea typeface="+mn-ea"/>
                        <a:cs typeface="+mn-cs"/>
                      </a:endParaRPr>
                    </a:p>
                    <a:p>
                      <a:r>
                        <a:rPr lang="ru-RU" sz="1000" kern="1200" dirty="0">
                          <a:solidFill>
                            <a:schemeClr val="dk1"/>
                          </a:solidFill>
                          <a:effectLst/>
                          <a:latin typeface="+mn-lt"/>
                          <a:ea typeface="+mn-ea"/>
                          <a:cs typeface="+mn-cs"/>
                        </a:rPr>
                        <a:t>….</a:t>
                      </a:r>
                    </a:p>
                  </a:txBody>
                  <a:tcPr/>
                </a:tc>
                <a:tc>
                  <a:txBody>
                    <a:bodyPr/>
                    <a:lstStyle/>
                    <a:p>
                      <a:r>
                        <a:rPr lang="ru-RU" sz="1100" b="1" kern="1200" dirty="0">
                          <a:solidFill>
                            <a:schemeClr val="dk1"/>
                          </a:solidFill>
                          <a:effectLst/>
                          <a:latin typeface="+mn-lt"/>
                          <a:ea typeface="+mn-ea"/>
                          <a:cs typeface="+mn-cs"/>
                        </a:rPr>
                        <a:t>29.</a:t>
                      </a:r>
                      <a:r>
                        <a:rPr lang="ru-RU" sz="1100" kern="1200" dirty="0">
                          <a:solidFill>
                            <a:schemeClr val="dk1"/>
                          </a:solidFill>
                          <a:effectLst/>
                          <a:latin typeface="+mn-lt"/>
                          <a:ea typeface="+mn-ea"/>
                          <a:cs typeface="+mn-cs"/>
                        </a:rPr>
                        <a:t> </a:t>
                      </a:r>
                      <a:r>
                        <a:rPr lang="ro-RO" sz="1100" kern="1200" dirty="0">
                          <a:solidFill>
                            <a:schemeClr val="dk1"/>
                          </a:solidFill>
                          <a:effectLst/>
                          <a:latin typeface="+mn-lt"/>
                          <a:ea typeface="+mn-ea"/>
                          <a:cs typeface="+mn-cs"/>
                        </a:rPr>
                        <a:t>alin.</a:t>
                      </a:r>
                      <a:r>
                        <a:rPr lang="ru-RU" sz="1100" kern="1200" dirty="0">
                          <a:solidFill>
                            <a:schemeClr val="dk1"/>
                          </a:solidFill>
                          <a:effectLst/>
                          <a:latin typeface="+mn-lt"/>
                          <a:ea typeface="+mn-ea"/>
                          <a:cs typeface="+mn-cs"/>
                        </a:rPr>
                        <a:t> (2) </a:t>
                      </a:r>
                      <a:r>
                        <a:rPr lang="ro-RO" sz="1100" kern="1200" dirty="0">
                          <a:solidFill>
                            <a:schemeClr val="dk1"/>
                          </a:solidFill>
                          <a:effectLst/>
                          <a:latin typeface="+mn-lt"/>
                          <a:ea typeface="+mn-ea"/>
                          <a:cs typeface="+mn-cs"/>
                        </a:rPr>
                        <a:t>art.</a:t>
                      </a:r>
                      <a:r>
                        <a:rPr lang="ru-RU" sz="1100" kern="1200" dirty="0">
                          <a:solidFill>
                            <a:schemeClr val="dk1"/>
                          </a:solidFill>
                          <a:effectLst/>
                          <a:latin typeface="+mn-lt"/>
                          <a:ea typeface="+mn-ea"/>
                          <a:cs typeface="+mn-cs"/>
                        </a:rPr>
                        <a:t>95 </a:t>
                      </a:r>
                      <a:r>
                        <a:rPr lang="en-US" sz="1100" kern="1200" dirty="0">
                          <a:solidFill>
                            <a:schemeClr val="dk1"/>
                          </a:solidFill>
                          <a:effectLst/>
                          <a:latin typeface="+mn-lt"/>
                          <a:ea typeface="+mn-ea"/>
                          <a:cs typeface="+mn-cs"/>
                        </a:rPr>
                        <a:t>se </a:t>
                      </a:r>
                      <a:r>
                        <a:rPr lang="en-US" sz="1100" kern="1200" dirty="0" err="1">
                          <a:solidFill>
                            <a:schemeClr val="dk1"/>
                          </a:solidFill>
                          <a:effectLst/>
                          <a:latin typeface="+mn-lt"/>
                          <a:ea typeface="+mn-ea"/>
                          <a:cs typeface="+mn-cs"/>
                        </a:rPr>
                        <a:t>completează</a:t>
                      </a:r>
                      <a:r>
                        <a:rPr lang="en-US" sz="1100" kern="1200" dirty="0">
                          <a:solidFill>
                            <a:schemeClr val="dk1"/>
                          </a:solidFill>
                          <a:effectLst/>
                          <a:latin typeface="+mn-lt"/>
                          <a:ea typeface="+mn-ea"/>
                          <a:cs typeface="+mn-cs"/>
                        </a:rPr>
                        <a:t> cu </a:t>
                      </a:r>
                      <a:r>
                        <a:rPr lang="en-US" sz="1100" kern="1200" dirty="0" err="1">
                          <a:solidFill>
                            <a:schemeClr val="dk1"/>
                          </a:solidFill>
                          <a:effectLst/>
                          <a:latin typeface="+mn-lt"/>
                          <a:ea typeface="+mn-ea"/>
                          <a:cs typeface="+mn-cs"/>
                        </a:rPr>
                        <a:t>litera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i</a:t>
                      </a:r>
                      <a:r>
                        <a:rPr lang="en-US" sz="1100" kern="1200" dirty="0">
                          <a:solidFill>
                            <a:schemeClr val="dk1"/>
                          </a:solidFill>
                          <a:effectLst/>
                          <a:latin typeface="+mn-lt"/>
                          <a:ea typeface="+mn-ea"/>
                          <a:cs typeface="+mn-cs"/>
                        </a:rPr>
                        <a:t>) cu </a:t>
                      </a:r>
                      <a:r>
                        <a:rPr lang="en-US" sz="1100" kern="1200" dirty="0" err="1">
                          <a:solidFill>
                            <a:schemeClr val="dk1"/>
                          </a:solidFill>
                          <a:effectLst/>
                          <a:latin typeface="+mn-lt"/>
                          <a:ea typeface="+mn-ea"/>
                          <a:cs typeface="+mn-cs"/>
                        </a:rPr>
                        <a:t>următorul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cuprins</a:t>
                      </a:r>
                      <a:r>
                        <a:rPr lang="ru-RU" sz="1100" kern="1200" dirty="0">
                          <a:solidFill>
                            <a:schemeClr val="dk1"/>
                          </a:solidFill>
                          <a:effectLst/>
                          <a:latin typeface="+mn-lt"/>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lang="ru-RU" sz="1100" kern="1200" dirty="0">
                          <a:solidFill>
                            <a:schemeClr val="dk1"/>
                          </a:solidFill>
                          <a:effectLst/>
                          <a:latin typeface="+mn-lt"/>
                          <a:ea typeface="+mn-ea"/>
                          <a:cs typeface="+mn-cs"/>
                        </a:rPr>
                        <a:t>"i) </a:t>
                      </a:r>
                      <a:r>
                        <a:rPr lang="en-US" sz="1100" kern="1200" dirty="0" err="1">
                          <a:solidFill>
                            <a:schemeClr val="dk1"/>
                          </a:solidFill>
                          <a:effectLst/>
                          <a:latin typeface="+mn-lt"/>
                          <a:ea typeface="+mn-ea"/>
                          <a:cs typeface="+mn-cs"/>
                        </a:rPr>
                        <a:t>decontarea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costurilor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sau</a:t>
                      </a:r>
                      <a:r>
                        <a:rPr lang="en-US" sz="1100" kern="1200" dirty="0">
                          <a:solidFill>
                            <a:schemeClr val="dk1"/>
                          </a:solidFill>
                          <a:effectLst/>
                          <a:latin typeface="+mn-lt"/>
                          <a:ea typeface="+mn-ea"/>
                          <a:cs typeface="+mn-cs"/>
                        </a:rPr>
                        <a:t> a </a:t>
                      </a:r>
                      <a:r>
                        <a:rPr lang="en-US" sz="1100" kern="1200" dirty="0" err="1">
                          <a:solidFill>
                            <a:schemeClr val="dk1"/>
                          </a:solidFill>
                          <a:effectLst/>
                          <a:latin typeface="+mn-lt"/>
                          <a:ea typeface="+mn-ea"/>
                          <a:cs typeface="+mn-cs"/>
                        </a:rPr>
                        <a:t>veniturilor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suplimentare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provenite</a:t>
                      </a:r>
                      <a:r>
                        <a:rPr lang="en-US" sz="1100" kern="1200" dirty="0">
                          <a:solidFill>
                            <a:schemeClr val="dk1"/>
                          </a:solidFill>
                          <a:effectLst/>
                          <a:latin typeface="+mn-lt"/>
                          <a:ea typeface="+mn-ea"/>
                          <a:cs typeface="+mn-cs"/>
                        </a:rPr>
                        <a:t> din </a:t>
                      </a:r>
                      <a:r>
                        <a:rPr lang="en-US" sz="1100" kern="1200" dirty="0" err="1">
                          <a:solidFill>
                            <a:schemeClr val="dk1"/>
                          </a:solidFill>
                          <a:effectLst/>
                          <a:latin typeface="+mn-lt"/>
                          <a:ea typeface="+mn-ea"/>
                          <a:cs typeface="+mn-cs"/>
                        </a:rPr>
                        <a:t>echilibrarea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sistemului</a:t>
                      </a:r>
                      <a:r>
                        <a:rPr lang="en-US" sz="1100" kern="1200" dirty="0">
                          <a:solidFill>
                            <a:schemeClr val="dk1"/>
                          </a:solidFill>
                          <a:effectLst/>
                          <a:latin typeface="+mn-lt"/>
                          <a:ea typeface="+mn-ea"/>
                          <a:cs typeface="+mn-cs"/>
                        </a:rPr>
                        <a:t>, conform pct.707 din Regulile </a:t>
                      </a:r>
                      <a:r>
                        <a:rPr lang="en-US" sz="1100" kern="1200" dirty="0" err="1">
                          <a:solidFill>
                            <a:schemeClr val="dk1"/>
                          </a:solidFill>
                          <a:effectLst/>
                          <a:latin typeface="+mn-lt"/>
                          <a:ea typeface="+mn-ea"/>
                          <a:cs typeface="+mn-cs"/>
                        </a:rPr>
                        <a:t>pieţei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energiei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electrice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aprobate</a:t>
                      </a:r>
                      <a:r>
                        <a:rPr lang="en-US" sz="1100" kern="1200" dirty="0">
                          <a:solidFill>
                            <a:schemeClr val="dk1"/>
                          </a:solidFill>
                          <a:effectLst/>
                          <a:latin typeface="+mn-lt"/>
                          <a:ea typeface="+mn-ea"/>
                          <a:cs typeface="+mn-cs"/>
                        </a:rPr>
                        <a:t> de </a:t>
                      </a:r>
                      <a:r>
                        <a:rPr lang="en-US" sz="1100" kern="1200" dirty="0" err="1">
                          <a:solidFill>
                            <a:schemeClr val="dk1"/>
                          </a:solidFill>
                          <a:effectLst/>
                          <a:latin typeface="+mn-lt"/>
                          <a:ea typeface="+mn-ea"/>
                          <a:cs typeface="+mn-cs"/>
                        </a:rPr>
                        <a:t>Agenţia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Naţională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pentru</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Reglementare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Energetică</a:t>
                      </a:r>
                      <a:r>
                        <a:rPr lang="en-US" sz="1100" kern="1200" dirty="0">
                          <a:solidFill>
                            <a:schemeClr val="dk1"/>
                          </a:solidFill>
                          <a:effectLst/>
                          <a:latin typeface="+mn-lt"/>
                          <a:ea typeface="+mn-ea"/>
                          <a:cs typeface="+mn-cs"/>
                        </a:rPr>
                        <a:t>."</a:t>
                      </a:r>
                      <a:endParaRPr lang="ru-RU" sz="1100" kern="1200" dirty="0">
                        <a:solidFill>
                          <a:schemeClr val="dk1"/>
                        </a:solidFill>
                        <a:effectLst/>
                        <a:latin typeface="+mn-lt"/>
                        <a:ea typeface="+mn-ea"/>
                        <a:cs typeface="+mn-cs"/>
                      </a:endParaRPr>
                    </a:p>
                  </a:txBody>
                  <a:tcPr/>
                </a:tc>
                <a:tc>
                  <a:txBody>
                    <a:bodyPr/>
                    <a:lstStyle/>
                    <a:p>
                      <a:r>
                        <a:rPr lang="ro-RO" sz="1100" dirty="0"/>
                        <a:t>În vigoare</a:t>
                      </a:r>
                      <a:r>
                        <a:rPr lang="ru-RU" sz="1100" baseline="0" dirty="0"/>
                        <a:t> </a:t>
                      </a:r>
                      <a:r>
                        <a:rPr lang="ro-RO" sz="1100" baseline="0" dirty="0"/>
                        <a:t>din </a:t>
                      </a:r>
                      <a:r>
                        <a:rPr lang="ru-RU" sz="1100" baseline="0" dirty="0"/>
                        <a:t>15.08.2024</a:t>
                      </a:r>
                      <a:endParaRPr lang="ru-RU" sz="1100" dirty="0"/>
                    </a:p>
                  </a:txBody>
                  <a:tcPr/>
                </a:tc>
                <a:extLst>
                  <a:ext uri="{0D108BD9-81ED-4DB2-BD59-A6C34878D82A}">
                    <a16:rowId xmlns:a16="http://schemas.microsoft.com/office/drawing/2014/main" val="2735135408"/>
                  </a:ext>
                </a:extLst>
              </a:tr>
              <a:tr h="1943727">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effectLst/>
                          <a:latin typeface="+mn-lt"/>
                          <a:ea typeface="+mn-ea"/>
                          <a:cs typeface="+mn-cs"/>
                        </a:rPr>
                        <a:t>Art.96 </a:t>
                      </a:r>
                      <a:r>
                        <a:rPr lang="en-US" sz="1100" kern="1200" dirty="0" err="1">
                          <a:solidFill>
                            <a:schemeClr val="dk1"/>
                          </a:solidFill>
                          <a:effectLst/>
                          <a:latin typeface="+mn-lt"/>
                          <a:ea typeface="+mn-ea"/>
                          <a:cs typeface="+mn-cs"/>
                        </a:rPr>
                        <a:t>lit.b</a:t>
                      </a:r>
                      <a:r>
                        <a:rPr lang="en-US" sz="1100" kern="1200" dirty="0">
                          <a:solidFill>
                            <a:schemeClr val="dk1"/>
                          </a:solidFill>
                          <a:effectLst/>
                          <a:latin typeface="+mn-lt"/>
                          <a:ea typeface="+mn-ea"/>
                          <a:cs typeface="+mn-cs"/>
                        </a:rPr>
                        <a:t>)</a:t>
                      </a:r>
                    </a:p>
                    <a:p>
                      <a:pPr marL="0" marR="0" lvl="0" indent="0" algn="just" defTabSz="4572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effectLst/>
                          <a:latin typeface="+mn-lt"/>
                          <a:ea typeface="+mn-ea"/>
                          <a:cs typeface="+mn-cs"/>
                        </a:rPr>
                        <a:t>- 8% – la </a:t>
                      </a:r>
                      <a:r>
                        <a:rPr lang="en-US" sz="1100" kern="1200" dirty="0" err="1">
                          <a:solidFill>
                            <a:schemeClr val="dk1"/>
                          </a:solidFill>
                          <a:effectLst/>
                          <a:latin typeface="+mn-lt"/>
                          <a:ea typeface="+mn-ea"/>
                          <a:cs typeface="+mn-cs"/>
                        </a:rPr>
                        <a:t>producţia</a:t>
                      </a:r>
                      <a:r>
                        <a:rPr lang="en-US" sz="1100" kern="1200" dirty="0">
                          <a:solidFill>
                            <a:schemeClr val="dk1"/>
                          </a:solidFill>
                          <a:effectLst/>
                          <a:latin typeface="+mn-lt"/>
                          <a:ea typeface="+mn-ea"/>
                          <a:cs typeface="+mn-cs"/>
                        </a:rPr>
                        <a:t> din </a:t>
                      </a:r>
                      <a:r>
                        <a:rPr lang="en-US" sz="1100" kern="1200" dirty="0" err="1">
                          <a:solidFill>
                            <a:schemeClr val="dk1"/>
                          </a:solidFill>
                          <a:effectLst/>
                          <a:latin typeface="+mn-lt"/>
                          <a:ea typeface="+mn-ea"/>
                          <a:cs typeface="+mn-cs"/>
                        </a:rPr>
                        <a:t>zootehnie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formă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naturală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masă</a:t>
                      </a:r>
                      <a:r>
                        <a:rPr lang="en-US" sz="1100" kern="1200" dirty="0">
                          <a:solidFill>
                            <a:schemeClr val="dk1"/>
                          </a:solidFill>
                          <a:effectLst/>
                          <a:latin typeface="+mn-lt"/>
                          <a:ea typeface="+mn-ea"/>
                          <a:cs typeface="+mn-cs"/>
                        </a:rPr>
                        <a:t> vie, </a:t>
                      </a:r>
                      <a:r>
                        <a:rPr lang="en-US" sz="1100" kern="1200" dirty="0" err="1">
                          <a:solidFill>
                            <a:schemeClr val="dk1"/>
                          </a:solidFill>
                          <a:effectLst/>
                          <a:latin typeface="+mn-lt"/>
                          <a:ea typeface="+mn-ea"/>
                          <a:cs typeface="+mn-cs"/>
                        </a:rPr>
                        <a:t>fitotehnie</a:t>
                      </a:r>
                      <a:r>
                        <a:rPr lang="en-US" sz="1100" kern="1200" dirty="0">
                          <a:solidFill>
                            <a:schemeClr val="dk1"/>
                          </a:solidFill>
                          <a:effectLst/>
                          <a:latin typeface="+mn-lt"/>
                          <a:ea typeface="+mn-ea"/>
                          <a:cs typeface="+mn-cs"/>
                        </a:rPr>
                        <a:t> şi </a:t>
                      </a:r>
                      <a:r>
                        <a:rPr lang="en-US" sz="1100" kern="1200" dirty="0" err="1">
                          <a:solidFill>
                            <a:schemeClr val="dk1"/>
                          </a:solidFill>
                          <a:effectLst/>
                          <a:latin typeface="+mn-lt"/>
                          <a:ea typeface="+mn-ea"/>
                          <a:cs typeface="+mn-cs"/>
                        </a:rPr>
                        <a:t>horticultură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formă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naturală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produsă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importată</a:t>
                      </a:r>
                      <a:r>
                        <a:rPr lang="en-US" sz="1100" kern="1200" dirty="0">
                          <a:solidFill>
                            <a:schemeClr val="dk1"/>
                          </a:solidFill>
                          <a:effectLst/>
                          <a:latin typeface="+mn-lt"/>
                          <a:ea typeface="+mn-ea"/>
                          <a:cs typeface="+mn-cs"/>
                        </a:rPr>
                        <a:t> şi/</a:t>
                      </a:r>
                      <a:r>
                        <a:rPr lang="en-US" sz="1100" kern="1200" dirty="0" err="1">
                          <a:solidFill>
                            <a:schemeClr val="dk1"/>
                          </a:solidFill>
                          <a:effectLst/>
                          <a:latin typeface="+mn-lt"/>
                          <a:ea typeface="+mn-ea"/>
                          <a:cs typeface="+mn-cs"/>
                        </a:rPr>
                        <a:t>sau</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livrată</a:t>
                      </a:r>
                      <a:r>
                        <a:rPr lang="en-US" sz="1100" kern="1200" dirty="0">
                          <a:solidFill>
                            <a:schemeClr val="dk1"/>
                          </a:solidFill>
                          <a:effectLst/>
                          <a:latin typeface="+mn-lt"/>
                          <a:ea typeface="+mn-ea"/>
                          <a:cs typeface="+mn-cs"/>
                        </a:rPr>
                        <a:t> pe </a:t>
                      </a:r>
                      <a:r>
                        <a:rPr lang="en-US" sz="1100" kern="1200" dirty="0" err="1">
                          <a:solidFill>
                            <a:schemeClr val="dk1"/>
                          </a:solidFill>
                          <a:effectLst/>
                          <a:latin typeface="+mn-lt"/>
                          <a:ea typeface="+mn-ea"/>
                          <a:cs typeface="+mn-cs"/>
                        </a:rPr>
                        <a:t>teritoriul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Republicii</a:t>
                      </a:r>
                      <a:r>
                        <a:rPr lang="en-US" sz="1100" kern="1200" dirty="0">
                          <a:solidFill>
                            <a:schemeClr val="dk1"/>
                          </a:solidFill>
                          <a:effectLst/>
                          <a:latin typeface="+mn-lt"/>
                          <a:ea typeface="+mn-ea"/>
                          <a:cs typeface="+mn-cs"/>
                        </a:rPr>
                        <a:t> Moldova, de la </a:t>
                      </a:r>
                      <a:r>
                        <a:rPr lang="en-US" sz="1100" kern="1200" dirty="0" err="1">
                          <a:solidFill>
                            <a:schemeClr val="dk1"/>
                          </a:solidFill>
                          <a:effectLst/>
                          <a:latin typeface="+mn-lt"/>
                          <a:ea typeface="+mn-ea"/>
                          <a:cs typeface="+mn-cs"/>
                        </a:rPr>
                        <a:t>poziţiile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tarifare</a:t>
                      </a:r>
                      <a:r>
                        <a:rPr lang="en-US" sz="1100" kern="1200" dirty="0">
                          <a:solidFill>
                            <a:schemeClr val="dk1"/>
                          </a:solidFill>
                          <a:effectLst/>
                          <a:latin typeface="+mn-lt"/>
                          <a:ea typeface="+mn-ea"/>
                          <a:cs typeface="+mn-cs"/>
                        </a:rPr>
                        <a:t>: 010221, 010231000, 010290200, 010310000, 010410100, 010420100, </a:t>
                      </a:r>
                      <a:r>
                        <a:rPr lang="en-US" sz="1100" b="1" kern="1200" dirty="0">
                          <a:solidFill>
                            <a:srgbClr val="FF0000"/>
                          </a:solidFill>
                          <a:effectLst/>
                          <a:latin typeface="+mn-lt"/>
                          <a:ea typeface="+mn-ea"/>
                          <a:cs typeface="+mn-cs"/>
                        </a:rPr>
                        <a:t>ex</a:t>
                      </a:r>
                      <a:r>
                        <a:rPr lang="en-US" sz="1100" b="1" kern="1200" dirty="0">
                          <a:solidFill>
                            <a:schemeClr val="dk1"/>
                          </a:solidFill>
                          <a:effectLst/>
                          <a:latin typeface="+mn-lt"/>
                          <a:ea typeface="+mn-ea"/>
                          <a:cs typeface="+mn-cs"/>
                        </a:rPr>
                        <a:t>.</a:t>
                      </a:r>
                      <a:r>
                        <a:rPr lang="en-US" sz="1100" kern="1200" dirty="0">
                          <a:solidFill>
                            <a:schemeClr val="dk1"/>
                          </a:solidFill>
                          <a:effectLst/>
                          <a:latin typeface="+mn-lt"/>
                          <a:ea typeface="+mn-ea"/>
                          <a:cs typeface="+mn-cs"/>
                        </a:rPr>
                        <a:t>0105 – </a:t>
                      </a:r>
                      <a:r>
                        <a:rPr lang="en-US" sz="1100" kern="1200" dirty="0" err="1">
                          <a:solidFill>
                            <a:schemeClr val="dk1"/>
                          </a:solidFill>
                          <a:effectLst/>
                          <a:latin typeface="+mn-lt"/>
                          <a:ea typeface="+mn-ea"/>
                          <a:cs typeface="+mn-cs"/>
                        </a:rPr>
                        <a:t>pui</a:t>
                      </a:r>
                      <a:r>
                        <a:rPr lang="en-US" sz="1100" kern="1200" dirty="0">
                          <a:solidFill>
                            <a:schemeClr val="dk1"/>
                          </a:solidFill>
                          <a:effectLst/>
                          <a:latin typeface="+mn-lt"/>
                          <a:ea typeface="+mn-ea"/>
                          <a:cs typeface="+mn-cs"/>
                        </a:rPr>
                        <a:t> vii de </a:t>
                      </a:r>
                      <a:r>
                        <a:rPr lang="en-US" sz="1100" kern="1200" dirty="0" err="1">
                          <a:solidFill>
                            <a:schemeClr val="dk1"/>
                          </a:solidFill>
                          <a:effectLst/>
                          <a:latin typeface="+mn-lt"/>
                          <a:ea typeface="+mn-ea"/>
                          <a:cs typeface="+mn-cs"/>
                        </a:rPr>
                        <a:t>reproducţie</a:t>
                      </a:r>
                      <a:r>
                        <a:rPr lang="en-US" sz="1100" kern="1200" dirty="0">
                          <a:solidFill>
                            <a:schemeClr val="dk1"/>
                          </a:solidFill>
                          <a:effectLst/>
                          <a:latin typeface="+mn-lt"/>
                          <a:ea typeface="+mn-ea"/>
                          <a:cs typeface="+mn-cs"/>
                        </a:rPr>
                        <a:t>, 060210, 060220, 0701, 07020000, 0703, 0704, 0705, 0706, 070700, 0708, 070920000, 070930000, 070940000, 070951000, 070953000, 070952000, 070960, 070970000, 070993100, 070999100, 070999400, 070999500, 070999600, </a:t>
                      </a:r>
                      <a:r>
                        <a:rPr lang="en-US" sz="1100" b="1" kern="1200" dirty="0">
                          <a:solidFill>
                            <a:srgbClr val="FF0000"/>
                          </a:solidFill>
                          <a:effectLst/>
                          <a:latin typeface="+mn-lt"/>
                          <a:ea typeface="+mn-ea"/>
                          <a:cs typeface="+mn-cs"/>
                        </a:rPr>
                        <a:t>ex.</a:t>
                      </a:r>
                      <a:r>
                        <a:rPr lang="en-US" sz="1100" kern="1200" dirty="0">
                          <a:solidFill>
                            <a:schemeClr val="dk1"/>
                          </a:solidFill>
                          <a:effectLst/>
                          <a:latin typeface="+mn-lt"/>
                          <a:ea typeface="+mn-ea"/>
                          <a:cs typeface="+mn-cs"/>
                        </a:rPr>
                        <a:t> 070999900 – </a:t>
                      </a:r>
                      <a:r>
                        <a:rPr lang="en-US" sz="1100" kern="1200" dirty="0" err="1">
                          <a:solidFill>
                            <a:schemeClr val="dk1"/>
                          </a:solidFill>
                          <a:effectLst/>
                          <a:latin typeface="+mn-lt"/>
                          <a:ea typeface="+mn-ea"/>
                          <a:cs typeface="+mn-cs"/>
                        </a:rPr>
                        <a:t>mărar</a:t>
                      </a:r>
                      <a:r>
                        <a:rPr lang="en-US" sz="1100" kern="1200" dirty="0">
                          <a:solidFill>
                            <a:schemeClr val="dk1"/>
                          </a:solidFill>
                          <a:effectLst/>
                          <a:latin typeface="+mn-lt"/>
                          <a:ea typeface="+mn-ea"/>
                          <a:cs typeface="+mn-cs"/>
                        </a:rPr>
                        <a:t> şi </a:t>
                      </a:r>
                      <a:r>
                        <a:rPr lang="en-US" sz="1100" kern="1200" dirty="0" err="1">
                          <a:solidFill>
                            <a:schemeClr val="dk1"/>
                          </a:solidFill>
                          <a:effectLst/>
                          <a:latin typeface="+mn-lt"/>
                          <a:ea typeface="+mn-ea"/>
                          <a:cs typeface="+mn-cs"/>
                        </a:rPr>
                        <a:t>pătrunjel</a:t>
                      </a:r>
                      <a:r>
                        <a:rPr lang="en-US" sz="1100" kern="1200" dirty="0">
                          <a:solidFill>
                            <a:schemeClr val="dk1"/>
                          </a:solidFill>
                          <a:effectLst/>
                          <a:latin typeface="+mn-lt"/>
                          <a:ea typeface="+mn-ea"/>
                          <a:cs typeface="+mn-cs"/>
                        </a:rPr>
                        <a:t>, 0713, 071420100, 080231000, 080610, 080711000, 080719000, 080810, 080830, 080840000, 0809, 08101000, 081020, 081030, 1001, 1002, 1003, 1004, 1005, 1007, 1201, 1205, 120600, 1209, </a:t>
                      </a:r>
                      <a:r>
                        <a:rPr lang="en-US" sz="1100" b="1" kern="1200" dirty="0">
                          <a:solidFill>
                            <a:srgbClr val="FF0000"/>
                          </a:solidFill>
                          <a:effectLst/>
                          <a:latin typeface="+mn-lt"/>
                          <a:ea typeface="+mn-ea"/>
                          <a:cs typeface="+mn-cs"/>
                        </a:rPr>
                        <a:t>ex.</a:t>
                      </a:r>
                      <a:r>
                        <a:rPr lang="en-US" sz="1100" b="1" kern="1200" dirty="0">
                          <a:solidFill>
                            <a:schemeClr val="dk1"/>
                          </a:solidFill>
                          <a:effectLst/>
                          <a:latin typeface="+mn-lt"/>
                          <a:ea typeface="+mn-ea"/>
                          <a:cs typeface="+mn-cs"/>
                        </a:rPr>
                        <a:t> </a:t>
                      </a:r>
                      <a:r>
                        <a:rPr lang="en-US" sz="1100" kern="1200" dirty="0">
                          <a:solidFill>
                            <a:schemeClr val="dk1"/>
                          </a:solidFill>
                          <a:effectLst/>
                          <a:latin typeface="+mn-lt"/>
                          <a:ea typeface="+mn-ea"/>
                          <a:cs typeface="+mn-cs"/>
                        </a:rPr>
                        <a:t>121291800 – </a:t>
                      </a:r>
                      <a:r>
                        <a:rPr lang="en-US" sz="1100" kern="1200" dirty="0" err="1">
                          <a:solidFill>
                            <a:schemeClr val="dk1"/>
                          </a:solidFill>
                          <a:effectLst/>
                          <a:latin typeface="+mn-lt"/>
                          <a:ea typeface="+mn-ea"/>
                          <a:cs typeface="+mn-cs"/>
                        </a:rPr>
                        <a:t>sfeclă</a:t>
                      </a:r>
                      <a:r>
                        <a:rPr lang="en-US" sz="1100" kern="1200" dirty="0">
                          <a:solidFill>
                            <a:schemeClr val="dk1"/>
                          </a:solidFill>
                          <a:effectLst/>
                          <a:latin typeface="+mn-lt"/>
                          <a:ea typeface="+mn-ea"/>
                          <a:cs typeface="+mn-cs"/>
                        </a:rPr>
                        <a:t> de </a:t>
                      </a:r>
                      <a:r>
                        <a:rPr lang="en-US" sz="1100" kern="1200" dirty="0" err="1">
                          <a:solidFill>
                            <a:schemeClr val="dk1"/>
                          </a:solidFill>
                          <a:effectLst/>
                          <a:latin typeface="+mn-lt"/>
                          <a:ea typeface="+mn-ea"/>
                          <a:cs typeface="+mn-cs"/>
                        </a:rPr>
                        <a:t>zahăr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proaspătă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sau</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refrigerată</a:t>
                      </a:r>
                      <a:r>
                        <a:rPr lang="en-US" sz="1100" kern="1200" dirty="0">
                          <a:solidFill>
                            <a:schemeClr val="dk1"/>
                          </a:solidFill>
                          <a:effectLst/>
                          <a:latin typeface="+mn-lt"/>
                          <a:ea typeface="+mn-ea"/>
                          <a:cs typeface="+mn-cs"/>
                        </a:rPr>
                        <a:t>, 121300000, 1214;</a:t>
                      </a:r>
                      <a:endParaRPr lang="ru-RU" sz="1800" kern="1200" dirty="0">
                        <a:solidFill>
                          <a:schemeClr val="dk1"/>
                        </a:solidFill>
                        <a:effectLst/>
                        <a:latin typeface="+mn-lt"/>
                        <a:ea typeface="+mn-ea"/>
                        <a:cs typeface="+mn-cs"/>
                      </a:endParaRPr>
                    </a:p>
                  </a:txBody>
                  <a:tcPr/>
                </a:tc>
                <a:tc>
                  <a:txBody>
                    <a:bodyPr/>
                    <a:lstStyle/>
                    <a:p>
                      <a:r>
                        <a:rPr lang="ru-RU" sz="1100" kern="1200" dirty="0">
                          <a:solidFill>
                            <a:schemeClr val="dk1"/>
                          </a:solidFill>
                          <a:effectLst/>
                          <a:latin typeface="+mn-lt"/>
                          <a:ea typeface="+mn-ea"/>
                          <a:cs typeface="+mn-cs"/>
                        </a:rPr>
                        <a:t> </a:t>
                      </a:r>
                      <a:r>
                        <a:rPr lang="en-US" sz="1100" b="1" kern="1200" dirty="0">
                          <a:solidFill>
                            <a:schemeClr val="dk1"/>
                          </a:solidFill>
                          <a:effectLst/>
                          <a:latin typeface="+mn-lt"/>
                          <a:ea typeface="+mn-ea"/>
                          <a:cs typeface="+mn-cs"/>
                        </a:rPr>
                        <a:t>30. </a:t>
                      </a:r>
                      <a:r>
                        <a:rPr lang="en-US" sz="1100" kern="1200" dirty="0">
                          <a:solidFill>
                            <a:schemeClr val="dk1"/>
                          </a:solidFill>
                          <a:effectLst/>
                          <a:latin typeface="+mn-lt"/>
                          <a:ea typeface="+mn-ea"/>
                          <a:cs typeface="+mn-cs"/>
                        </a:rPr>
                        <a:t>La </a:t>
                      </a:r>
                      <a:r>
                        <a:rPr lang="en-US" sz="1100" kern="1200" dirty="0" err="1">
                          <a:solidFill>
                            <a:schemeClr val="dk1"/>
                          </a:solidFill>
                          <a:effectLst/>
                          <a:latin typeface="+mn-lt"/>
                          <a:ea typeface="+mn-ea"/>
                          <a:cs typeface="+mn-cs"/>
                        </a:rPr>
                        <a:t>articolul</a:t>
                      </a:r>
                      <a:r>
                        <a:rPr lang="en-US" sz="1100" kern="1200" dirty="0">
                          <a:solidFill>
                            <a:schemeClr val="dk1"/>
                          </a:solidFill>
                          <a:effectLst/>
                          <a:latin typeface="+mn-lt"/>
                          <a:ea typeface="+mn-ea"/>
                          <a:cs typeface="+mn-cs"/>
                        </a:rPr>
                        <a:t> 96 </a:t>
                      </a:r>
                      <a:r>
                        <a:rPr lang="en-US" sz="1100" kern="1200" dirty="0" err="1">
                          <a:solidFill>
                            <a:schemeClr val="dk1"/>
                          </a:solidFill>
                          <a:effectLst/>
                          <a:latin typeface="+mn-lt"/>
                          <a:ea typeface="+mn-ea"/>
                          <a:cs typeface="+mn-cs"/>
                        </a:rPr>
                        <a:t>litera</a:t>
                      </a:r>
                      <a:r>
                        <a:rPr lang="en-US" sz="1100" kern="1200" dirty="0">
                          <a:solidFill>
                            <a:schemeClr val="dk1"/>
                          </a:solidFill>
                          <a:effectLst/>
                          <a:latin typeface="+mn-lt"/>
                          <a:ea typeface="+mn-ea"/>
                          <a:cs typeface="+mn-cs"/>
                        </a:rPr>
                        <a:t> b),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cuprinsul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liniuţei</a:t>
                      </a:r>
                      <a:r>
                        <a:rPr lang="en-US" sz="1100" kern="1200" dirty="0">
                          <a:solidFill>
                            <a:schemeClr val="dk1"/>
                          </a:solidFill>
                          <a:effectLst/>
                          <a:latin typeface="+mn-lt"/>
                          <a:ea typeface="+mn-ea"/>
                          <a:cs typeface="+mn-cs"/>
                        </a:rPr>
                        <a:t> a </a:t>
                      </a:r>
                      <a:r>
                        <a:rPr lang="en-US" sz="1100" kern="1200" dirty="0" err="1">
                          <a:solidFill>
                            <a:schemeClr val="dk1"/>
                          </a:solidFill>
                          <a:effectLst/>
                          <a:latin typeface="+mn-lt"/>
                          <a:ea typeface="+mn-ea"/>
                          <a:cs typeface="+mn-cs"/>
                        </a:rPr>
                        <a:t>cincea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textul</a:t>
                      </a:r>
                      <a:r>
                        <a:rPr lang="en-US" sz="1100" kern="1200" dirty="0">
                          <a:solidFill>
                            <a:schemeClr val="dk1"/>
                          </a:solidFill>
                          <a:effectLst/>
                          <a:latin typeface="+mn-lt"/>
                          <a:ea typeface="+mn-ea"/>
                          <a:cs typeface="+mn-cs"/>
                        </a:rPr>
                        <a:t> "ex." se </a:t>
                      </a:r>
                      <a:r>
                        <a:rPr lang="en-US" sz="1100" kern="1200" dirty="0" err="1">
                          <a:solidFill>
                            <a:schemeClr val="dk1"/>
                          </a:solidFill>
                          <a:effectLst/>
                          <a:latin typeface="+mn-lt"/>
                          <a:ea typeface="+mn-ea"/>
                          <a:cs typeface="+mn-cs"/>
                        </a:rPr>
                        <a:t>substituie</a:t>
                      </a:r>
                      <a:r>
                        <a:rPr lang="en-US" sz="1100" kern="1200" dirty="0">
                          <a:solidFill>
                            <a:schemeClr val="dk1"/>
                          </a:solidFill>
                          <a:effectLst/>
                          <a:latin typeface="+mn-lt"/>
                          <a:ea typeface="+mn-ea"/>
                          <a:cs typeface="+mn-cs"/>
                        </a:rPr>
                        <a:t> cu </a:t>
                      </a:r>
                      <a:r>
                        <a:rPr lang="en-US" sz="1100" kern="1200" dirty="0" err="1">
                          <a:solidFill>
                            <a:schemeClr val="dk1"/>
                          </a:solidFill>
                          <a:effectLst/>
                          <a:latin typeface="+mn-lt"/>
                          <a:ea typeface="+mn-ea"/>
                          <a:cs typeface="+mn-cs"/>
                        </a:rPr>
                        <a:t>cuvântul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exclusiv</a:t>
                      </a:r>
                      <a:r>
                        <a:rPr lang="en-US" sz="1100" kern="1200" dirty="0">
                          <a:solidFill>
                            <a:schemeClr val="dk1"/>
                          </a:solidFill>
                          <a:effectLst/>
                          <a:latin typeface="+mn-lt"/>
                          <a:ea typeface="+mn-ea"/>
                          <a:cs typeface="+mn-cs"/>
                        </a:rPr>
                        <a:t>".</a:t>
                      </a:r>
                      <a:endParaRPr lang="ru-RU" sz="1100" dirty="0"/>
                    </a:p>
                  </a:txBody>
                  <a:tcPr/>
                </a:tc>
                <a:tc>
                  <a:txBody>
                    <a:bodyPr/>
                    <a:lstStyle/>
                    <a:p>
                      <a:endParaRPr lang="ru-RU" sz="1100" dirty="0"/>
                    </a:p>
                  </a:txBody>
                  <a:tcPr/>
                </a:tc>
                <a:extLst>
                  <a:ext uri="{0D108BD9-81ED-4DB2-BD59-A6C34878D82A}">
                    <a16:rowId xmlns:a16="http://schemas.microsoft.com/office/drawing/2014/main" val="185218332"/>
                  </a:ext>
                </a:extLst>
              </a:tr>
              <a:tr h="1469274">
                <a:tc>
                  <a:txBody>
                    <a:bodyPr/>
                    <a:lstStyle/>
                    <a:p>
                      <a:pPr algn="just"/>
                      <a:r>
                        <a:rPr lang="ro-RO" sz="1000" kern="1200" dirty="0">
                          <a:solidFill>
                            <a:schemeClr val="dk1"/>
                          </a:solidFill>
                          <a:effectLst/>
                          <a:latin typeface="+mn-lt"/>
                          <a:ea typeface="+mn-ea"/>
                          <a:cs typeface="+mn-cs"/>
                        </a:rPr>
                        <a:t>Art.102</a:t>
                      </a:r>
                    </a:p>
                    <a:p>
                      <a:pPr algn="just"/>
                      <a:r>
                        <a:rPr lang="en-US" sz="1000" kern="1200" dirty="0">
                          <a:solidFill>
                            <a:schemeClr val="dk1"/>
                          </a:solidFill>
                          <a:effectLst/>
                          <a:latin typeface="+mn-lt"/>
                          <a:ea typeface="+mn-ea"/>
                          <a:cs typeface="+mn-cs"/>
                        </a:rPr>
                        <a:t>(5) </a:t>
                      </a:r>
                      <a:r>
                        <a:rPr lang="en-US" sz="1000" kern="1200" dirty="0" err="1">
                          <a:solidFill>
                            <a:schemeClr val="dk1"/>
                          </a:solidFill>
                          <a:effectLst/>
                          <a:latin typeface="+mn-lt"/>
                          <a:ea typeface="+mn-ea"/>
                          <a:cs typeface="+mn-cs"/>
                        </a:rPr>
                        <a:t>Deducerea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sumei</a:t>
                      </a:r>
                      <a:r>
                        <a:rPr lang="en-US" sz="1000" kern="1200" dirty="0">
                          <a:solidFill>
                            <a:schemeClr val="dk1"/>
                          </a:solidFill>
                          <a:effectLst/>
                          <a:latin typeface="+mn-lt"/>
                          <a:ea typeface="+mn-ea"/>
                          <a:cs typeface="+mn-cs"/>
                        </a:rPr>
                        <a:t> T.V.A., </a:t>
                      </a:r>
                      <a:r>
                        <a:rPr lang="en-US" sz="1000" kern="1200" dirty="0" err="1">
                          <a:solidFill>
                            <a:schemeClr val="dk1"/>
                          </a:solidFill>
                          <a:effectLst/>
                          <a:latin typeface="+mn-lt"/>
                          <a:ea typeface="+mn-ea"/>
                          <a:cs typeface="+mn-cs"/>
                        </a:rPr>
                        <a:t>achitată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sau</a:t>
                      </a:r>
                      <a:r>
                        <a:rPr lang="en-US" sz="1000" kern="1200" dirty="0">
                          <a:solidFill>
                            <a:schemeClr val="dk1"/>
                          </a:solidFill>
                          <a:effectLst/>
                          <a:latin typeface="+mn-lt"/>
                          <a:ea typeface="+mn-ea"/>
                          <a:cs typeface="+mn-cs"/>
                        </a:rPr>
                        <a:t> care </a:t>
                      </a:r>
                      <a:r>
                        <a:rPr lang="en-US" sz="1000" kern="1200" dirty="0" err="1">
                          <a:solidFill>
                            <a:schemeClr val="dk1"/>
                          </a:solidFill>
                          <a:effectLst/>
                          <a:latin typeface="+mn-lt"/>
                          <a:ea typeface="+mn-ea"/>
                          <a:cs typeface="+mn-cs"/>
                        </a:rPr>
                        <a:t>urmează</a:t>
                      </a:r>
                      <a:r>
                        <a:rPr lang="en-US" sz="1000" kern="1200" dirty="0">
                          <a:solidFill>
                            <a:schemeClr val="dk1"/>
                          </a:solidFill>
                          <a:effectLst/>
                          <a:latin typeface="+mn-lt"/>
                          <a:ea typeface="+mn-ea"/>
                          <a:cs typeface="+mn-cs"/>
                        </a:rPr>
                        <a:t> a fi </a:t>
                      </a:r>
                      <a:r>
                        <a:rPr lang="en-US" sz="1000" kern="1200" dirty="0" err="1">
                          <a:solidFill>
                            <a:schemeClr val="dk1"/>
                          </a:solidFill>
                          <a:effectLst/>
                          <a:latin typeface="+mn-lt"/>
                          <a:ea typeface="+mn-ea"/>
                          <a:cs typeface="+mn-cs"/>
                        </a:rPr>
                        <a:t>achitată</a:t>
                      </a:r>
                      <a:r>
                        <a:rPr lang="en-US" sz="1000" kern="1200" dirty="0">
                          <a:solidFill>
                            <a:schemeClr val="dk1"/>
                          </a:solidFill>
                          <a:effectLst/>
                          <a:latin typeface="+mn-lt"/>
                          <a:ea typeface="+mn-ea"/>
                          <a:cs typeface="+mn-cs"/>
                        </a:rPr>
                        <a:t>, pe </a:t>
                      </a:r>
                      <a:r>
                        <a:rPr lang="en-US" sz="1000" kern="1200" dirty="0" err="1">
                          <a:solidFill>
                            <a:schemeClr val="dk1"/>
                          </a:solidFill>
                          <a:effectLst/>
                          <a:latin typeface="+mn-lt"/>
                          <a:ea typeface="+mn-ea"/>
                          <a:cs typeface="+mn-cs"/>
                        </a:rPr>
                        <a:t>valorile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materiale</a:t>
                      </a:r>
                      <a:r>
                        <a:rPr lang="en-US" sz="1000" kern="1200" dirty="0">
                          <a:solidFill>
                            <a:schemeClr val="dk1"/>
                          </a:solidFill>
                          <a:effectLst/>
                          <a:latin typeface="+mn-lt"/>
                          <a:ea typeface="+mn-ea"/>
                          <a:cs typeface="+mn-cs"/>
                        </a:rPr>
                        <a:t>, serviciile </a:t>
                      </a:r>
                      <a:r>
                        <a:rPr lang="en-US" sz="1000" kern="1200" dirty="0" err="1">
                          <a:solidFill>
                            <a:schemeClr val="dk1"/>
                          </a:solidFill>
                          <a:effectLst/>
                          <a:latin typeface="+mn-lt"/>
                          <a:ea typeface="+mn-ea"/>
                          <a:cs typeface="+mn-cs"/>
                        </a:rPr>
                        <a:t>procurate</a:t>
                      </a:r>
                      <a:r>
                        <a:rPr lang="en-US" sz="1000" kern="1200" dirty="0">
                          <a:solidFill>
                            <a:schemeClr val="dk1"/>
                          </a:solidFill>
                          <a:effectLst/>
                          <a:latin typeface="+mn-lt"/>
                          <a:ea typeface="+mn-ea"/>
                          <a:cs typeface="+mn-cs"/>
                        </a:rPr>
                        <a:t> care sînt </a:t>
                      </a:r>
                      <a:r>
                        <a:rPr lang="en-US" sz="1000" kern="1200" dirty="0" err="1">
                          <a:solidFill>
                            <a:schemeClr val="dk1"/>
                          </a:solidFill>
                          <a:effectLst/>
                          <a:latin typeface="+mn-lt"/>
                          <a:ea typeface="+mn-ea"/>
                          <a:cs typeface="+mn-cs"/>
                        </a:rPr>
                        <a:t>folosite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pentru</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efectuarea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livrărilor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ce</a:t>
                      </a:r>
                      <a:r>
                        <a:rPr lang="en-US" sz="1000" kern="1200" dirty="0">
                          <a:solidFill>
                            <a:schemeClr val="dk1"/>
                          </a:solidFill>
                          <a:effectLst/>
                          <a:latin typeface="+mn-lt"/>
                          <a:ea typeface="+mn-ea"/>
                          <a:cs typeface="+mn-cs"/>
                        </a:rPr>
                        <a:t> nu constituie </a:t>
                      </a:r>
                      <a:r>
                        <a:rPr lang="en-US" sz="1000" kern="1200" dirty="0" err="1">
                          <a:solidFill>
                            <a:schemeClr val="dk1"/>
                          </a:solidFill>
                          <a:effectLst/>
                          <a:latin typeface="+mn-lt"/>
                          <a:ea typeface="+mn-ea"/>
                          <a:cs typeface="+mn-cs"/>
                        </a:rPr>
                        <a:t>obiecte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impozabile</a:t>
                      </a:r>
                      <a:r>
                        <a:rPr lang="en-US" sz="1000" kern="1200" dirty="0">
                          <a:solidFill>
                            <a:schemeClr val="dk1"/>
                          </a:solidFill>
                          <a:effectLst/>
                          <a:latin typeface="+mn-lt"/>
                          <a:ea typeface="+mn-ea"/>
                          <a:cs typeface="+mn-cs"/>
                        </a:rPr>
                        <a:t> cu T.V.A. </a:t>
                      </a:r>
                      <a:r>
                        <a:rPr lang="en-US" sz="1000" kern="1200" dirty="0" err="1">
                          <a:solidFill>
                            <a:schemeClr val="dk1"/>
                          </a:solidFill>
                          <a:effectLst/>
                          <a:latin typeface="+mn-lt"/>
                          <a:ea typeface="+mn-ea"/>
                          <a:cs typeface="+mn-cs"/>
                        </a:rPr>
                        <a:t>în</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conformitate</a:t>
                      </a:r>
                      <a:r>
                        <a:rPr lang="en-US" sz="1000" kern="1200" dirty="0">
                          <a:solidFill>
                            <a:schemeClr val="dk1"/>
                          </a:solidFill>
                          <a:effectLst/>
                          <a:latin typeface="+mn-lt"/>
                          <a:ea typeface="+mn-ea"/>
                          <a:cs typeface="+mn-cs"/>
                        </a:rPr>
                        <a:t> cu art.95 </a:t>
                      </a:r>
                      <a:r>
                        <a:rPr lang="en-US" sz="1000" kern="1200" dirty="0" err="1">
                          <a:solidFill>
                            <a:schemeClr val="dk1"/>
                          </a:solidFill>
                          <a:effectLst/>
                          <a:latin typeface="+mn-lt"/>
                          <a:ea typeface="+mn-ea"/>
                          <a:cs typeface="+mn-cs"/>
                        </a:rPr>
                        <a:t>alin</a:t>
                      </a:r>
                      <a:r>
                        <a:rPr lang="en-US" sz="1000" kern="1200" dirty="0">
                          <a:solidFill>
                            <a:schemeClr val="dk1"/>
                          </a:solidFill>
                          <a:effectLst/>
                          <a:latin typeface="+mn-lt"/>
                          <a:ea typeface="+mn-ea"/>
                          <a:cs typeface="+mn-cs"/>
                        </a:rPr>
                        <a:t>.(2) </a:t>
                      </a:r>
                      <a:r>
                        <a:rPr lang="en-US" sz="1000" kern="1200" dirty="0" err="1">
                          <a:solidFill>
                            <a:schemeClr val="dk1"/>
                          </a:solidFill>
                          <a:effectLst/>
                          <a:latin typeface="+mn-lt"/>
                          <a:ea typeface="+mn-ea"/>
                          <a:cs typeface="+mn-cs"/>
                        </a:rPr>
                        <a:t>lit.c</a:t>
                      </a:r>
                      <a:r>
                        <a:rPr lang="en-US" sz="1000" kern="1200" dirty="0">
                          <a:solidFill>
                            <a:schemeClr val="dk1"/>
                          </a:solidFill>
                          <a:effectLst/>
                          <a:latin typeface="+mn-lt"/>
                          <a:ea typeface="+mn-ea"/>
                          <a:cs typeface="+mn-cs"/>
                        </a:rPr>
                        <a:t>), d), f), g) </a:t>
                      </a:r>
                      <a:r>
                        <a:rPr lang="en-US" sz="1000" kern="1200" dirty="0">
                          <a:solidFill>
                            <a:srgbClr val="FF0000"/>
                          </a:solidFill>
                          <a:effectLst/>
                          <a:latin typeface="+mn-lt"/>
                          <a:ea typeface="+mn-ea"/>
                          <a:cs typeface="+mn-cs"/>
                        </a:rPr>
                        <a:t>şi h)</a:t>
                      </a:r>
                      <a:r>
                        <a:rPr lang="en-US" sz="1000" kern="1200" dirty="0">
                          <a:solidFill>
                            <a:schemeClr val="dk1"/>
                          </a:solidFill>
                          <a:effectLst/>
                          <a:latin typeface="+mn-lt"/>
                          <a:ea typeface="+mn-ea"/>
                          <a:cs typeface="+mn-cs"/>
                        </a:rPr>
                        <a:t> se </a:t>
                      </a:r>
                      <a:r>
                        <a:rPr lang="en-US" sz="1000" kern="1200" dirty="0" err="1">
                          <a:solidFill>
                            <a:schemeClr val="dk1"/>
                          </a:solidFill>
                          <a:effectLst/>
                          <a:latin typeface="+mn-lt"/>
                          <a:ea typeface="+mn-ea"/>
                          <a:cs typeface="+mn-cs"/>
                        </a:rPr>
                        <a:t>efectuează</a:t>
                      </a:r>
                      <a:r>
                        <a:rPr lang="en-US" sz="1000" kern="1200" dirty="0">
                          <a:solidFill>
                            <a:schemeClr val="dk1"/>
                          </a:solidFill>
                          <a:effectLst/>
                          <a:latin typeface="+mn-lt"/>
                          <a:ea typeface="+mn-ea"/>
                          <a:cs typeface="+mn-cs"/>
                        </a:rPr>
                        <a:t> </a:t>
                      </a:r>
                      <a:r>
                        <a:rPr lang="en-US" sz="1000" kern="1200" dirty="0">
                          <a:solidFill>
                            <a:srgbClr val="FF0000"/>
                          </a:solidFill>
                          <a:effectLst/>
                          <a:latin typeface="+mn-lt"/>
                          <a:ea typeface="+mn-ea"/>
                          <a:cs typeface="+mn-cs"/>
                        </a:rPr>
                        <a:t>similar </a:t>
                      </a:r>
                      <a:r>
                        <a:rPr lang="en-US" sz="1000" kern="1200" dirty="0" err="1">
                          <a:solidFill>
                            <a:srgbClr val="FF0000"/>
                          </a:solidFill>
                          <a:effectLst/>
                          <a:latin typeface="+mn-lt"/>
                          <a:ea typeface="+mn-ea"/>
                          <a:cs typeface="+mn-cs"/>
                        </a:rPr>
                        <a:t>livrărilor</a:t>
                      </a:r>
                      <a:r>
                        <a:rPr lang="en-US" sz="1000" kern="1200" dirty="0">
                          <a:solidFill>
                            <a:srgbClr val="FF0000"/>
                          </a:solidFill>
                          <a:effectLst/>
                          <a:latin typeface="+mn-lt"/>
                          <a:ea typeface="+mn-ea"/>
                          <a:cs typeface="+mn-cs"/>
                        </a:rPr>
                        <a:t> </a:t>
                      </a:r>
                      <a:r>
                        <a:rPr lang="en-US" sz="1000" kern="1200" dirty="0" err="1">
                          <a:solidFill>
                            <a:srgbClr val="FF0000"/>
                          </a:solidFill>
                          <a:effectLst/>
                          <a:latin typeface="+mn-lt"/>
                          <a:ea typeface="+mn-ea"/>
                          <a:cs typeface="+mn-cs"/>
                        </a:rPr>
                        <a:t>impozabile</a:t>
                      </a:r>
                      <a:r>
                        <a:rPr lang="en-US" sz="1000" kern="1200" dirty="0">
                          <a:solidFill>
                            <a:schemeClr val="dk1"/>
                          </a:solidFill>
                          <a:effectLst/>
                          <a:latin typeface="+mn-lt"/>
                          <a:ea typeface="+mn-ea"/>
                          <a:cs typeface="+mn-cs"/>
                        </a:rPr>
                        <a:t>.</a:t>
                      </a:r>
                    </a:p>
                    <a:p>
                      <a:pPr algn="just"/>
                      <a:r>
                        <a:rPr lang="en-US" sz="1000" kern="1200" dirty="0">
                          <a:solidFill>
                            <a:schemeClr val="dk1"/>
                          </a:solidFill>
                          <a:effectLst/>
                          <a:latin typeface="+mn-lt"/>
                          <a:ea typeface="+mn-ea"/>
                          <a:cs typeface="+mn-cs"/>
                        </a:rPr>
                        <a:t>Suma T.V.A., </a:t>
                      </a:r>
                      <a:r>
                        <a:rPr lang="en-US" sz="1000" kern="1200" dirty="0" err="1">
                          <a:solidFill>
                            <a:schemeClr val="dk1"/>
                          </a:solidFill>
                          <a:effectLst/>
                          <a:latin typeface="+mn-lt"/>
                          <a:ea typeface="+mn-ea"/>
                          <a:cs typeface="+mn-cs"/>
                        </a:rPr>
                        <a:t>achitată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sau</a:t>
                      </a:r>
                      <a:r>
                        <a:rPr lang="en-US" sz="1000" kern="1200" dirty="0">
                          <a:solidFill>
                            <a:schemeClr val="dk1"/>
                          </a:solidFill>
                          <a:effectLst/>
                          <a:latin typeface="+mn-lt"/>
                          <a:ea typeface="+mn-ea"/>
                          <a:cs typeface="+mn-cs"/>
                        </a:rPr>
                        <a:t> care </a:t>
                      </a:r>
                      <a:r>
                        <a:rPr lang="en-US" sz="1000" kern="1200" dirty="0" err="1">
                          <a:solidFill>
                            <a:schemeClr val="dk1"/>
                          </a:solidFill>
                          <a:effectLst/>
                          <a:latin typeface="+mn-lt"/>
                          <a:ea typeface="+mn-ea"/>
                          <a:cs typeface="+mn-cs"/>
                        </a:rPr>
                        <a:t>urmează</a:t>
                      </a:r>
                      <a:r>
                        <a:rPr lang="en-US" sz="1000" kern="1200" dirty="0">
                          <a:solidFill>
                            <a:schemeClr val="dk1"/>
                          </a:solidFill>
                          <a:effectLst/>
                          <a:latin typeface="+mn-lt"/>
                          <a:ea typeface="+mn-ea"/>
                          <a:cs typeface="+mn-cs"/>
                        </a:rPr>
                        <a:t> a fi </a:t>
                      </a:r>
                      <a:r>
                        <a:rPr lang="en-US" sz="1000" kern="1200" dirty="0" err="1">
                          <a:solidFill>
                            <a:schemeClr val="dk1"/>
                          </a:solidFill>
                          <a:effectLst/>
                          <a:latin typeface="+mn-lt"/>
                          <a:ea typeface="+mn-ea"/>
                          <a:cs typeface="+mn-cs"/>
                        </a:rPr>
                        <a:t>achitată</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pe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valorile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materiale</a:t>
                      </a:r>
                      <a:r>
                        <a:rPr lang="en-US" sz="1000" kern="1200" dirty="0">
                          <a:solidFill>
                            <a:schemeClr val="dk1"/>
                          </a:solidFill>
                          <a:effectLst/>
                          <a:latin typeface="+mn-lt"/>
                          <a:ea typeface="+mn-ea"/>
                          <a:cs typeface="+mn-cs"/>
                        </a:rPr>
                        <a:t>, serviciile </a:t>
                      </a:r>
                      <a:r>
                        <a:rPr lang="en-US" sz="1000" kern="1200" dirty="0" err="1">
                          <a:solidFill>
                            <a:schemeClr val="dk1"/>
                          </a:solidFill>
                          <a:effectLst/>
                          <a:latin typeface="+mn-lt"/>
                          <a:ea typeface="+mn-ea"/>
                          <a:cs typeface="+mn-cs"/>
                        </a:rPr>
                        <a:t>procurate</a:t>
                      </a:r>
                      <a:r>
                        <a:rPr lang="en-US" sz="1000" kern="1200" dirty="0">
                          <a:solidFill>
                            <a:schemeClr val="dk1"/>
                          </a:solidFill>
                          <a:effectLst/>
                          <a:latin typeface="+mn-lt"/>
                          <a:ea typeface="+mn-ea"/>
                          <a:cs typeface="+mn-cs"/>
                        </a:rPr>
                        <a:t> care sînt </a:t>
                      </a:r>
                      <a:r>
                        <a:rPr lang="en-US" sz="1000" kern="1200" dirty="0" err="1">
                          <a:solidFill>
                            <a:schemeClr val="dk1"/>
                          </a:solidFill>
                          <a:effectLst/>
                          <a:latin typeface="+mn-lt"/>
                          <a:ea typeface="+mn-ea"/>
                          <a:cs typeface="+mn-cs"/>
                        </a:rPr>
                        <a:t>folosite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pentru</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efectuarea</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livrărilor</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ce</a:t>
                      </a:r>
                      <a:r>
                        <a:rPr lang="en-US" sz="1000" kern="1200" dirty="0">
                          <a:solidFill>
                            <a:schemeClr val="dk1"/>
                          </a:solidFill>
                          <a:effectLst/>
                          <a:latin typeface="+mn-lt"/>
                          <a:ea typeface="+mn-ea"/>
                          <a:cs typeface="+mn-cs"/>
                        </a:rPr>
                        <a:t> nu constituie </a:t>
                      </a:r>
                      <a:r>
                        <a:rPr lang="en-US" sz="1000" kern="1200" dirty="0" err="1">
                          <a:solidFill>
                            <a:schemeClr val="dk1"/>
                          </a:solidFill>
                          <a:effectLst/>
                          <a:latin typeface="+mn-lt"/>
                          <a:ea typeface="+mn-ea"/>
                          <a:cs typeface="+mn-cs"/>
                        </a:rPr>
                        <a:t>obiecte</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impozabile</a:t>
                      </a:r>
                      <a:r>
                        <a:rPr lang="en-US" sz="1000" kern="1200" dirty="0">
                          <a:solidFill>
                            <a:schemeClr val="dk1"/>
                          </a:solidFill>
                          <a:effectLst/>
                          <a:latin typeface="+mn-lt"/>
                          <a:ea typeface="+mn-ea"/>
                          <a:cs typeface="+mn-cs"/>
                        </a:rPr>
                        <a:t> cu T.V.A. </a:t>
                      </a:r>
                      <a:r>
                        <a:rPr lang="en-US" sz="1000" kern="1200" dirty="0" err="1">
                          <a:solidFill>
                            <a:schemeClr val="dk1"/>
                          </a:solidFill>
                          <a:effectLst/>
                          <a:latin typeface="+mn-lt"/>
                          <a:ea typeface="+mn-ea"/>
                          <a:cs typeface="+mn-cs"/>
                        </a:rPr>
                        <a:t>în</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conformitate</a:t>
                      </a:r>
                      <a:r>
                        <a:rPr lang="en-US" sz="1000" kern="1200" dirty="0">
                          <a:solidFill>
                            <a:schemeClr val="dk1"/>
                          </a:solidFill>
                          <a:effectLst/>
                          <a:latin typeface="+mn-lt"/>
                          <a:ea typeface="+mn-ea"/>
                          <a:cs typeface="+mn-cs"/>
                        </a:rPr>
                        <a:t> cu art.95 </a:t>
                      </a:r>
                      <a:r>
                        <a:rPr lang="en-US" sz="1000" kern="1200" dirty="0" err="1">
                          <a:solidFill>
                            <a:schemeClr val="dk1"/>
                          </a:solidFill>
                          <a:effectLst/>
                          <a:latin typeface="+mn-lt"/>
                          <a:ea typeface="+mn-ea"/>
                          <a:cs typeface="+mn-cs"/>
                        </a:rPr>
                        <a:t>alin</a:t>
                      </a:r>
                      <a:r>
                        <a:rPr lang="en-US" sz="1000" kern="1200" dirty="0">
                          <a:solidFill>
                            <a:schemeClr val="dk1"/>
                          </a:solidFill>
                          <a:effectLst/>
                          <a:latin typeface="+mn-lt"/>
                          <a:ea typeface="+mn-ea"/>
                          <a:cs typeface="+mn-cs"/>
                        </a:rPr>
                        <a:t>.(2) </a:t>
                      </a:r>
                      <a:r>
                        <a:rPr lang="en-US" sz="1000" kern="1200" dirty="0" err="1">
                          <a:solidFill>
                            <a:schemeClr val="dk1"/>
                          </a:solidFill>
                          <a:effectLst/>
                          <a:latin typeface="+mn-lt"/>
                          <a:ea typeface="+mn-ea"/>
                          <a:cs typeface="+mn-cs"/>
                        </a:rPr>
                        <a:t>lit.a</a:t>
                      </a:r>
                      <a:r>
                        <a:rPr lang="en-US" sz="1000" kern="1200" dirty="0">
                          <a:solidFill>
                            <a:schemeClr val="dk1"/>
                          </a:solidFill>
                          <a:effectLst/>
                          <a:latin typeface="+mn-lt"/>
                          <a:ea typeface="+mn-ea"/>
                          <a:cs typeface="+mn-cs"/>
                        </a:rPr>
                        <a:t>) şi b) nu se deduce şi se </a:t>
                      </a:r>
                      <a:r>
                        <a:rPr lang="en-US" sz="1000" kern="1200" dirty="0" err="1">
                          <a:solidFill>
                            <a:schemeClr val="dk1"/>
                          </a:solidFill>
                          <a:effectLst/>
                          <a:latin typeface="+mn-lt"/>
                          <a:ea typeface="+mn-ea"/>
                          <a:cs typeface="+mn-cs"/>
                        </a:rPr>
                        <a:t>raportează</a:t>
                      </a:r>
                      <a:r>
                        <a:rPr lang="en-US" sz="1000" kern="1200" dirty="0">
                          <a:solidFill>
                            <a:schemeClr val="dk1"/>
                          </a:solidFill>
                          <a:effectLst/>
                          <a:latin typeface="+mn-lt"/>
                          <a:ea typeface="+mn-ea"/>
                          <a:cs typeface="+mn-cs"/>
                        </a:rPr>
                        <a:t> la </a:t>
                      </a:r>
                      <a:r>
                        <a:rPr lang="en-US" sz="1000" kern="1200" dirty="0" err="1">
                          <a:solidFill>
                            <a:schemeClr val="dk1"/>
                          </a:solidFill>
                          <a:effectLst/>
                          <a:latin typeface="+mn-lt"/>
                          <a:ea typeface="+mn-ea"/>
                          <a:cs typeface="+mn-cs"/>
                        </a:rPr>
                        <a:t>costuri</a:t>
                      </a:r>
                      <a:r>
                        <a:rPr lang="en-US" sz="1000" kern="1200" dirty="0">
                          <a:solidFill>
                            <a:schemeClr val="dk1"/>
                          </a:solidFill>
                          <a:effectLst/>
                          <a:latin typeface="+mn-lt"/>
                          <a:ea typeface="+mn-ea"/>
                          <a:cs typeface="+mn-cs"/>
                        </a:rPr>
                        <a:t> </a:t>
                      </a:r>
                      <a:r>
                        <a:rPr lang="en-US" sz="1000" kern="1200" dirty="0" err="1">
                          <a:solidFill>
                            <a:schemeClr val="dk1"/>
                          </a:solidFill>
                          <a:effectLst/>
                          <a:latin typeface="+mn-lt"/>
                          <a:ea typeface="+mn-ea"/>
                          <a:cs typeface="+mn-cs"/>
                        </a:rPr>
                        <a:t>sau</a:t>
                      </a:r>
                      <a:r>
                        <a:rPr lang="en-US" sz="1000" kern="1200" dirty="0">
                          <a:solidFill>
                            <a:schemeClr val="dk1"/>
                          </a:solidFill>
                          <a:effectLst/>
                          <a:latin typeface="+mn-lt"/>
                          <a:ea typeface="+mn-ea"/>
                          <a:cs typeface="+mn-cs"/>
                        </a:rPr>
                        <a:t> la </a:t>
                      </a:r>
                      <a:r>
                        <a:rPr lang="en-US" sz="1000" kern="1200" dirty="0" err="1">
                          <a:solidFill>
                            <a:schemeClr val="dk1"/>
                          </a:solidFill>
                          <a:effectLst/>
                          <a:latin typeface="+mn-lt"/>
                          <a:ea typeface="+mn-ea"/>
                          <a:cs typeface="+mn-cs"/>
                        </a:rPr>
                        <a:t>cheltuieli</a:t>
                      </a:r>
                      <a:r>
                        <a:rPr lang="en-US" sz="1000" kern="1200" dirty="0">
                          <a:solidFill>
                            <a:schemeClr val="dk1"/>
                          </a:solidFill>
                          <a:effectLst/>
                          <a:latin typeface="+mn-lt"/>
                          <a:ea typeface="+mn-ea"/>
                          <a:cs typeface="+mn-cs"/>
                        </a:rPr>
                        <a:t>.</a:t>
                      </a:r>
                      <a:r>
                        <a:rPr lang="ru-RU" sz="1000" kern="1200" dirty="0">
                          <a:solidFill>
                            <a:schemeClr val="dk1"/>
                          </a:solidFill>
                          <a:effectLst/>
                          <a:latin typeface="+mn-lt"/>
                          <a:ea typeface="+mn-ea"/>
                          <a:cs typeface="+mn-cs"/>
                        </a:rPr>
                        <a:t> </a:t>
                      </a:r>
                      <a:endParaRPr lang="ru-RU" sz="1000" dirty="0"/>
                    </a:p>
                  </a:txBody>
                  <a:tcPr/>
                </a:tc>
                <a:tc>
                  <a:txBody>
                    <a:bodyPr/>
                    <a:lstStyle/>
                    <a:p>
                      <a:r>
                        <a:rPr lang="ru-RU" sz="1100" b="1" kern="1200" dirty="0">
                          <a:solidFill>
                            <a:schemeClr val="dk1"/>
                          </a:solidFill>
                          <a:effectLst/>
                          <a:latin typeface="+mn-lt"/>
                          <a:ea typeface="+mn-ea"/>
                          <a:cs typeface="+mn-cs"/>
                        </a:rPr>
                        <a:t>31.</a:t>
                      </a:r>
                      <a:r>
                        <a:rPr lang="pt-BR" sz="1100" b="1" kern="1200" dirty="0">
                          <a:solidFill>
                            <a:schemeClr val="dk1"/>
                          </a:solidFill>
                          <a:effectLst/>
                          <a:latin typeface="+mn-lt"/>
                          <a:ea typeface="+mn-ea"/>
                          <a:cs typeface="+mn-cs"/>
                        </a:rPr>
                        <a:t> </a:t>
                      </a:r>
                      <a:r>
                        <a:rPr lang="pt-BR" sz="1100" b="0" kern="1200" dirty="0">
                          <a:solidFill>
                            <a:schemeClr val="dk1"/>
                          </a:solidFill>
                          <a:effectLst/>
                          <a:latin typeface="+mn-lt"/>
                          <a:ea typeface="+mn-ea"/>
                          <a:cs typeface="+mn-cs"/>
                        </a:rPr>
                        <a:t>Articolul 102:</a:t>
                      </a:r>
                    </a:p>
                    <a:p>
                      <a:r>
                        <a:rPr lang="pt-BR" sz="1100" b="0" kern="1200" dirty="0" err="1">
                          <a:solidFill>
                            <a:schemeClr val="dk1"/>
                          </a:solidFill>
                          <a:effectLst/>
                          <a:latin typeface="+mn-lt"/>
                          <a:ea typeface="+mn-ea"/>
                          <a:cs typeface="+mn-cs"/>
                        </a:rPr>
                        <a:t>la</a:t>
                      </a:r>
                      <a:r>
                        <a:rPr lang="pt-BR" sz="1100" b="0" kern="1200" dirty="0">
                          <a:solidFill>
                            <a:schemeClr val="dk1"/>
                          </a:solidFill>
                          <a:effectLst/>
                          <a:latin typeface="+mn-lt"/>
                          <a:ea typeface="+mn-ea"/>
                          <a:cs typeface="+mn-cs"/>
                        </a:rPr>
                        <a:t> </a:t>
                      </a:r>
                      <a:r>
                        <a:rPr lang="pt-BR" sz="1100" b="0" kern="1200" dirty="0" err="1">
                          <a:solidFill>
                            <a:schemeClr val="dk1"/>
                          </a:solidFill>
                          <a:effectLst/>
                          <a:latin typeface="+mn-lt"/>
                          <a:ea typeface="+mn-ea"/>
                          <a:cs typeface="+mn-cs"/>
                        </a:rPr>
                        <a:t>alineatul</a:t>
                      </a:r>
                      <a:r>
                        <a:rPr lang="pt-BR" sz="1100" b="0" kern="1200" dirty="0">
                          <a:solidFill>
                            <a:schemeClr val="dk1"/>
                          </a:solidFill>
                          <a:effectLst/>
                          <a:latin typeface="+mn-lt"/>
                          <a:ea typeface="+mn-ea"/>
                          <a:cs typeface="+mn-cs"/>
                        </a:rPr>
                        <a:t> (5), </a:t>
                      </a:r>
                      <a:r>
                        <a:rPr lang="pt-BR" sz="1100" b="0" kern="1200" dirty="0" err="1">
                          <a:solidFill>
                            <a:schemeClr val="dk1"/>
                          </a:solidFill>
                          <a:effectLst/>
                          <a:latin typeface="+mn-lt"/>
                          <a:ea typeface="+mn-ea"/>
                          <a:cs typeface="+mn-cs"/>
                        </a:rPr>
                        <a:t>textul</a:t>
                      </a:r>
                      <a:r>
                        <a:rPr lang="pt-BR" sz="1100" b="0" kern="1200" dirty="0">
                          <a:solidFill>
                            <a:schemeClr val="dk1"/>
                          </a:solidFill>
                          <a:effectLst/>
                          <a:latin typeface="+mn-lt"/>
                          <a:ea typeface="+mn-ea"/>
                          <a:cs typeface="+mn-cs"/>
                        </a:rPr>
                        <a:t> "şi h)" se </a:t>
                      </a:r>
                      <a:r>
                        <a:rPr lang="pt-BR" sz="1100" b="0" kern="1200" dirty="0" err="1">
                          <a:solidFill>
                            <a:schemeClr val="dk1"/>
                          </a:solidFill>
                          <a:effectLst/>
                          <a:latin typeface="+mn-lt"/>
                          <a:ea typeface="+mn-ea"/>
                          <a:cs typeface="+mn-cs"/>
                        </a:rPr>
                        <a:t>substituie</a:t>
                      </a:r>
                      <a:r>
                        <a:rPr lang="pt-BR" sz="1100" b="0" kern="1200" dirty="0">
                          <a:solidFill>
                            <a:schemeClr val="dk1"/>
                          </a:solidFill>
                          <a:effectLst/>
                          <a:latin typeface="+mn-lt"/>
                          <a:ea typeface="+mn-ea"/>
                          <a:cs typeface="+mn-cs"/>
                        </a:rPr>
                        <a:t> cu </a:t>
                      </a:r>
                      <a:r>
                        <a:rPr lang="pt-BR" sz="1100" b="0" kern="1200" dirty="0" err="1">
                          <a:solidFill>
                            <a:schemeClr val="dk1"/>
                          </a:solidFill>
                          <a:effectLst/>
                          <a:latin typeface="+mn-lt"/>
                          <a:ea typeface="+mn-ea"/>
                          <a:cs typeface="+mn-cs"/>
                        </a:rPr>
                        <a:t>textul</a:t>
                      </a:r>
                      <a:r>
                        <a:rPr lang="pt-BR" sz="1100" b="0" kern="1200" dirty="0">
                          <a:solidFill>
                            <a:schemeClr val="dk1"/>
                          </a:solidFill>
                          <a:effectLst/>
                          <a:latin typeface="+mn-lt"/>
                          <a:ea typeface="+mn-ea"/>
                          <a:cs typeface="+mn-cs"/>
                        </a:rPr>
                        <a:t> " , h) şi i)";</a:t>
                      </a:r>
                      <a:r>
                        <a:rPr lang="ru-RU" sz="1100" b="0" kern="1200" dirty="0">
                          <a:solidFill>
                            <a:schemeClr val="dk1"/>
                          </a:solidFill>
                          <a:effectLst/>
                          <a:latin typeface="+mn-lt"/>
                          <a:ea typeface="+mn-ea"/>
                          <a:cs typeface="+mn-cs"/>
                        </a:rPr>
                        <a:t> </a:t>
                      </a:r>
                      <a:endParaRPr lang="ro-MD" sz="1100" b="0" kern="1200" dirty="0">
                        <a:solidFill>
                          <a:schemeClr val="dk1"/>
                        </a:solidFill>
                        <a:effectLst/>
                        <a:latin typeface="+mn-lt"/>
                        <a:ea typeface="+mn-ea"/>
                        <a:cs typeface="+mn-cs"/>
                      </a:endParaRPr>
                    </a:p>
                  </a:txBody>
                  <a:tcPr/>
                </a:tc>
                <a:tc>
                  <a:txBody>
                    <a:bodyPr/>
                    <a:lstStyle/>
                    <a:p>
                      <a:r>
                        <a:rPr lang="en-US" sz="1100" dirty="0"/>
                        <a:t>Se </a:t>
                      </a:r>
                      <a:r>
                        <a:rPr lang="ro-RO" sz="1100" dirty="0"/>
                        <a:t>păstrează dreptul la deducere, nu se aplică </a:t>
                      </a:r>
                      <a:r>
                        <a:rPr lang="ro-RO" sz="1100" dirty="0" err="1"/>
                        <a:t>prorata</a:t>
                      </a:r>
                      <a:r>
                        <a:rPr lang="ro-RO" sz="1100" dirty="0"/>
                        <a:t>.</a:t>
                      </a:r>
                      <a:endParaRPr lang="ru-RU" sz="1100" dirty="0"/>
                    </a:p>
                  </a:txBody>
                  <a:tcPr/>
                </a:tc>
                <a:extLst>
                  <a:ext uri="{0D108BD9-81ED-4DB2-BD59-A6C34878D82A}">
                    <a16:rowId xmlns:a16="http://schemas.microsoft.com/office/drawing/2014/main" val="2248881228"/>
                  </a:ext>
                </a:extLst>
              </a:tr>
            </a:tbl>
          </a:graphicData>
        </a:graphic>
      </p:graphicFrame>
    </p:spTree>
    <p:extLst>
      <p:ext uri="{BB962C8B-B14F-4D97-AF65-F5344CB8AC3E}">
        <p14:creationId xmlns:p14="http://schemas.microsoft.com/office/powerpoint/2010/main" val="1894646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731917800"/>
              </p:ext>
            </p:extLst>
          </p:nvPr>
        </p:nvGraphicFramePr>
        <p:xfrm>
          <a:off x="996928" y="1180729"/>
          <a:ext cx="10836114" cy="5090160"/>
        </p:xfrm>
        <a:graphic>
          <a:graphicData uri="http://schemas.openxmlformats.org/drawingml/2006/table">
            <a:tbl>
              <a:tblPr firstRow="1" bandRow="1">
                <a:tableStyleId>{5C22544A-7EE6-4342-B048-85BDC9FD1C3A}</a:tableStyleId>
              </a:tblPr>
              <a:tblGrid>
                <a:gridCol w="3688927">
                  <a:extLst>
                    <a:ext uri="{9D8B030D-6E8A-4147-A177-3AD203B41FA5}">
                      <a16:colId xmlns:a16="http://schemas.microsoft.com/office/drawing/2014/main" val="375357952"/>
                    </a:ext>
                  </a:extLst>
                </a:gridCol>
                <a:gridCol w="3620744">
                  <a:extLst>
                    <a:ext uri="{9D8B030D-6E8A-4147-A177-3AD203B41FA5}">
                      <a16:colId xmlns:a16="http://schemas.microsoft.com/office/drawing/2014/main" val="1318722550"/>
                    </a:ext>
                  </a:extLst>
                </a:gridCol>
                <a:gridCol w="3526443">
                  <a:extLst>
                    <a:ext uri="{9D8B030D-6E8A-4147-A177-3AD203B41FA5}">
                      <a16:colId xmlns:a16="http://schemas.microsoft.com/office/drawing/2014/main" val="753694041"/>
                    </a:ext>
                  </a:extLst>
                </a:gridCol>
              </a:tblGrid>
              <a:tr h="257576">
                <a:tc>
                  <a:txBody>
                    <a:bodyPr/>
                    <a:lstStyle/>
                    <a:p>
                      <a:pPr algn="l"/>
                      <a:r>
                        <a:rPr lang="ro-RO" dirty="0"/>
                        <a:t>Redacția precedentă</a:t>
                      </a:r>
                      <a:endParaRPr lang="ru-RU" dirty="0"/>
                    </a:p>
                  </a:txBody>
                  <a:tcPr/>
                </a:tc>
                <a:tc>
                  <a:txBody>
                    <a:bodyPr/>
                    <a:lstStyle/>
                    <a:p>
                      <a:pPr algn="l"/>
                      <a:r>
                        <a:rPr lang="ro-RO" dirty="0"/>
                        <a:t>Textul s-a modificat conform Legii </a:t>
                      </a:r>
                      <a:r>
                        <a:rPr lang="ru-RU" dirty="0"/>
                        <a:t>№214/2024</a:t>
                      </a:r>
                    </a:p>
                  </a:txBody>
                  <a:tcPr/>
                </a:tc>
                <a:tc>
                  <a:txBody>
                    <a:bodyPr/>
                    <a:lstStyle/>
                    <a:p>
                      <a:pPr algn="l"/>
                      <a:endParaRPr lang="ru-RU" dirty="0"/>
                    </a:p>
                  </a:txBody>
                  <a:tcPr/>
                </a:tc>
                <a:extLst>
                  <a:ext uri="{0D108BD9-81ED-4DB2-BD59-A6C34878D82A}">
                    <a16:rowId xmlns:a16="http://schemas.microsoft.com/office/drawing/2014/main" val="2265117460"/>
                  </a:ext>
                </a:extLst>
              </a:tr>
              <a:tr h="433690">
                <a:tc>
                  <a:txBody>
                    <a:bodyPr/>
                    <a:lstStyle/>
                    <a:p>
                      <a:pPr algn="l"/>
                      <a:r>
                        <a:rPr lang="ro-RO" sz="1100" kern="1200" dirty="0">
                          <a:solidFill>
                            <a:schemeClr val="dk1"/>
                          </a:solidFill>
                          <a:effectLst/>
                          <a:latin typeface="+mn-lt"/>
                          <a:ea typeface="+mn-ea"/>
                          <a:cs typeface="+mn-cs"/>
                        </a:rPr>
                        <a:t>Art.102</a:t>
                      </a:r>
                    </a:p>
                    <a:p>
                      <a:pPr algn="l"/>
                      <a:r>
                        <a:rPr lang="en-US" sz="1100" kern="1200" dirty="0">
                          <a:solidFill>
                            <a:schemeClr val="dk1"/>
                          </a:solidFill>
                          <a:effectLst/>
                          <a:latin typeface="+mn-lt"/>
                          <a:ea typeface="+mn-ea"/>
                          <a:cs typeface="+mn-cs"/>
                        </a:rPr>
                        <a:t>(7) </a:t>
                      </a:r>
                      <a:r>
                        <a:rPr lang="en-US" sz="1100" kern="1200" dirty="0" err="1">
                          <a:solidFill>
                            <a:schemeClr val="dk1"/>
                          </a:solidFill>
                          <a:effectLst/>
                          <a:latin typeface="+mn-lt"/>
                          <a:ea typeface="+mn-ea"/>
                          <a:cs typeface="+mn-cs"/>
                        </a:rPr>
                        <a:t>Sumele</a:t>
                      </a:r>
                      <a:r>
                        <a:rPr lang="en-US" sz="1100" kern="1200" dirty="0">
                          <a:solidFill>
                            <a:schemeClr val="dk1"/>
                          </a:solidFill>
                          <a:effectLst/>
                          <a:latin typeface="+mn-lt"/>
                          <a:ea typeface="+mn-ea"/>
                          <a:cs typeface="+mn-cs"/>
                        </a:rPr>
                        <a:t> T.V.A. </a:t>
                      </a:r>
                      <a:r>
                        <a:rPr lang="en-US" sz="1100" kern="1200" dirty="0" err="1">
                          <a:solidFill>
                            <a:schemeClr val="dk1"/>
                          </a:solidFill>
                          <a:effectLst/>
                          <a:latin typeface="+mn-lt"/>
                          <a:ea typeface="+mn-ea"/>
                          <a:cs typeface="+mn-cs"/>
                        </a:rPr>
                        <a:t>raportate</a:t>
                      </a:r>
                      <a:r>
                        <a:rPr lang="en-US" sz="1100" kern="1200" dirty="0">
                          <a:solidFill>
                            <a:schemeClr val="dk1"/>
                          </a:solidFill>
                          <a:effectLst/>
                          <a:latin typeface="+mn-lt"/>
                          <a:ea typeface="+mn-ea"/>
                          <a:cs typeface="+mn-cs"/>
                        </a:rPr>
                        <a:t> la </a:t>
                      </a:r>
                      <a:r>
                        <a:rPr lang="en-US" sz="1100" kern="1200" dirty="0" err="1">
                          <a:solidFill>
                            <a:schemeClr val="dk1"/>
                          </a:solidFill>
                          <a:effectLst/>
                          <a:latin typeface="+mn-lt"/>
                          <a:ea typeface="+mn-ea"/>
                          <a:cs typeface="+mn-cs"/>
                        </a:rPr>
                        <a:t>costuri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sau</a:t>
                      </a:r>
                      <a:r>
                        <a:rPr lang="en-US" sz="1100" kern="1200" dirty="0">
                          <a:solidFill>
                            <a:schemeClr val="dk1"/>
                          </a:solidFill>
                          <a:effectLst/>
                          <a:latin typeface="+mn-lt"/>
                          <a:ea typeface="+mn-ea"/>
                          <a:cs typeface="+mn-cs"/>
                        </a:rPr>
                        <a:t> la </a:t>
                      </a:r>
                      <a:r>
                        <a:rPr lang="en-US" sz="1100" kern="1200" dirty="0" err="1">
                          <a:solidFill>
                            <a:schemeClr val="dk1"/>
                          </a:solidFill>
                          <a:effectLst/>
                          <a:latin typeface="+mn-lt"/>
                          <a:ea typeface="+mn-ea"/>
                          <a:cs typeface="+mn-cs"/>
                        </a:rPr>
                        <a:t>cheltuieli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mărfurile</a:t>
                      </a:r>
                      <a:r>
                        <a:rPr lang="en-US" sz="1100" kern="1200" dirty="0">
                          <a:solidFill>
                            <a:schemeClr val="dk1"/>
                          </a:solidFill>
                          <a:effectLst/>
                          <a:latin typeface="+mn-lt"/>
                          <a:ea typeface="+mn-ea"/>
                          <a:cs typeface="+mn-cs"/>
                        </a:rPr>
                        <a:t>, serviciile </a:t>
                      </a:r>
                      <a:r>
                        <a:rPr lang="en-US" sz="1100" kern="1200" dirty="0" err="1">
                          <a:solidFill>
                            <a:schemeClr val="dk1"/>
                          </a:solidFill>
                          <a:effectLst/>
                          <a:latin typeface="+mn-lt"/>
                          <a:ea typeface="+mn-ea"/>
                          <a:cs typeface="+mn-cs"/>
                        </a:rPr>
                        <a:t>procurate</a:t>
                      </a:r>
                      <a:r>
                        <a:rPr lang="en-US" sz="1100" kern="1200" dirty="0">
                          <a:solidFill>
                            <a:schemeClr val="dk1"/>
                          </a:solidFill>
                          <a:effectLst/>
                          <a:latin typeface="+mn-lt"/>
                          <a:ea typeface="+mn-ea"/>
                          <a:cs typeface="+mn-cs"/>
                        </a:rPr>
                        <a:t> se </a:t>
                      </a:r>
                      <a:r>
                        <a:rPr lang="en-US" sz="1100" kern="1200" dirty="0" err="1">
                          <a:solidFill>
                            <a:schemeClr val="dk1"/>
                          </a:solidFill>
                          <a:effectLst/>
                          <a:latin typeface="+mn-lt"/>
                          <a:ea typeface="+mn-ea"/>
                          <a:cs typeface="+mn-cs"/>
                        </a:rPr>
                        <a:t>deduc</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cazul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modificării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regimului</a:t>
                      </a:r>
                      <a:r>
                        <a:rPr lang="en-US" sz="1100" kern="1200" dirty="0">
                          <a:solidFill>
                            <a:schemeClr val="dk1"/>
                          </a:solidFill>
                          <a:effectLst/>
                          <a:latin typeface="+mn-lt"/>
                          <a:ea typeface="+mn-ea"/>
                          <a:cs typeface="+mn-cs"/>
                        </a:rPr>
                        <a:t> fiscal </a:t>
                      </a:r>
                      <a:r>
                        <a:rPr lang="en-US" sz="1100" kern="1200" dirty="0" err="1">
                          <a:solidFill>
                            <a:schemeClr val="dk1"/>
                          </a:solidFill>
                          <a:effectLst/>
                          <a:latin typeface="+mn-lt"/>
                          <a:ea typeface="+mn-ea"/>
                          <a:cs typeface="+mn-cs"/>
                        </a:rPr>
                        <a:t>pentru</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livrarea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mărfurilor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serviciilor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procesul</a:t>
                      </a:r>
                      <a:r>
                        <a:rPr lang="en-US" sz="1100" kern="1200" dirty="0">
                          <a:solidFill>
                            <a:schemeClr val="dk1"/>
                          </a:solidFill>
                          <a:effectLst/>
                          <a:latin typeface="+mn-lt"/>
                          <a:ea typeface="+mn-ea"/>
                          <a:cs typeface="+mn-cs"/>
                        </a:rPr>
                        <a:t> desfăşurării activităţii de </a:t>
                      </a:r>
                      <a:r>
                        <a:rPr lang="en-US" sz="1100" kern="1200" dirty="0" err="1">
                          <a:solidFill>
                            <a:schemeClr val="dk1"/>
                          </a:solidFill>
                          <a:effectLst/>
                          <a:latin typeface="+mn-lt"/>
                          <a:ea typeface="+mn-ea"/>
                          <a:cs typeface="+mn-cs"/>
                        </a:rPr>
                        <a:t>întreprinzător</a:t>
                      </a:r>
                      <a:r>
                        <a:rPr lang="en-US" sz="1100" kern="1200" dirty="0">
                          <a:solidFill>
                            <a:schemeClr val="dk1"/>
                          </a:solidFill>
                          <a:effectLst/>
                          <a:latin typeface="+mn-lt"/>
                          <a:ea typeface="+mn-ea"/>
                          <a:cs typeface="+mn-cs"/>
                        </a:rPr>
                        <a:t> din </a:t>
                      </a:r>
                      <a:r>
                        <a:rPr lang="en-US" sz="1100" kern="1200" dirty="0" err="1">
                          <a:solidFill>
                            <a:schemeClr val="dk1"/>
                          </a:solidFill>
                          <a:effectLst/>
                          <a:latin typeface="+mn-lt"/>
                          <a:ea typeface="+mn-ea"/>
                          <a:cs typeface="+mn-cs"/>
                        </a:rPr>
                        <a:t>scutit</a:t>
                      </a:r>
                      <a:r>
                        <a:rPr lang="en-US" sz="1100" kern="1200" dirty="0">
                          <a:solidFill>
                            <a:schemeClr val="dk1"/>
                          </a:solidFill>
                          <a:effectLst/>
                          <a:latin typeface="+mn-lt"/>
                          <a:ea typeface="+mn-ea"/>
                          <a:cs typeface="+mn-cs"/>
                        </a:rPr>
                        <a:t> de T.V.A. </a:t>
                      </a:r>
                      <a:r>
                        <a:rPr lang="en-US" sz="1100" kern="1200" dirty="0" err="1">
                          <a:solidFill>
                            <a:schemeClr val="dk1"/>
                          </a:solidFill>
                          <a:effectLst/>
                          <a:latin typeface="+mn-lt"/>
                          <a:ea typeface="+mn-ea"/>
                          <a:cs typeface="+mn-cs"/>
                        </a:rPr>
                        <a:t>fără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drept</a:t>
                      </a:r>
                      <a:r>
                        <a:rPr lang="en-US" sz="1100" kern="1200" dirty="0">
                          <a:solidFill>
                            <a:schemeClr val="dk1"/>
                          </a:solidFill>
                          <a:effectLst/>
                          <a:latin typeface="+mn-lt"/>
                          <a:ea typeface="+mn-ea"/>
                          <a:cs typeface="+mn-cs"/>
                        </a:rPr>
                        <a:t> de </a:t>
                      </a:r>
                      <a:r>
                        <a:rPr lang="en-US" sz="1100" kern="1200" dirty="0" err="1">
                          <a:solidFill>
                            <a:schemeClr val="dk1"/>
                          </a:solidFill>
                          <a:effectLst/>
                          <a:latin typeface="+mn-lt"/>
                          <a:ea typeface="+mn-ea"/>
                          <a:cs typeface="+mn-cs"/>
                        </a:rPr>
                        <a:t>deducere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impozabil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sau</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cazul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schimbării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destinaţiei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utilizării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mărfurilor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pentru</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efectuarea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livrărilor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impozabile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locul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livrărilor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scutite</a:t>
                      </a:r>
                      <a:r>
                        <a:rPr lang="en-US" sz="1100" kern="1200" dirty="0">
                          <a:solidFill>
                            <a:schemeClr val="dk1"/>
                          </a:solidFill>
                          <a:effectLst/>
                          <a:latin typeface="+mn-lt"/>
                          <a:ea typeface="+mn-ea"/>
                          <a:cs typeface="+mn-cs"/>
                        </a:rPr>
                        <a:t> de T.V.A. </a:t>
                      </a:r>
                      <a:r>
                        <a:rPr lang="en-US" sz="1100" kern="1200" dirty="0" err="1">
                          <a:solidFill>
                            <a:schemeClr val="dk1"/>
                          </a:solidFill>
                          <a:effectLst/>
                          <a:latin typeface="+mn-lt"/>
                          <a:ea typeface="+mn-ea"/>
                          <a:cs typeface="+mn-cs"/>
                        </a:rPr>
                        <a:t>fără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drept</a:t>
                      </a:r>
                      <a:r>
                        <a:rPr lang="en-US" sz="1100" kern="1200" dirty="0">
                          <a:solidFill>
                            <a:schemeClr val="dk1"/>
                          </a:solidFill>
                          <a:effectLst/>
                          <a:latin typeface="+mn-lt"/>
                          <a:ea typeface="+mn-ea"/>
                          <a:cs typeface="+mn-cs"/>
                        </a:rPr>
                        <a:t> de </a:t>
                      </a:r>
                      <a:r>
                        <a:rPr lang="en-US" sz="1100" kern="1200" dirty="0" err="1">
                          <a:solidFill>
                            <a:schemeClr val="dk1"/>
                          </a:solidFill>
                          <a:effectLst/>
                          <a:latin typeface="+mn-lt"/>
                          <a:ea typeface="+mn-ea"/>
                          <a:cs typeface="+mn-cs"/>
                        </a:rPr>
                        <a:t>deducere</a:t>
                      </a:r>
                      <a:r>
                        <a:rPr lang="en-US" sz="1100" kern="1200" dirty="0">
                          <a:solidFill>
                            <a:schemeClr val="dk1"/>
                          </a:solidFill>
                          <a:effectLst/>
                          <a:latin typeface="+mn-lt"/>
                          <a:ea typeface="+mn-ea"/>
                          <a:cs typeface="+mn-cs"/>
                        </a:rPr>
                        <a:t>.</a:t>
                      </a:r>
                    </a:p>
                    <a:p>
                      <a:pPr algn="l"/>
                      <a:r>
                        <a:rPr lang="en-US" sz="1100" kern="1200" dirty="0">
                          <a:solidFill>
                            <a:schemeClr val="dk1"/>
                          </a:solidFill>
                          <a:effectLst/>
                          <a:latin typeface="+mn-lt"/>
                          <a:ea typeface="+mn-ea"/>
                          <a:cs typeface="+mn-cs"/>
                        </a:rPr>
                        <a:t>Se </a:t>
                      </a:r>
                      <a:r>
                        <a:rPr lang="en-US" sz="1100" kern="1200" dirty="0" err="1">
                          <a:solidFill>
                            <a:schemeClr val="dk1"/>
                          </a:solidFill>
                          <a:effectLst/>
                          <a:latin typeface="+mn-lt"/>
                          <a:ea typeface="+mn-ea"/>
                          <a:cs typeface="+mn-cs"/>
                        </a:rPr>
                        <a:t>deduc</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sumele</a:t>
                      </a:r>
                      <a:r>
                        <a:rPr lang="en-US" sz="1100" kern="1200" dirty="0">
                          <a:solidFill>
                            <a:schemeClr val="dk1"/>
                          </a:solidFill>
                          <a:effectLst/>
                          <a:latin typeface="+mn-lt"/>
                          <a:ea typeface="+mn-ea"/>
                          <a:cs typeface="+mn-cs"/>
                        </a:rPr>
                        <a:t> T.V.A.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mărimea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atribuită</a:t>
                      </a:r>
                      <a:r>
                        <a:rPr lang="en-US" sz="1100" kern="1200" dirty="0">
                          <a:solidFill>
                            <a:schemeClr val="dk1"/>
                          </a:solidFill>
                          <a:effectLst/>
                          <a:latin typeface="+mn-lt"/>
                          <a:ea typeface="+mn-ea"/>
                          <a:cs typeface="+mn-cs"/>
                        </a:rPr>
                        <a:t> anterior la </a:t>
                      </a:r>
                      <a:r>
                        <a:rPr lang="en-US" sz="1100" kern="1200" dirty="0" err="1">
                          <a:solidFill>
                            <a:schemeClr val="dk1"/>
                          </a:solidFill>
                          <a:effectLst/>
                          <a:latin typeface="+mn-lt"/>
                          <a:ea typeface="+mn-ea"/>
                          <a:cs typeface="+mn-cs"/>
                        </a:rPr>
                        <a:t>costuri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sau</a:t>
                      </a:r>
                      <a:r>
                        <a:rPr lang="en-US" sz="1100" kern="1200" dirty="0">
                          <a:solidFill>
                            <a:schemeClr val="dk1"/>
                          </a:solidFill>
                          <a:effectLst/>
                          <a:latin typeface="+mn-lt"/>
                          <a:ea typeface="+mn-ea"/>
                          <a:cs typeface="+mn-cs"/>
                        </a:rPr>
                        <a:t> la </a:t>
                      </a:r>
                      <a:r>
                        <a:rPr lang="en-US" sz="1100" kern="1200" dirty="0" err="1">
                          <a:solidFill>
                            <a:schemeClr val="dk1"/>
                          </a:solidFill>
                          <a:effectLst/>
                          <a:latin typeface="+mn-lt"/>
                          <a:ea typeface="+mn-ea"/>
                          <a:cs typeface="+mn-cs"/>
                        </a:rPr>
                        <a:t>cheltuieli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pentru</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stocurile</a:t>
                      </a:r>
                      <a:r>
                        <a:rPr lang="en-US" sz="1100" kern="1200" dirty="0">
                          <a:solidFill>
                            <a:schemeClr val="dk1"/>
                          </a:solidFill>
                          <a:effectLst/>
                          <a:latin typeface="+mn-lt"/>
                          <a:ea typeface="+mn-ea"/>
                          <a:cs typeface="+mn-cs"/>
                        </a:rPr>
                        <a:t> de </a:t>
                      </a:r>
                      <a:r>
                        <a:rPr lang="en-US" sz="1100" kern="1200" dirty="0" err="1">
                          <a:solidFill>
                            <a:schemeClr val="dk1"/>
                          </a:solidFill>
                          <a:effectLst/>
                          <a:latin typeface="+mn-lt"/>
                          <a:ea typeface="+mn-ea"/>
                          <a:cs typeface="+mn-cs"/>
                        </a:rPr>
                        <a:t>mărfuri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rămase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iar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pentru</a:t>
                      </a:r>
                      <a:r>
                        <a:rPr lang="en-US" sz="1100" kern="1200" dirty="0">
                          <a:solidFill>
                            <a:schemeClr val="dk1"/>
                          </a:solidFill>
                          <a:effectLst/>
                          <a:latin typeface="+mn-lt"/>
                          <a:ea typeface="+mn-ea"/>
                          <a:cs typeface="+mn-cs"/>
                        </a:rPr>
                        <a:t> </a:t>
                      </a:r>
                      <a:r>
                        <a:rPr lang="en-US" sz="1100" kern="1200" dirty="0" err="1">
                          <a:solidFill>
                            <a:srgbClr val="FF0000"/>
                          </a:solidFill>
                          <a:effectLst/>
                          <a:latin typeface="+mn-lt"/>
                          <a:ea typeface="+mn-ea"/>
                          <a:cs typeface="+mn-cs"/>
                        </a:rPr>
                        <a:t>mijloacele</a:t>
                      </a:r>
                      <a:r>
                        <a:rPr lang="en-US" sz="1100" kern="1200" dirty="0">
                          <a:solidFill>
                            <a:srgbClr val="FF0000"/>
                          </a:solidFill>
                          <a:effectLst/>
                          <a:latin typeface="+mn-lt"/>
                          <a:ea typeface="+mn-ea"/>
                          <a:cs typeface="+mn-cs"/>
                        </a:rPr>
                        <a:t> fixe şi</a:t>
                      </a:r>
                      <a:r>
                        <a:rPr lang="en-US" sz="1100" kern="1200" dirty="0">
                          <a:solidFill>
                            <a:schemeClr val="dk1"/>
                          </a:solidFill>
                          <a:effectLst/>
                          <a:latin typeface="+mn-lt"/>
                          <a:ea typeface="+mn-ea"/>
                          <a:cs typeface="+mn-cs"/>
                        </a:rPr>
                        <a:t> </a:t>
                      </a:r>
                      <a:r>
                        <a:rPr lang="en-US" sz="1100" kern="1200" dirty="0" err="1">
                          <a:solidFill>
                            <a:schemeClr val="dk1"/>
                          </a:solidFill>
                          <a:effectLst/>
                          <a:highlight>
                            <a:srgbClr val="FFFF00"/>
                          </a:highlight>
                          <a:latin typeface="+mn-lt"/>
                          <a:ea typeface="+mn-ea"/>
                          <a:cs typeface="+mn-cs"/>
                        </a:rPr>
                        <a:t>imobilizările</a:t>
                      </a:r>
                      <a:r>
                        <a:rPr lang="en-US" sz="1100" kern="1200" dirty="0">
                          <a:solidFill>
                            <a:schemeClr val="dk1"/>
                          </a:solidFill>
                          <a:effectLst/>
                          <a:highlight>
                            <a:srgbClr val="FFFF00"/>
                          </a:highlight>
                          <a:latin typeface="+mn-lt"/>
                          <a:ea typeface="+mn-ea"/>
                          <a:cs typeface="+mn-cs"/>
                        </a:rPr>
                        <a:t> </a:t>
                      </a:r>
                      <a:r>
                        <a:rPr lang="en-US" sz="1100" kern="1200" dirty="0" err="1">
                          <a:solidFill>
                            <a:schemeClr val="dk1"/>
                          </a:solidFill>
                          <a:effectLst/>
                          <a:highlight>
                            <a:srgbClr val="FFFF00"/>
                          </a:highlight>
                          <a:latin typeface="+mn-lt"/>
                          <a:ea typeface="+mn-ea"/>
                          <a:cs typeface="+mn-cs"/>
                        </a:rPr>
                        <a:t>necorporale</a:t>
                      </a:r>
                      <a:r>
                        <a:rPr lang="en-US" sz="1100" kern="1200" dirty="0">
                          <a:solidFill>
                            <a:schemeClr val="dk1"/>
                          </a:solidFill>
                          <a:effectLst/>
                          <a:latin typeface="+mn-lt"/>
                          <a:ea typeface="+mn-ea"/>
                          <a:cs typeface="+mn-cs"/>
                        </a:rPr>
                        <a:t> </a:t>
                      </a:r>
                      <a:r>
                        <a:rPr lang="en-US" sz="1100" kern="1200" dirty="0" err="1">
                          <a:solidFill>
                            <a:srgbClr val="C00000"/>
                          </a:solidFill>
                          <a:effectLst/>
                          <a:latin typeface="+mn-lt"/>
                          <a:ea typeface="+mn-ea"/>
                          <a:cs typeface="+mn-cs"/>
                        </a:rPr>
                        <a:t>supuse</a:t>
                      </a:r>
                      <a:r>
                        <a:rPr lang="en-US" sz="1100" kern="1200" dirty="0">
                          <a:solidFill>
                            <a:srgbClr val="C00000"/>
                          </a:solidFill>
                          <a:effectLst/>
                          <a:latin typeface="+mn-lt"/>
                          <a:ea typeface="+mn-ea"/>
                          <a:cs typeface="+mn-cs"/>
                        </a:rPr>
                        <a:t> </a:t>
                      </a:r>
                      <a:r>
                        <a:rPr lang="en-US" sz="1100" kern="1200" dirty="0" err="1">
                          <a:solidFill>
                            <a:srgbClr val="C00000"/>
                          </a:solidFill>
                          <a:effectLst/>
                          <a:latin typeface="+mn-lt"/>
                          <a:ea typeface="+mn-ea"/>
                          <a:cs typeface="+mn-cs"/>
                        </a:rPr>
                        <a:t>amortizării</a:t>
                      </a:r>
                      <a:r>
                        <a:rPr lang="en-US" sz="1100" kern="1200" dirty="0">
                          <a:solidFill>
                            <a:schemeClr val="dk1"/>
                          </a:solidFill>
                          <a:effectLst/>
                          <a:latin typeface="+mn-lt"/>
                          <a:ea typeface="+mn-ea"/>
                          <a:cs typeface="+mn-cs"/>
                        </a:rPr>
                        <a:t> –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mărimea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sumei</a:t>
                      </a:r>
                      <a:r>
                        <a:rPr lang="en-US" sz="1100" kern="1200" dirty="0">
                          <a:solidFill>
                            <a:schemeClr val="dk1"/>
                          </a:solidFill>
                          <a:effectLst/>
                          <a:latin typeface="+mn-lt"/>
                          <a:ea typeface="+mn-ea"/>
                          <a:cs typeface="+mn-cs"/>
                        </a:rPr>
                        <a:t> T.V.A. </a:t>
                      </a:r>
                      <a:r>
                        <a:rPr lang="en-US" sz="1100" kern="1200" dirty="0" err="1">
                          <a:solidFill>
                            <a:schemeClr val="dk1"/>
                          </a:solidFill>
                          <a:effectLst/>
                          <a:latin typeface="+mn-lt"/>
                          <a:ea typeface="+mn-ea"/>
                          <a:cs typeface="+mn-cs"/>
                        </a:rPr>
                        <a:t>aferente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valorii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contabile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fără</a:t>
                      </a:r>
                      <a:r>
                        <a:rPr lang="en-US" sz="1100" kern="1200" dirty="0">
                          <a:solidFill>
                            <a:schemeClr val="dk1"/>
                          </a:solidFill>
                          <a:effectLst/>
                          <a:latin typeface="+mn-lt"/>
                          <a:ea typeface="+mn-ea"/>
                          <a:cs typeface="+mn-cs"/>
                        </a:rPr>
                        <a:t> a </a:t>
                      </a:r>
                      <a:r>
                        <a:rPr lang="en-US" sz="1100" kern="1200" dirty="0" err="1">
                          <a:solidFill>
                            <a:schemeClr val="dk1"/>
                          </a:solidFill>
                          <a:effectLst/>
                          <a:latin typeface="+mn-lt"/>
                          <a:ea typeface="+mn-ea"/>
                          <a:cs typeface="+mn-cs"/>
                        </a:rPr>
                        <a:t>lua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considerare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valoarea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reevaluată</a:t>
                      </a:r>
                      <a:r>
                        <a:rPr lang="en-US" sz="1100" kern="1200" dirty="0">
                          <a:solidFill>
                            <a:schemeClr val="dk1"/>
                          </a:solidFill>
                          <a:effectLst/>
                          <a:latin typeface="+mn-lt"/>
                          <a:ea typeface="+mn-ea"/>
                          <a:cs typeface="+mn-cs"/>
                        </a:rPr>
                        <a:t>.</a:t>
                      </a:r>
                    </a:p>
                    <a:p>
                      <a:pPr algn="l"/>
                      <a:r>
                        <a:rPr lang="en-US" sz="1100" kern="1200" dirty="0" err="1">
                          <a:solidFill>
                            <a:schemeClr val="dk1"/>
                          </a:solidFill>
                          <a:effectLst/>
                          <a:latin typeface="+mn-lt"/>
                          <a:ea typeface="+mn-ea"/>
                          <a:cs typeface="+mn-cs"/>
                        </a:rPr>
                        <a:t>Deducerea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sumelor</a:t>
                      </a:r>
                      <a:r>
                        <a:rPr lang="en-US" sz="1100" kern="1200" dirty="0">
                          <a:solidFill>
                            <a:schemeClr val="dk1"/>
                          </a:solidFill>
                          <a:effectLst/>
                          <a:latin typeface="+mn-lt"/>
                          <a:ea typeface="+mn-ea"/>
                          <a:cs typeface="+mn-cs"/>
                        </a:rPr>
                        <a:t> T.V.A.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cazul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modificării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regimului</a:t>
                      </a:r>
                      <a:r>
                        <a:rPr lang="en-US" sz="1100" kern="1200" dirty="0">
                          <a:solidFill>
                            <a:schemeClr val="dk1"/>
                          </a:solidFill>
                          <a:effectLst/>
                          <a:latin typeface="+mn-lt"/>
                          <a:ea typeface="+mn-ea"/>
                          <a:cs typeface="+mn-cs"/>
                        </a:rPr>
                        <a:t> fiscal se </a:t>
                      </a:r>
                      <a:r>
                        <a:rPr lang="en-US" sz="1100" kern="1200" dirty="0" err="1">
                          <a:solidFill>
                            <a:schemeClr val="dk1"/>
                          </a:solidFill>
                          <a:effectLst/>
                          <a:latin typeface="+mn-lt"/>
                          <a:ea typeface="+mn-ea"/>
                          <a:cs typeface="+mn-cs"/>
                        </a:rPr>
                        <a:t>efectuează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perioada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fiscală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care a </a:t>
                      </a:r>
                      <a:r>
                        <a:rPr lang="en-US" sz="1100" kern="1200" dirty="0" err="1">
                          <a:solidFill>
                            <a:schemeClr val="dk1"/>
                          </a:solidFill>
                          <a:effectLst/>
                          <a:latin typeface="+mn-lt"/>
                          <a:ea typeface="+mn-ea"/>
                          <a:cs typeface="+mn-cs"/>
                        </a:rPr>
                        <a:t>avut</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loc</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modificarea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regimului</a:t>
                      </a:r>
                      <a:r>
                        <a:rPr lang="en-US" sz="1100" kern="1200" dirty="0">
                          <a:solidFill>
                            <a:schemeClr val="dk1"/>
                          </a:solidFill>
                          <a:effectLst/>
                          <a:latin typeface="+mn-lt"/>
                          <a:ea typeface="+mn-ea"/>
                          <a:cs typeface="+mn-cs"/>
                        </a:rPr>
                        <a:t> fiscal din livrare </a:t>
                      </a:r>
                      <a:r>
                        <a:rPr lang="en-US" sz="1100" kern="1200" dirty="0" err="1">
                          <a:solidFill>
                            <a:schemeClr val="dk1"/>
                          </a:solidFill>
                          <a:effectLst/>
                          <a:latin typeface="+mn-lt"/>
                          <a:ea typeface="+mn-ea"/>
                          <a:cs typeface="+mn-cs"/>
                        </a:rPr>
                        <a:t>scutită</a:t>
                      </a:r>
                      <a:r>
                        <a:rPr lang="en-US" sz="1100" kern="1200" dirty="0">
                          <a:solidFill>
                            <a:schemeClr val="dk1"/>
                          </a:solidFill>
                          <a:effectLst/>
                          <a:latin typeface="+mn-lt"/>
                          <a:ea typeface="+mn-ea"/>
                          <a:cs typeface="+mn-cs"/>
                        </a:rPr>
                        <a:t> de T.V.A. </a:t>
                      </a:r>
                      <a:r>
                        <a:rPr lang="en-US" sz="1100" kern="1200" dirty="0" err="1">
                          <a:solidFill>
                            <a:schemeClr val="dk1"/>
                          </a:solidFill>
                          <a:effectLst/>
                          <a:latin typeface="+mn-lt"/>
                          <a:ea typeface="+mn-ea"/>
                          <a:cs typeface="+mn-cs"/>
                        </a:rPr>
                        <a:t>fără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drept</a:t>
                      </a:r>
                      <a:r>
                        <a:rPr lang="en-US" sz="1100" kern="1200" dirty="0">
                          <a:solidFill>
                            <a:schemeClr val="dk1"/>
                          </a:solidFill>
                          <a:effectLst/>
                          <a:latin typeface="+mn-lt"/>
                          <a:ea typeface="+mn-ea"/>
                          <a:cs typeface="+mn-cs"/>
                        </a:rPr>
                        <a:t> de </a:t>
                      </a:r>
                      <a:r>
                        <a:rPr lang="en-US" sz="1100" kern="1200" dirty="0" err="1">
                          <a:solidFill>
                            <a:schemeClr val="dk1"/>
                          </a:solidFill>
                          <a:effectLst/>
                          <a:latin typeface="+mn-lt"/>
                          <a:ea typeface="+mn-ea"/>
                          <a:cs typeface="+mn-cs"/>
                        </a:rPr>
                        <a:t>deducere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livrare </a:t>
                      </a:r>
                      <a:r>
                        <a:rPr lang="en-US" sz="1100" kern="1200" dirty="0" err="1">
                          <a:solidFill>
                            <a:schemeClr val="dk1"/>
                          </a:solidFill>
                          <a:effectLst/>
                          <a:latin typeface="+mn-lt"/>
                          <a:ea typeface="+mn-ea"/>
                          <a:cs typeface="+mn-cs"/>
                        </a:rPr>
                        <a:t>impozabilă</a:t>
                      </a:r>
                      <a:r>
                        <a:rPr lang="en-US" sz="1100" kern="1200" dirty="0">
                          <a:solidFill>
                            <a:schemeClr val="dk1"/>
                          </a:solidFill>
                          <a:effectLst/>
                          <a:latin typeface="+mn-lt"/>
                          <a:ea typeface="+mn-ea"/>
                          <a:cs typeface="+mn-cs"/>
                        </a:rPr>
                        <a:t>.</a:t>
                      </a:r>
                    </a:p>
                    <a:p>
                      <a:pPr algn="l"/>
                      <a:r>
                        <a:rPr lang="en-US" sz="1100" kern="1200" dirty="0" err="1">
                          <a:solidFill>
                            <a:schemeClr val="dk1"/>
                          </a:solidFill>
                          <a:effectLst/>
                          <a:latin typeface="+mn-lt"/>
                          <a:ea typeface="+mn-ea"/>
                          <a:cs typeface="+mn-cs"/>
                        </a:rPr>
                        <a:t>Deducerea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sumelor</a:t>
                      </a:r>
                      <a:r>
                        <a:rPr lang="en-US" sz="1100" kern="1200" dirty="0">
                          <a:solidFill>
                            <a:schemeClr val="dk1"/>
                          </a:solidFill>
                          <a:effectLst/>
                          <a:latin typeface="+mn-lt"/>
                          <a:ea typeface="+mn-ea"/>
                          <a:cs typeface="+mn-cs"/>
                        </a:rPr>
                        <a:t> T.V.A.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cazul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schimbării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destinaţiei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utilizării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mărfurilor</a:t>
                      </a:r>
                      <a:r>
                        <a:rPr lang="en-US" sz="1100" kern="1200" dirty="0">
                          <a:solidFill>
                            <a:schemeClr val="dk1"/>
                          </a:solidFill>
                          <a:effectLst/>
                          <a:latin typeface="+mn-lt"/>
                          <a:ea typeface="+mn-ea"/>
                          <a:cs typeface="+mn-cs"/>
                        </a:rPr>
                        <a:t> se </a:t>
                      </a:r>
                      <a:r>
                        <a:rPr lang="en-US" sz="1100" kern="1200" dirty="0" err="1">
                          <a:solidFill>
                            <a:schemeClr val="dk1"/>
                          </a:solidFill>
                          <a:effectLst/>
                          <a:latin typeface="+mn-lt"/>
                          <a:ea typeface="+mn-ea"/>
                          <a:cs typeface="+mn-cs"/>
                        </a:rPr>
                        <a:t>efectuează</a:t>
                      </a:r>
                      <a:r>
                        <a:rPr lang="en-US" sz="1100" kern="1200" dirty="0">
                          <a:solidFill>
                            <a:schemeClr val="dk1"/>
                          </a:solidFill>
                          <a:effectLst/>
                          <a:latin typeface="+mn-lt"/>
                          <a:ea typeface="+mn-ea"/>
                          <a:cs typeface="+mn-cs"/>
                        </a:rPr>
                        <a:t> la </a:t>
                      </a:r>
                      <a:r>
                        <a:rPr lang="en-US" sz="1100" kern="1200" dirty="0" err="1">
                          <a:solidFill>
                            <a:schemeClr val="dk1"/>
                          </a:solidFill>
                          <a:effectLst/>
                          <a:latin typeface="+mn-lt"/>
                          <a:ea typeface="+mn-ea"/>
                          <a:cs typeface="+mn-cs"/>
                        </a:rPr>
                        <a:t>momentul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utilizării</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mărfurilor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calitate</a:t>
                      </a:r>
                      <a:r>
                        <a:rPr lang="en-US" sz="1100" kern="1200" dirty="0">
                          <a:solidFill>
                            <a:schemeClr val="dk1"/>
                          </a:solidFill>
                          <a:effectLst/>
                          <a:latin typeface="+mn-lt"/>
                          <a:ea typeface="+mn-ea"/>
                          <a:cs typeface="+mn-cs"/>
                        </a:rPr>
                        <a:t> de </a:t>
                      </a:r>
                      <a:r>
                        <a:rPr lang="en-US" sz="1100" kern="1200" dirty="0" err="1">
                          <a:solidFill>
                            <a:schemeClr val="dk1"/>
                          </a:solidFill>
                          <a:effectLst/>
                          <a:latin typeface="+mn-lt"/>
                          <a:ea typeface="+mn-ea"/>
                          <a:cs typeface="+mn-cs"/>
                        </a:rPr>
                        <a:t>materie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primă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materiale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sau</a:t>
                      </a:r>
                      <a:r>
                        <a:rPr lang="en-US" sz="1100" kern="1200" dirty="0">
                          <a:solidFill>
                            <a:schemeClr val="dk1"/>
                          </a:solidFill>
                          <a:effectLst/>
                          <a:latin typeface="+mn-lt"/>
                          <a:ea typeface="+mn-ea"/>
                          <a:cs typeface="+mn-cs"/>
                        </a:rPr>
                        <a:t> </a:t>
                      </a:r>
                      <a:r>
                        <a:rPr lang="en-US" sz="1100" kern="1200" dirty="0" err="1">
                          <a:solidFill>
                            <a:srgbClr val="FF0000"/>
                          </a:solidFill>
                          <a:effectLst/>
                          <a:latin typeface="+mn-lt"/>
                          <a:ea typeface="+mn-ea"/>
                          <a:cs typeface="+mn-cs"/>
                        </a:rPr>
                        <a:t>mijloc</a:t>
                      </a:r>
                      <a:r>
                        <a:rPr lang="en-US" sz="1100" kern="1200" dirty="0">
                          <a:solidFill>
                            <a:srgbClr val="FF0000"/>
                          </a:solidFill>
                          <a:effectLst/>
                          <a:latin typeface="+mn-lt"/>
                          <a:ea typeface="+mn-ea"/>
                          <a:cs typeface="+mn-cs"/>
                        </a:rPr>
                        <a:t> fix </a:t>
                      </a:r>
                      <a:r>
                        <a:rPr lang="en-US" sz="1100" kern="1200" dirty="0" err="1">
                          <a:solidFill>
                            <a:schemeClr val="dk1"/>
                          </a:solidFill>
                          <a:effectLst/>
                          <a:latin typeface="+mn-lt"/>
                          <a:ea typeface="+mn-ea"/>
                          <a:cs typeface="+mn-cs"/>
                        </a:rPr>
                        <a:t>pentru</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efectuarea</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livrărilor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impozabile</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în</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locul</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livrărilor</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scutite</a:t>
                      </a:r>
                      <a:r>
                        <a:rPr lang="en-US" sz="1100" kern="1200" dirty="0">
                          <a:solidFill>
                            <a:schemeClr val="dk1"/>
                          </a:solidFill>
                          <a:effectLst/>
                          <a:latin typeface="+mn-lt"/>
                          <a:ea typeface="+mn-ea"/>
                          <a:cs typeface="+mn-cs"/>
                        </a:rPr>
                        <a:t> de T.V.A. </a:t>
                      </a:r>
                      <a:r>
                        <a:rPr lang="en-US" sz="1100" kern="1200" dirty="0" err="1">
                          <a:solidFill>
                            <a:schemeClr val="dk1"/>
                          </a:solidFill>
                          <a:effectLst/>
                          <a:latin typeface="+mn-lt"/>
                          <a:ea typeface="+mn-ea"/>
                          <a:cs typeface="+mn-cs"/>
                        </a:rPr>
                        <a:t>fără</a:t>
                      </a:r>
                      <a:r>
                        <a:rPr lang="en-US" sz="1100" kern="1200" dirty="0">
                          <a:solidFill>
                            <a:schemeClr val="dk1"/>
                          </a:solidFill>
                          <a:effectLst/>
                          <a:latin typeface="+mn-lt"/>
                          <a:ea typeface="+mn-ea"/>
                          <a:cs typeface="+mn-cs"/>
                        </a:rPr>
                        <a:t> </a:t>
                      </a:r>
                      <a:r>
                        <a:rPr lang="en-US" sz="1100" kern="1200" dirty="0" err="1">
                          <a:solidFill>
                            <a:schemeClr val="dk1"/>
                          </a:solidFill>
                          <a:effectLst/>
                          <a:latin typeface="+mn-lt"/>
                          <a:ea typeface="+mn-ea"/>
                          <a:cs typeface="+mn-cs"/>
                        </a:rPr>
                        <a:t>drept</a:t>
                      </a:r>
                      <a:r>
                        <a:rPr lang="en-US" sz="1100" kern="1200" dirty="0">
                          <a:solidFill>
                            <a:schemeClr val="dk1"/>
                          </a:solidFill>
                          <a:effectLst/>
                          <a:latin typeface="+mn-lt"/>
                          <a:ea typeface="+mn-ea"/>
                          <a:cs typeface="+mn-cs"/>
                        </a:rPr>
                        <a:t> de </a:t>
                      </a:r>
                      <a:r>
                        <a:rPr lang="en-US" sz="1100" kern="1200" dirty="0" err="1">
                          <a:solidFill>
                            <a:schemeClr val="dk1"/>
                          </a:solidFill>
                          <a:effectLst/>
                          <a:latin typeface="+mn-lt"/>
                          <a:ea typeface="+mn-ea"/>
                          <a:cs typeface="+mn-cs"/>
                        </a:rPr>
                        <a:t>deducere</a:t>
                      </a:r>
                      <a:r>
                        <a:rPr lang="en-US" sz="1100" kern="1200" dirty="0">
                          <a:solidFill>
                            <a:schemeClr val="dk1"/>
                          </a:solidFill>
                          <a:effectLst/>
                          <a:latin typeface="+mn-lt"/>
                          <a:ea typeface="+mn-ea"/>
                          <a:cs typeface="+mn-cs"/>
                        </a:rPr>
                        <a:t>.</a:t>
                      </a:r>
                      <a:endParaRPr lang="ru-RU" sz="1100" kern="1200" dirty="0">
                        <a:solidFill>
                          <a:schemeClr val="dk1"/>
                        </a:solidFill>
                        <a:effectLst/>
                        <a:latin typeface="+mn-lt"/>
                        <a:ea typeface="+mn-ea"/>
                        <a:cs typeface="+mn-cs"/>
                      </a:endParaRPr>
                    </a:p>
                  </a:txBody>
                  <a:tcPr/>
                </a:tc>
                <a:tc>
                  <a:txBody>
                    <a:bodyPr/>
                    <a:lstStyle/>
                    <a:p>
                      <a:pPr algn="l"/>
                      <a:r>
                        <a:rPr lang="it-IT" sz="1100" dirty="0" err="1"/>
                        <a:t>alineatul</a:t>
                      </a:r>
                      <a:r>
                        <a:rPr lang="it-IT" sz="1100" dirty="0"/>
                        <a:t> (7) va </a:t>
                      </a:r>
                      <a:r>
                        <a:rPr lang="it-IT" sz="1100" dirty="0" err="1"/>
                        <a:t>avea</a:t>
                      </a:r>
                      <a:r>
                        <a:rPr lang="it-IT" sz="1100" dirty="0"/>
                        <a:t> </a:t>
                      </a:r>
                      <a:r>
                        <a:rPr lang="it-IT" sz="1100" dirty="0" err="1"/>
                        <a:t>următorul</a:t>
                      </a:r>
                      <a:r>
                        <a:rPr lang="it-IT" sz="1100" dirty="0"/>
                        <a:t> </a:t>
                      </a:r>
                      <a:r>
                        <a:rPr lang="it-IT" sz="1100" dirty="0" err="1"/>
                        <a:t>cuprins</a:t>
                      </a:r>
                      <a:r>
                        <a:rPr lang="it-IT" sz="1100" dirty="0"/>
                        <a:t>:</a:t>
                      </a:r>
                      <a:endParaRPr lang="ro-RO" sz="1100" dirty="0"/>
                    </a:p>
                    <a:p>
                      <a:pPr algn="l"/>
                      <a:r>
                        <a:rPr lang="en-US" sz="1100" dirty="0"/>
                        <a:t>"(7) </a:t>
                      </a:r>
                      <a:r>
                        <a:rPr lang="en-US" sz="1100" dirty="0" err="1"/>
                        <a:t>Sumele</a:t>
                      </a:r>
                      <a:r>
                        <a:rPr lang="en-US" sz="1100" dirty="0"/>
                        <a:t> TVA </a:t>
                      </a:r>
                      <a:r>
                        <a:rPr lang="en-US" sz="1100" dirty="0" err="1"/>
                        <a:t>raportate</a:t>
                      </a:r>
                      <a:r>
                        <a:rPr lang="en-US" sz="1100" dirty="0"/>
                        <a:t> la </a:t>
                      </a:r>
                      <a:r>
                        <a:rPr lang="en-US" sz="1100" dirty="0" err="1"/>
                        <a:t>costuri</a:t>
                      </a:r>
                      <a:r>
                        <a:rPr lang="en-US" sz="1100" dirty="0"/>
                        <a:t> </a:t>
                      </a:r>
                      <a:r>
                        <a:rPr lang="en-US" sz="1100" dirty="0" err="1"/>
                        <a:t>sau</a:t>
                      </a:r>
                      <a:r>
                        <a:rPr lang="en-US" sz="1100" dirty="0"/>
                        <a:t> la </a:t>
                      </a:r>
                      <a:r>
                        <a:rPr lang="en-US" sz="1100" dirty="0" err="1"/>
                        <a:t>cheltuieli</a:t>
                      </a:r>
                      <a:r>
                        <a:rPr lang="en-US" sz="1100" dirty="0"/>
                        <a:t> </a:t>
                      </a:r>
                      <a:r>
                        <a:rPr lang="en-US" sz="1100" dirty="0" err="1"/>
                        <a:t>pe</a:t>
                      </a:r>
                      <a:r>
                        <a:rPr lang="en-US" sz="1100" dirty="0"/>
                        <a:t> </a:t>
                      </a:r>
                      <a:r>
                        <a:rPr lang="en-US" sz="1100" dirty="0" err="1"/>
                        <a:t>mărfurile</a:t>
                      </a:r>
                      <a:r>
                        <a:rPr lang="en-US" sz="1100" dirty="0"/>
                        <a:t>, serviciile </a:t>
                      </a:r>
                      <a:r>
                        <a:rPr lang="en-US" sz="1100" dirty="0" err="1"/>
                        <a:t>procurate</a:t>
                      </a:r>
                      <a:r>
                        <a:rPr lang="en-US" sz="1100" dirty="0"/>
                        <a:t> se </a:t>
                      </a:r>
                      <a:r>
                        <a:rPr lang="en-US" sz="1100" dirty="0" err="1"/>
                        <a:t>deduc</a:t>
                      </a:r>
                      <a:r>
                        <a:rPr lang="en-US" sz="1100" dirty="0"/>
                        <a:t> </a:t>
                      </a:r>
                      <a:r>
                        <a:rPr lang="en-US" sz="1100" dirty="0" err="1"/>
                        <a:t>în</a:t>
                      </a:r>
                      <a:r>
                        <a:rPr lang="en-US" sz="1100" dirty="0"/>
                        <a:t> </a:t>
                      </a:r>
                      <a:r>
                        <a:rPr lang="en-US" sz="1100" dirty="0" err="1"/>
                        <a:t>cazul</a:t>
                      </a:r>
                      <a:r>
                        <a:rPr lang="en-US" sz="1100" dirty="0"/>
                        <a:t> </a:t>
                      </a:r>
                      <a:r>
                        <a:rPr lang="en-US" sz="1100" dirty="0" err="1"/>
                        <a:t>modificării</a:t>
                      </a:r>
                      <a:r>
                        <a:rPr lang="en-US" sz="1100" dirty="0"/>
                        <a:t> </a:t>
                      </a:r>
                      <a:r>
                        <a:rPr lang="en-US" sz="1100" dirty="0" err="1"/>
                        <a:t>regimului</a:t>
                      </a:r>
                      <a:r>
                        <a:rPr lang="en-US" sz="1100" dirty="0"/>
                        <a:t> fiscal </a:t>
                      </a:r>
                      <a:r>
                        <a:rPr lang="en-US" sz="1100" dirty="0" err="1"/>
                        <a:t>pentru</a:t>
                      </a:r>
                      <a:r>
                        <a:rPr lang="en-US" sz="1100" dirty="0"/>
                        <a:t> </a:t>
                      </a:r>
                      <a:r>
                        <a:rPr lang="en-US" sz="1100" dirty="0" err="1"/>
                        <a:t>livrarea</a:t>
                      </a:r>
                      <a:r>
                        <a:rPr lang="en-US" sz="1100" dirty="0"/>
                        <a:t> </a:t>
                      </a:r>
                      <a:r>
                        <a:rPr lang="en-US" sz="1100" dirty="0" err="1"/>
                        <a:t>mărfurilor</a:t>
                      </a:r>
                      <a:r>
                        <a:rPr lang="en-US" sz="1100" dirty="0"/>
                        <a:t>, </a:t>
                      </a:r>
                      <a:r>
                        <a:rPr lang="en-US" sz="1100" dirty="0" err="1"/>
                        <a:t>serviciilor</a:t>
                      </a:r>
                      <a:r>
                        <a:rPr lang="en-US" sz="1100" dirty="0"/>
                        <a:t>, </a:t>
                      </a:r>
                      <a:r>
                        <a:rPr lang="en-US" sz="1100" dirty="0" err="1">
                          <a:solidFill>
                            <a:srgbClr val="FF0000"/>
                          </a:solidFill>
                        </a:rPr>
                        <a:t>imobilizărilor</a:t>
                      </a:r>
                      <a:r>
                        <a:rPr lang="en-US" sz="1100" dirty="0">
                          <a:solidFill>
                            <a:srgbClr val="FF0000"/>
                          </a:solidFill>
                        </a:rPr>
                        <a:t> </a:t>
                      </a:r>
                      <a:r>
                        <a:rPr lang="en-US" sz="1100" dirty="0" err="1">
                          <a:solidFill>
                            <a:srgbClr val="FF0000"/>
                          </a:solidFill>
                        </a:rPr>
                        <a:t>corporale</a:t>
                      </a:r>
                      <a:r>
                        <a:rPr lang="en-US" sz="1100" dirty="0">
                          <a:solidFill>
                            <a:srgbClr val="FF0000"/>
                          </a:solidFill>
                        </a:rPr>
                        <a:t> şi </a:t>
                      </a:r>
                      <a:r>
                        <a:rPr lang="en-US" sz="1100" dirty="0" err="1">
                          <a:solidFill>
                            <a:srgbClr val="FF0000"/>
                          </a:solidFill>
                        </a:rPr>
                        <a:t>necorporale</a:t>
                      </a:r>
                      <a:r>
                        <a:rPr lang="en-US" sz="1100" dirty="0"/>
                        <a:t> </a:t>
                      </a:r>
                      <a:r>
                        <a:rPr lang="en-US" sz="1100" dirty="0" err="1"/>
                        <a:t>în</a:t>
                      </a:r>
                      <a:r>
                        <a:rPr lang="en-US" sz="1100" dirty="0"/>
                        <a:t> </a:t>
                      </a:r>
                      <a:r>
                        <a:rPr lang="en-US" sz="1100" dirty="0" err="1"/>
                        <a:t>procesul</a:t>
                      </a:r>
                      <a:r>
                        <a:rPr lang="en-US" sz="1100" dirty="0"/>
                        <a:t> desfăşurării activităţii de </a:t>
                      </a:r>
                      <a:r>
                        <a:rPr lang="en-US" sz="1100" dirty="0" err="1"/>
                        <a:t>întreprinzător</a:t>
                      </a:r>
                      <a:r>
                        <a:rPr lang="en-US" sz="1100" dirty="0"/>
                        <a:t> din </a:t>
                      </a:r>
                      <a:r>
                        <a:rPr lang="en-US" sz="1100" dirty="0" err="1"/>
                        <a:t>scutit</a:t>
                      </a:r>
                      <a:r>
                        <a:rPr lang="en-US" sz="1100" dirty="0"/>
                        <a:t> de TVA </a:t>
                      </a:r>
                      <a:r>
                        <a:rPr lang="en-US" sz="1100" dirty="0" err="1"/>
                        <a:t>fără</a:t>
                      </a:r>
                      <a:r>
                        <a:rPr lang="en-US" sz="1100" dirty="0"/>
                        <a:t> </a:t>
                      </a:r>
                      <a:r>
                        <a:rPr lang="en-US" sz="1100" dirty="0" err="1"/>
                        <a:t>drept</a:t>
                      </a:r>
                      <a:r>
                        <a:rPr lang="en-US" sz="1100" dirty="0"/>
                        <a:t> de </a:t>
                      </a:r>
                      <a:r>
                        <a:rPr lang="en-US" sz="1100" dirty="0" err="1"/>
                        <a:t>deducere</a:t>
                      </a:r>
                      <a:r>
                        <a:rPr lang="en-US" sz="1100" dirty="0"/>
                        <a:t> </a:t>
                      </a:r>
                      <a:r>
                        <a:rPr lang="en-US" sz="1100" dirty="0" err="1"/>
                        <a:t>în</a:t>
                      </a:r>
                      <a:r>
                        <a:rPr lang="en-US" sz="1100" dirty="0"/>
                        <a:t> </a:t>
                      </a:r>
                      <a:r>
                        <a:rPr lang="en-US" sz="1100" dirty="0" err="1"/>
                        <a:t>impozabil</a:t>
                      </a:r>
                      <a:r>
                        <a:rPr lang="en-US" sz="1100" dirty="0"/>
                        <a:t> </a:t>
                      </a:r>
                      <a:r>
                        <a:rPr lang="en-US" sz="1100" dirty="0" err="1"/>
                        <a:t>sau</a:t>
                      </a:r>
                      <a:r>
                        <a:rPr lang="en-US" sz="1100" dirty="0"/>
                        <a:t> </a:t>
                      </a:r>
                      <a:r>
                        <a:rPr lang="en-US" sz="1100" dirty="0" err="1"/>
                        <a:t>în</a:t>
                      </a:r>
                      <a:r>
                        <a:rPr lang="en-US" sz="1100" dirty="0"/>
                        <a:t> </a:t>
                      </a:r>
                      <a:r>
                        <a:rPr lang="en-US" sz="1100" dirty="0" err="1"/>
                        <a:t>cazul</a:t>
                      </a:r>
                      <a:r>
                        <a:rPr lang="en-US" sz="1100" dirty="0"/>
                        <a:t> </a:t>
                      </a:r>
                      <a:r>
                        <a:rPr lang="en-US" sz="1100" dirty="0" err="1"/>
                        <a:t>schimbării</a:t>
                      </a:r>
                      <a:r>
                        <a:rPr lang="en-US" sz="1100" dirty="0"/>
                        <a:t> </a:t>
                      </a:r>
                      <a:r>
                        <a:rPr lang="en-US" sz="1100" dirty="0" err="1"/>
                        <a:t>destinaţiei</a:t>
                      </a:r>
                      <a:r>
                        <a:rPr lang="en-US" sz="1100" dirty="0"/>
                        <a:t> </a:t>
                      </a:r>
                      <a:r>
                        <a:rPr lang="en-US" sz="1100" dirty="0" err="1"/>
                        <a:t>utilizării</a:t>
                      </a:r>
                      <a:r>
                        <a:rPr lang="en-US" sz="1100" dirty="0"/>
                        <a:t> </a:t>
                      </a:r>
                      <a:r>
                        <a:rPr lang="en-US" sz="1100" dirty="0" err="1"/>
                        <a:t>mărfurilor</a:t>
                      </a:r>
                      <a:r>
                        <a:rPr lang="en-US" sz="1100" dirty="0"/>
                        <a:t> </a:t>
                      </a:r>
                      <a:r>
                        <a:rPr lang="en-US" sz="1100" dirty="0" err="1"/>
                        <a:t>pentru</a:t>
                      </a:r>
                      <a:r>
                        <a:rPr lang="en-US" sz="1100" dirty="0"/>
                        <a:t> </a:t>
                      </a:r>
                      <a:r>
                        <a:rPr lang="en-US" sz="1100" dirty="0" err="1"/>
                        <a:t>efectuarea</a:t>
                      </a:r>
                      <a:r>
                        <a:rPr lang="en-US" sz="1100" dirty="0"/>
                        <a:t> </a:t>
                      </a:r>
                      <a:r>
                        <a:rPr lang="en-US" sz="1100" dirty="0" err="1"/>
                        <a:t>livrărilor</a:t>
                      </a:r>
                      <a:r>
                        <a:rPr lang="en-US" sz="1100" dirty="0"/>
                        <a:t> </a:t>
                      </a:r>
                      <a:r>
                        <a:rPr lang="en-US" sz="1100" dirty="0" err="1"/>
                        <a:t>impozabile</a:t>
                      </a:r>
                      <a:r>
                        <a:rPr lang="en-US" sz="1100" dirty="0"/>
                        <a:t> </a:t>
                      </a:r>
                      <a:r>
                        <a:rPr lang="en-US" sz="1100" dirty="0" err="1"/>
                        <a:t>în</a:t>
                      </a:r>
                      <a:r>
                        <a:rPr lang="en-US" sz="1100" dirty="0"/>
                        <a:t> </a:t>
                      </a:r>
                      <a:r>
                        <a:rPr lang="en-US" sz="1100" dirty="0" err="1"/>
                        <a:t>locul</a:t>
                      </a:r>
                      <a:r>
                        <a:rPr lang="en-US" sz="1100" dirty="0"/>
                        <a:t> </a:t>
                      </a:r>
                      <a:r>
                        <a:rPr lang="en-US" sz="1100" dirty="0" err="1"/>
                        <a:t>livrărilor</a:t>
                      </a:r>
                      <a:r>
                        <a:rPr lang="en-US" sz="1100" dirty="0"/>
                        <a:t> </a:t>
                      </a:r>
                      <a:r>
                        <a:rPr lang="en-US" sz="1100" dirty="0" err="1"/>
                        <a:t>scutite</a:t>
                      </a:r>
                      <a:r>
                        <a:rPr lang="en-US" sz="1100" dirty="0"/>
                        <a:t> de TVA </a:t>
                      </a:r>
                      <a:r>
                        <a:rPr lang="en-US" sz="1100" dirty="0" err="1"/>
                        <a:t>fără</a:t>
                      </a:r>
                      <a:r>
                        <a:rPr lang="en-US" sz="1100" dirty="0"/>
                        <a:t> </a:t>
                      </a:r>
                      <a:r>
                        <a:rPr lang="en-US" sz="1100" dirty="0" err="1"/>
                        <a:t>drept</a:t>
                      </a:r>
                      <a:r>
                        <a:rPr lang="en-US" sz="1100" dirty="0"/>
                        <a:t> de </a:t>
                      </a:r>
                      <a:r>
                        <a:rPr lang="en-US" sz="1100" dirty="0" err="1"/>
                        <a:t>deducere</a:t>
                      </a:r>
                      <a:r>
                        <a:rPr lang="en-US" sz="1100" dirty="0"/>
                        <a:t>.</a:t>
                      </a:r>
                    </a:p>
                    <a:p>
                      <a:pPr algn="l"/>
                      <a:r>
                        <a:rPr lang="en-US" sz="1100" dirty="0"/>
                        <a:t>Se </a:t>
                      </a:r>
                      <a:r>
                        <a:rPr lang="en-US" sz="1100" dirty="0" err="1"/>
                        <a:t>deduc</a:t>
                      </a:r>
                      <a:r>
                        <a:rPr lang="en-US" sz="1100" dirty="0"/>
                        <a:t> </a:t>
                      </a:r>
                      <a:r>
                        <a:rPr lang="en-US" sz="1100" dirty="0" err="1"/>
                        <a:t>sumele</a:t>
                      </a:r>
                      <a:r>
                        <a:rPr lang="en-US" sz="1100" dirty="0"/>
                        <a:t> TVA </a:t>
                      </a:r>
                      <a:r>
                        <a:rPr lang="en-US" sz="1100" dirty="0" err="1"/>
                        <a:t>în</a:t>
                      </a:r>
                      <a:r>
                        <a:rPr lang="en-US" sz="1100" dirty="0"/>
                        <a:t> </a:t>
                      </a:r>
                      <a:r>
                        <a:rPr lang="en-US" sz="1100" dirty="0" err="1"/>
                        <a:t>mărimea</a:t>
                      </a:r>
                      <a:r>
                        <a:rPr lang="en-US" sz="1100" dirty="0"/>
                        <a:t> </a:t>
                      </a:r>
                      <a:r>
                        <a:rPr lang="en-US" sz="1100" dirty="0" err="1"/>
                        <a:t>atribuită</a:t>
                      </a:r>
                      <a:r>
                        <a:rPr lang="en-US" sz="1100" dirty="0"/>
                        <a:t> anterior la </a:t>
                      </a:r>
                      <a:r>
                        <a:rPr lang="en-US" sz="1100" dirty="0" err="1"/>
                        <a:t>costuri</a:t>
                      </a:r>
                      <a:r>
                        <a:rPr lang="en-US" sz="1100" dirty="0"/>
                        <a:t> </a:t>
                      </a:r>
                      <a:r>
                        <a:rPr lang="en-US" sz="1100" dirty="0" err="1"/>
                        <a:t>sau</a:t>
                      </a:r>
                      <a:r>
                        <a:rPr lang="en-US" sz="1100" dirty="0"/>
                        <a:t> la </a:t>
                      </a:r>
                      <a:r>
                        <a:rPr lang="en-US" sz="1100" dirty="0" err="1"/>
                        <a:t>cheltuieli</a:t>
                      </a:r>
                      <a:r>
                        <a:rPr lang="en-US" sz="1100" dirty="0"/>
                        <a:t> </a:t>
                      </a:r>
                      <a:r>
                        <a:rPr lang="en-US" sz="1100" dirty="0" err="1"/>
                        <a:t>pentru</a:t>
                      </a:r>
                      <a:r>
                        <a:rPr lang="en-US" sz="1100" dirty="0"/>
                        <a:t> </a:t>
                      </a:r>
                      <a:r>
                        <a:rPr lang="en-US" sz="1100" dirty="0" err="1"/>
                        <a:t>stocurile</a:t>
                      </a:r>
                      <a:r>
                        <a:rPr lang="en-US" sz="1100" dirty="0"/>
                        <a:t> de </a:t>
                      </a:r>
                      <a:r>
                        <a:rPr lang="en-US" sz="1100" dirty="0" err="1"/>
                        <a:t>mărfuri</a:t>
                      </a:r>
                      <a:r>
                        <a:rPr lang="en-US" sz="1100" dirty="0"/>
                        <a:t> </a:t>
                      </a:r>
                      <a:r>
                        <a:rPr lang="en-US" sz="1100" dirty="0" err="1"/>
                        <a:t>rămase</a:t>
                      </a:r>
                      <a:r>
                        <a:rPr lang="en-US" sz="1100" dirty="0"/>
                        <a:t>, </a:t>
                      </a:r>
                      <a:r>
                        <a:rPr lang="en-US" sz="1100" dirty="0" err="1"/>
                        <a:t>iar</a:t>
                      </a:r>
                      <a:r>
                        <a:rPr lang="en-US" sz="1100" dirty="0"/>
                        <a:t> </a:t>
                      </a:r>
                      <a:r>
                        <a:rPr lang="en-US" sz="1100" dirty="0" err="1"/>
                        <a:t>pentru</a:t>
                      </a:r>
                      <a:r>
                        <a:rPr lang="en-US" sz="1100" dirty="0"/>
                        <a:t> </a:t>
                      </a:r>
                      <a:r>
                        <a:rPr lang="en-US" sz="1100" dirty="0" err="1">
                          <a:solidFill>
                            <a:srgbClr val="FF0000"/>
                          </a:solidFill>
                        </a:rPr>
                        <a:t>imobilizările</a:t>
                      </a:r>
                      <a:r>
                        <a:rPr lang="en-US" sz="1100" dirty="0">
                          <a:solidFill>
                            <a:srgbClr val="FF0000"/>
                          </a:solidFill>
                        </a:rPr>
                        <a:t> </a:t>
                      </a:r>
                      <a:r>
                        <a:rPr lang="en-US" sz="1100" dirty="0" err="1">
                          <a:solidFill>
                            <a:srgbClr val="FF0000"/>
                          </a:solidFill>
                        </a:rPr>
                        <a:t>corporale</a:t>
                      </a:r>
                      <a:r>
                        <a:rPr lang="en-US" sz="1100" dirty="0">
                          <a:solidFill>
                            <a:srgbClr val="FF0000"/>
                          </a:solidFill>
                        </a:rPr>
                        <a:t> (</a:t>
                      </a:r>
                      <a:r>
                        <a:rPr lang="en-US" sz="1100" dirty="0" err="1">
                          <a:solidFill>
                            <a:srgbClr val="FF0000"/>
                          </a:solidFill>
                        </a:rPr>
                        <a:t>inclusiv</a:t>
                      </a:r>
                      <a:r>
                        <a:rPr lang="en-US" sz="1100" dirty="0">
                          <a:solidFill>
                            <a:srgbClr val="FF0000"/>
                          </a:solidFill>
                        </a:rPr>
                        <a:t> </a:t>
                      </a:r>
                      <a:r>
                        <a:rPr lang="en-US" sz="1100" dirty="0" err="1">
                          <a:solidFill>
                            <a:srgbClr val="FF0000"/>
                          </a:solidFill>
                        </a:rPr>
                        <a:t>în</a:t>
                      </a:r>
                      <a:r>
                        <a:rPr lang="en-US" sz="1100" dirty="0">
                          <a:solidFill>
                            <a:srgbClr val="FF0000"/>
                          </a:solidFill>
                        </a:rPr>
                        <a:t> curs de </a:t>
                      </a:r>
                      <a:r>
                        <a:rPr lang="en-US" sz="1100" dirty="0" err="1">
                          <a:solidFill>
                            <a:srgbClr val="FF0000"/>
                          </a:solidFill>
                        </a:rPr>
                        <a:t>execuţie</a:t>
                      </a:r>
                      <a:r>
                        <a:rPr lang="en-US" sz="1100" dirty="0">
                          <a:solidFill>
                            <a:srgbClr val="FF0000"/>
                          </a:solidFill>
                        </a:rPr>
                        <a:t>) </a:t>
                      </a:r>
                      <a:r>
                        <a:rPr lang="en-US" sz="1100" dirty="0">
                          <a:solidFill>
                            <a:schemeClr val="tx1"/>
                          </a:solidFill>
                          <a:highlight>
                            <a:srgbClr val="FFFF00"/>
                          </a:highlight>
                        </a:rPr>
                        <a:t>şi </a:t>
                      </a:r>
                      <a:r>
                        <a:rPr lang="en-US" sz="1100" dirty="0" err="1">
                          <a:solidFill>
                            <a:schemeClr val="tx1"/>
                          </a:solidFill>
                          <a:highlight>
                            <a:srgbClr val="FFFF00"/>
                          </a:highlight>
                        </a:rPr>
                        <a:t>imobilizările</a:t>
                      </a:r>
                      <a:r>
                        <a:rPr lang="en-US" sz="1100" dirty="0">
                          <a:solidFill>
                            <a:schemeClr val="tx1"/>
                          </a:solidFill>
                          <a:highlight>
                            <a:srgbClr val="FFFF00"/>
                          </a:highlight>
                        </a:rPr>
                        <a:t> </a:t>
                      </a:r>
                      <a:r>
                        <a:rPr lang="en-US" sz="1100" dirty="0" err="1">
                          <a:solidFill>
                            <a:schemeClr val="tx1"/>
                          </a:solidFill>
                          <a:highlight>
                            <a:srgbClr val="FFFF00"/>
                          </a:highlight>
                        </a:rPr>
                        <a:t>necorporale</a:t>
                      </a:r>
                      <a:r>
                        <a:rPr lang="en-US" sz="1100" dirty="0">
                          <a:solidFill>
                            <a:schemeClr val="tx1"/>
                          </a:solidFill>
                        </a:rPr>
                        <a:t> </a:t>
                      </a:r>
                      <a:r>
                        <a:rPr lang="en-US" sz="1100" dirty="0"/>
                        <a:t>– </a:t>
                      </a:r>
                      <a:r>
                        <a:rPr lang="en-US" sz="1100" dirty="0" err="1"/>
                        <a:t>în</a:t>
                      </a:r>
                      <a:r>
                        <a:rPr lang="en-US" sz="1100" dirty="0"/>
                        <a:t> </a:t>
                      </a:r>
                      <a:r>
                        <a:rPr lang="en-US" sz="1100" dirty="0" err="1"/>
                        <a:t>mărimea</a:t>
                      </a:r>
                      <a:r>
                        <a:rPr lang="en-US" sz="1100" dirty="0"/>
                        <a:t> </a:t>
                      </a:r>
                      <a:r>
                        <a:rPr lang="en-US" sz="1100" dirty="0" err="1"/>
                        <a:t>sumei</a:t>
                      </a:r>
                      <a:r>
                        <a:rPr lang="en-US" sz="1100" dirty="0"/>
                        <a:t> TVA </a:t>
                      </a:r>
                      <a:r>
                        <a:rPr lang="en-US" sz="1100" dirty="0" err="1"/>
                        <a:t>aferente</a:t>
                      </a:r>
                      <a:r>
                        <a:rPr lang="en-US" sz="1100" dirty="0"/>
                        <a:t> </a:t>
                      </a:r>
                      <a:r>
                        <a:rPr lang="en-US" sz="1100" dirty="0" err="1"/>
                        <a:t>valorii</a:t>
                      </a:r>
                      <a:r>
                        <a:rPr lang="en-US" sz="1100" dirty="0"/>
                        <a:t> </a:t>
                      </a:r>
                      <a:r>
                        <a:rPr lang="en-US" sz="1100" dirty="0" err="1"/>
                        <a:t>contabile</a:t>
                      </a:r>
                      <a:r>
                        <a:rPr lang="en-US" sz="1100" dirty="0"/>
                        <a:t>, </a:t>
                      </a:r>
                      <a:r>
                        <a:rPr lang="en-US" sz="1100" dirty="0" err="1"/>
                        <a:t>fără</a:t>
                      </a:r>
                      <a:r>
                        <a:rPr lang="en-US" sz="1100" dirty="0"/>
                        <a:t> a </a:t>
                      </a:r>
                      <a:r>
                        <a:rPr lang="en-US" sz="1100" dirty="0" err="1"/>
                        <a:t>lua</a:t>
                      </a:r>
                      <a:r>
                        <a:rPr lang="en-US" sz="1100" dirty="0"/>
                        <a:t> </a:t>
                      </a:r>
                      <a:r>
                        <a:rPr lang="en-US" sz="1100" dirty="0" err="1"/>
                        <a:t>în</a:t>
                      </a:r>
                      <a:r>
                        <a:rPr lang="en-US" sz="1100" dirty="0"/>
                        <a:t> </a:t>
                      </a:r>
                      <a:r>
                        <a:rPr lang="en-US" sz="1100" dirty="0" err="1"/>
                        <a:t>considerare</a:t>
                      </a:r>
                      <a:r>
                        <a:rPr lang="en-US" sz="1100" dirty="0"/>
                        <a:t> </a:t>
                      </a:r>
                      <a:r>
                        <a:rPr lang="en-US" sz="1100" dirty="0" err="1"/>
                        <a:t>valoarea</a:t>
                      </a:r>
                      <a:r>
                        <a:rPr lang="en-US" sz="1100" dirty="0"/>
                        <a:t> </a:t>
                      </a:r>
                      <a:r>
                        <a:rPr lang="en-US" sz="1100" dirty="0" err="1"/>
                        <a:t>reevaluată</a:t>
                      </a:r>
                      <a:r>
                        <a:rPr lang="en-US" sz="1100" dirty="0"/>
                        <a:t>.</a:t>
                      </a:r>
                    </a:p>
                    <a:p>
                      <a:pPr algn="l"/>
                      <a:r>
                        <a:rPr lang="en-US" sz="1100" dirty="0" err="1"/>
                        <a:t>Deducerea</a:t>
                      </a:r>
                      <a:r>
                        <a:rPr lang="en-US" sz="1100" dirty="0"/>
                        <a:t> </a:t>
                      </a:r>
                      <a:r>
                        <a:rPr lang="en-US" sz="1100" dirty="0" err="1"/>
                        <a:t>sumelor</a:t>
                      </a:r>
                      <a:r>
                        <a:rPr lang="en-US" sz="1100" dirty="0"/>
                        <a:t> TVA </a:t>
                      </a:r>
                      <a:r>
                        <a:rPr lang="en-US" sz="1100" dirty="0" err="1"/>
                        <a:t>în</a:t>
                      </a:r>
                      <a:r>
                        <a:rPr lang="en-US" sz="1100" dirty="0"/>
                        <a:t> </a:t>
                      </a:r>
                      <a:r>
                        <a:rPr lang="en-US" sz="1100" dirty="0" err="1"/>
                        <a:t>cazul</a:t>
                      </a:r>
                      <a:r>
                        <a:rPr lang="en-US" sz="1100" dirty="0"/>
                        <a:t> </a:t>
                      </a:r>
                      <a:r>
                        <a:rPr lang="en-US" sz="1100" dirty="0" err="1"/>
                        <a:t>modificării</a:t>
                      </a:r>
                      <a:r>
                        <a:rPr lang="en-US" sz="1100" dirty="0"/>
                        <a:t> </a:t>
                      </a:r>
                      <a:r>
                        <a:rPr lang="en-US" sz="1100" dirty="0" err="1"/>
                        <a:t>regimului</a:t>
                      </a:r>
                      <a:r>
                        <a:rPr lang="en-US" sz="1100" dirty="0"/>
                        <a:t> fiscal se </a:t>
                      </a:r>
                      <a:r>
                        <a:rPr lang="en-US" sz="1100" dirty="0" err="1"/>
                        <a:t>efectuează</a:t>
                      </a:r>
                      <a:r>
                        <a:rPr lang="en-US" sz="1100" dirty="0"/>
                        <a:t> </a:t>
                      </a:r>
                      <a:r>
                        <a:rPr lang="en-US" sz="1100" dirty="0" err="1"/>
                        <a:t>în</a:t>
                      </a:r>
                      <a:r>
                        <a:rPr lang="en-US" sz="1100" dirty="0"/>
                        <a:t> </a:t>
                      </a:r>
                      <a:r>
                        <a:rPr lang="en-US" sz="1100" dirty="0" err="1"/>
                        <a:t>perioada</a:t>
                      </a:r>
                      <a:r>
                        <a:rPr lang="en-US" sz="1100" dirty="0"/>
                        <a:t> </a:t>
                      </a:r>
                      <a:r>
                        <a:rPr lang="en-US" sz="1100" dirty="0" err="1"/>
                        <a:t>fiscală</a:t>
                      </a:r>
                      <a:r>
                        <a:rPr lang="en-US" sz="1100" dirty="0"/>
                        <a:t> </a:t>
                      </a:r>
                      <a:r>
                        <a:rPr lang="en-US" sz="1100" dirty="0" err="1"/>
                        <a:t>în</a:t>
                      </a:r>
                      <a:r>
                        <a:rPr lang="en-US" sz="1100" dirty="0"/>
                        <a:t> care a </a:t>
                      </a:r>
                      <a:r>
                        <a:rPr lang="en-US" sz="1100" dirty="0" err="1"/>
                        <a:t>avut</a:t>
                      </a:r>
                      <a:r>
                        <a:rPr lang="en-US" sz="1100" dirty="0"/>
                        <a:t> </a:t>
                      </a:r>
                      <a:r>
                        <a:rPr lang="en-US" sz="1100" dirty="0" err="1"/>
                        <a:t>loc</a:t>
                      </a:r>
                      <a:r>
                        <a:rPr lang="en-US" sz="1100" dirty="0"/>
                        <a:t> </a:t>
                      </a:r>
                      <a:r>
                        <a:rPr lang="en-US" sz="1100" dirty="0" err="1"/>
                        <a:t>modificarea</a:t>
                      </a:r>
                      <a:r>
                        <a:rPr lang="en-US" sz="1100" dirty="0"/>
                        <a:t> </a:t>
                      </a:r>
                      <a:r>
                        <a:rPr lang="en-US" sz="1100" dirty="0" err="1"/>
                        <a:t>regimului</a:t>
                      </a:r>
                      <a:r>
                        <a:rPr lang="en-US" sz="1100" dirty="0"/>
                        <a:t> fiscal din livrare </a:t>
                      </a:r>
                      <a:r>
                        <a:rPr lang="en-US" sz="1100" dirty="0" err="1"/>
                        <a:t>scutită</a:t>
                      </a:r>
                      <a:r>
                        <a:rPr lang="en-US" sz="1100" dirty="0"/>
                        <a:t> de TVA </a:t>
                      </a:r>
                      <a:r>
                        <a:rPr lang="en-US" sz="1100" dirty="0" err="1"/>
                        <a:t>fără</a:t>
                      </a:r>
                      <a:r>
                        <a:rPr lang="en-US" sz="1100" dirty="0"/>
                        <a:t> </a:t>
                      </a:r>
                      <a:r>
                        <a:rPr lang="en-US" sz="1100" dirty="0" err="1"/>
                        <a:t>drept</a:t>
                      </a:r>
                      <a:r>
                        <a:rPr lang="en-US" sz="1100" dirty="0"/>
                        <a:t> de </a:t>
                      </a:r>
                      <a:r>
                        <a:rPr lang="en-US" sz="1100" dirty="0" err="1"/>
                        <a:t>deducere</a:t>
                      </a:r>
                      <a:r>
                        <a:rPr lang="en-US" sz="1100" dirty="0"/>
                        <a:t> </a:t>
                      </a:r>
                      <a:r>
                        <a:rPr lang="en-US" sz="1100" dirty="0" err="1"/>
                        <a:t>în</a:t>
                      </a:r>
                      <a:r>
                        <a:rPr lang="en-US" sz="1100" dirty="0"/>
                        <a:t> livrare </a:t>
                      </a:r>
                      <a:r>
                        <a:rPr lang="en-US" sz="1100" dirty="0" err="1"/>
                        <a:t>impozabilă</a:t>
                      </a:r>
                      <a:r>
                        <a:rPr lang="en-US" sz="1100" dirty="0"/>
                        <a:t>.</a:t>
                      </a:r>
                    </a:p>
                    <a:p>
                      <a:pPr algn="l"/>
                      <a:r>
                        <a:rPr lang="en-US" sz="1100" dirty="0" err="1"/>
                        <a:t>Deducerea</a:t>
                      </a:r>
                      <a:r>
                        <a:rPr lang="en-US" sz="1100" dirty="0"/>
                        <a:t> </a:t>
                      </a:r>
                      <a:r>
                        <a:rPr lang="en-US" sz="1100" dirty="0" err="1"/>
                        <a:t>sumelor</a:t>
                      </a:r>
                      <a:r>
                        <a:rPr lang="en-US" sz="1100" dirty="0"/>
                        <a:t> TVA </a:t>
                      </a:r>
                      <a:r>
                        <a:rPr lang="en-US" sz="1100" dirty="0" err="1"/>
                        <a:t>în</a:t>
                      </a:r>
                      <a:r>
                        <a:rPr lang="en-US" sz="1100" dirty="0"/>
                        <a:t> </a:t>
                      </a:r>
                      <a:r>
                        <a:rPr lang="en-US" sz="1100" dirty="0" err="1"/>
                        <a:t>cazul</a:t>
                      </a:r>
                      <a:r>
                        <a:rPr lang="en-US" sz="1100" dirty="0"/>
                        <a:t> </a:t>
                      </a:r>
                      <a:r>
                        <a:rPr lang="en-US" sz="1100" dirty="0" err="1"/>
                        <a:t>schimbării</a:t>
                      </a:r>
                      <a:r>
                        <a:rPr lang="en-US" sz="1100" dirty="0"/>
                        <a:t> </a:t>
                      </a:r>
                      <a:r>
                        <a:rPr lang="en-US" sz="1100" dirty="0" err="1"/>
                        <a:t>destinaţiei</a:t>
                      </a:r>
                      <a:r>
                        <a:rPr lang="en-US" sz="1100" dirty="0"/>
                        <a:t> </a:t>
                      </a:r>
                      <a:r>
                        <a:rPr lang="en-US" sz="1100" dirty="0" err="1"/>
                        <a:t>utilizării</a:t>
                      </a:r>
                      <a:r>
                        <a:rPr lang="en-US" sz="1100" dirty="0"/>
                        <a:t> </a:t>
                      </a:r>
                      <a:r>
                        <a:rPr lang="en-US" sz="1100" dirty="0" err="1"/>
                        <a:t>mărfurilor</a:t>
                      </a:r>
                      <a:r>
                        <a:rPr lang="en-US" sz="1100" dirty="0"/>
                        <a:t> se </a:t>
                      </a:r>
                      <a:r>
                        <a:rPr lang="en-US" sz="1100" dirty="0" err="1"/>
                        <a:t>efectuează</a:t>
                      </a:r>
                      <a:r>
                        <a:rPr lang="en-US" sz="1100" dirty="0"/>
                        <a:t> la </a:t>
                      </a:r>
                      <a:r>
                        <a:rPr lang="en-US" sz="1100" dirty="0" err="1"/>
                        <a:t>momentul</a:t>
                      </a:r>
                      <a:r>
                        <a:rPr lang="en-US" sz="1100" dirty="0"/>
                        <a:t> </a:t>
                      </a:r>
                      <a:r>
                        <a:rPr lang="en-US" sz="1100" dirty="0" err="1"/>
                        <a:t>utilizării</a:t>
                      </a:r>
                      <a:r>
                        <a:rPr lang="en-US" sz="1100" dirty="0"/>
                        <a:t> </a:t>
                      </a:r>
                      <a:r>
                        <a:rPr lang="en-US" sz="1100" dirty="0" err="1"/>
                        <a:t>mărfurilor</a:t>
                      </a:r>
                      <a:r>
                        <a:rPr lang="en-US" sz="1100" dirty="0"/>
                        <a:t> </a:t>
                      </a:r>
                      <a:r>
                        <a:rPr lang="en-US" sz="1100" dirty="0" err="1"/>
                        <a:t>în</a:t>
                      </a:r>
                      <a:r>
                        <a:rPr lang="en-US" sz="1100" dirty="0"/>
                        <a:t> </a:t>
                      </a:r>
                      <a:r>
                        <a:rPr lang="en-US" sz="1100" dirty="0" err="1"/>
                        <a:t>calitate</a:t>
                      </a:r>
                      <a:r>
                        <a:rPr lang="en-US" sz="1100" dirty="0"/>
                        <a:t> de </a:t>
                      </a:r>
                      <a:r>
                        <a:rPr lang="en-US" sz="1100" dirty="0" err="1"/>
                        <a:t>materie</a:t>
                      </a:r>
                      <a:r>
                        <a:rPr lang="en-US" sz="1100" dirty="0"/>
                        <a:t> </a:t>
                      </a:r>
                      <a:r>
                        <a:rPr lang="en-US" sz="1100" dirty="0" err="1"/>
                        <a:t>primă</a:t>
                      </a:r>
                      <a:r>
                        <a:rPr lang="en-US" sz="1100" dirty="0"/>
                        <a:t>, </a:t>
                      </a:r>
                      <a:r>
                        <a:rPr lang="en-US" sz="1100" dirty="0" err="1"/>
                        <a:t>materiale</a:t>
                      </a:r>
                      <a:r>
                        <a:rPr lang="en-US" sz="1100" dirty="0"/>
                        <a:t> </a:t>
                      </a:r>
                      <a:r>
                        <a:rPr lang="en-US" sz="1100" dirty="0" err="1"/>
                        <a:t>sau</a:t>
                      </a:r>
                      <a:r>
                        <a:rPr lang="en-US" sz="1100" dirty="0"/>
                        <a:t> </a:t>
                      </a:r>
                      <a:r>
                        <a:rPr lang="en-US" sz="1100" dirty="0" err="1">
                          <a:solidFill>
                            <a:srgbClr val="FF0000"/>
                          </a:solidFill>
                        </a:rPr>
                        <a:t>imobilizări</a:t>
                      </a:r>
                      <a:r>
                        <a:rPr lang="en-US" sz="1100" dirty="0">
                          <a:solidFill>
                            <a:srgbClr val="FF0000"/>
                          </a:solidFill>
                        </a:rPr>
                        <a:t> </a:t>
                      </a:r>
                      <a:r>
                        <a:rPr lang="en-US" sz="1100" dirty="0" err="1">
                          <a:solidFill>
                            <a:srgbClr val="FF0000"/>
                          </a:solidFill>
                        </a:rPr>
                        <a:t>corporale</a:t>
                      </a:r>
                      <a:r>
                        <a:rPr lang="en-US" sz="1100" dirty="0">
                          <a:solidFill>
                            <a:srgbClr val="FF0000"/>
                          </a:solidFill>
                        </a:rPr>
                        <a:t> şi </a:t>
                      </a:r>
                      <a:r>
                        <a:rPr lang="en-US" sz="1100" dirty="0" err="1">
                          <a:solidFill>
                            <a:srgbClr val="FF0000"/>
                          </a:solidFill>
                        </a:rPr>
                        <a:t>imobilizări</a:t>
                      </a:r>
                      <a:r>
                        <a:rPr lang="en-US" sz="1100" dirty="0">
                          <a:solidFill>
                            <a:srgbClr val="FF0000"/>
                          </a:solidFill>
                        </a:rPr>
                        <a:t> </a:t>
                      </a:r>
                      <a:r>
                        <a:rPr lang="en-US" sz="1100" dirty="0" err="1">
                          <a:solidFill>
                            <a:srgbClr val="FF0000"/>
                          </a:solidFill>
                        </a:rPr>
                        <a:t>necorporale</a:t>
                      </a:r>
                      <a:r>
                        <a:rPr lang="en-US" sz="1100" dirty="0"/>
                        <a:t> </a:t>
                      </a:r>
                      <a:r>
                        <a:rPr lang="en-US" sz="1100" dirty="0" err="1"/>
                        <a:t>pentru</a:t>
                      </a:r>
                      <a:r>
                        <a:rPr lang="en-US" sz="1100" dirty="0"/>
                        <a:t> </a:t>
                      </a:r>
                      <a:r>
                        <a:rPr lang="en-US" sz="1100" dirty="0" err="1"/>
                        <a:t>efectuarea</a:t>
                      </a:r>
                      <a:r>
                        <a:rPr lang="en-US" sz="1100" dirty="0"/>
                        <a:t> </a:t>
                      </a:r>
                      <a:r>
                        <a:rPr lang="en-US" sz="1100" dirty="0" err="1"/>
                        <a:t>livrărilor</a:t>
                      </a:r>
                      <a:r>
                        <a:rPr lang="en-US" sz="1100" dirty="0"/>
                        <a:t> </a:t>
                      </a:r>
                      <a:r>
                        <a:rPr lang="en-US" sz="1100" dirty="0" err="1"/>
                        <a:t>impozabile</a:t>
                      </a:r>
                      <a:r>
                        <a:rPr lang="en-US" sz="1100" dirty="0"/>
                        <a:t> </a:t>
                      </a:r>
                      <a:r>
                        <a:rPr lang="en-US" sz="1100" dirty="0" err="1"/>
                        <a:t>în</a:t>
                      </a:r>
                      <a:r>
                        <a:rPr lang="en-US" sz="1100" dirty="0"/>
                        <a:t> </a:t>
                      </a:r>
                      <a:r>
                        <a:rPr lang="en-US" sz="1100" dirty="0" err="1"/>
                        <a:t>locul</a:t>
                      </a:r>
                      <a:r>
                        <a:rPr lang="en-US" sz="1100" dirty="0"/>
                        <a:t> </a:t>
                      </a:r>
                      <a:r>
                        <a:rPr lang="en-US" sz="1100" dirty="0" err="1"/>
                        <a:t>livrărilor</a:t>
                      </a:r>
                      <a:r>
                        <a:rPr lang="en-US" sz="1100" dirty="0"/>
                        <a:t> </a:t>
                      </a:r>
                      <a:r>
                        <a:rPr lang="en-US" sz="1100" dirty="0" err="1"/>
                        <a:t>scutite</a:t>
                      </a:r>
                      <a:r>
                        <a:rPr lang="en-US" sz="1100" dirty="0"/>
                        <a:t> de TVA </a:t>
                      </a:r>
                      <a:r>
                        <a:rPr lang="en-US" sz="1100" dirty="0" err="1"/>
                        <a:t>fără</a:t>
                      </a:r>
                      <a:r>
                        <a:rPr lang="en-US" sz="1100" dirty="0"/>
                        <a:t> </a:t>
                      </a:r>
                      <a:r>
                        <a:rPr lang="en-US" sz="1100" dirty="0" err="1"/>
                        <a:t>drept</a:t>
                      </a:r>
                      <a:r>
                        <a:rPr lang="en-US" sz="1100" dirty="0"/>
                        <a:t> de </a:t>
                      </a:r>
                      <a:r>
                        <a:rPr lang="en-US" sz="1100" dirty="0" err="1"/>
                        <a:t>deducere</a:t>
                      </a:r>
                      <a:r>
                        <a:rPr lang="en-US" sz="1100" dirty="0"/>
                        <a:t>."</a:t>
                      </a:r>
                      <a:endParaRPr lang="ru-RU" sz="1100" dirty="0"/>
                    </a:p>
                  </a:txBody>
                  <a:tcPr/>
                </a:tc>
                <a:tc>
                  <a:txBody>
                    <a:bodyPr/>
                    <a:lstStyle/>
                    <a:p>
                      <a:pPr algn="l"/>
                      <a:endParaRPr lang="ro-RO" sz="1100" dirty="0"/>
                    </a:p>
                    <a:p>
                      <a:pPr algn="l"/>
                      <a:endParaRPr lang="ro-RO" sz="1100" dirty="0"/>
                    </a:p>
                    <a:p>
                      <a:pPr algn="l"/>
                      <a:r>
                        <a:rPr lang="ro-RO" sz="1100" dirty="0"/>
                        <a:t>! Imobilizările necorporale nu au fost prevăzute în prima parte a normei</a:t>
                      </a:r>
                    </a:p>
                    <a:p>
                      <a:pPr algn="l"/>
                      <a:r>
                        <a:rPr lang="ro-RO" sz="1100" dirty="0"/>
                        <a:t>! Se livrează?</a:t>
                      </a:r>
                    </a:p>
                    <a:p>
                      <a:pPr algn="l"/>
                      <a:endParaRPr lang="ro-RO" sz="1100" dirty="0"/>
                    </a:p>
                    <a:p>
                      <a:pPr algn="l"/>
                      <a:endParaRPr lang="ro-RO" sz="1100" dirty="0"/>
                    </a:p>
                    <a:p>
                      <a:pPr algn="l"/>
                      <a:endParaRPr lang="ro-RO" sz="1100" dirty="0"/>
                    </a:p>
                    <a:p>
                      <a:pPr algn="l"/>
                      <a:endParaRPr lang="ro-RO" sz="1100" dirty="0"/>
                    </a:p>
                    <a:p>
                      <a:pPr algn="l"/>
                      <a:endParaRPr lang="ro-RO" sz="1100" dirty="0"/>
                    </a:p>
                    <a:p>
                      <a:pPr algn="l"/>
                      <a:endParaRPr lang="ro-RO" sz="1100" dirty="0"/>
                    </a:p>
                    <a:p>
                      <a:pPr algn="l"/>
                      <a:endParaRPr lang="ro-RO" sz="1100" dirty="0"/>
                    </a:p>
                    <a:p>
                      <a:pPr algn="l"/>
                      <a:endParaRPr lang="ro-RO" sz="1100" dirty="0"/>
                    </a:p>
                    <a:p>
                      <a:pPr algn="l"/>
                      <a:r>
                        <a:rPr lang="ro-RO" sz="1100" dirty="0"/>
                        <a:t>! mijloace fixe – puse în funcțiune – </a:t>
                      </a:r>
                      <a:r>
                        <a:rPr lang="ro-RO" sz="1100" b="1" dirty="0"/>
                        <a:t>în curs de execuție - IMPORTANT</a:t>
                      </a:r>
                      <a:endParaRPr lang="ro-RO" sz="1100" dirty="0"/>
                    </a:p>
                    <a:p>
                      <a:pPr algn="l"/>
                      <a:r>
                        <a:rPr lang="ro-RO" sz="1100" dirty="0"/>
                        <a:t>! imobilizări necorporale – au fost prevăzute</a:t>
                      </a:r>
                    </a:p>
                    <a:p>
                      <a:pPr algn="l"/>
                      <a:r>
                        <a:rPr lang="ro-RO" sz="1100" dirty="0"/>
                        <a:t>! Anterior deducerea a fost condiționată de caracterul amortizabil al imobilizării necorporale</a:t>
                      </a:r>
                    </a:p>
                    <a:p>
                      <a:pPr algn="l"/>
                      <a:endParaRPr lang="ro-RO" sz="1100" dirty="0"/>
                    </a:p>
                    <a:p>
                      <a:pPr algn="l"/>
                      <a:endParaRPr lang="ro-RO" sz="1100" dirty="0"/>
                    </a:p>
                    <a:p>
                      <a:pPr algn="l"/>
                      <a:endParaRPr lang="ro-RO" sz="1100" dirty="0"/>
                    </a:p>
                    <a:p>
                      <a:pPr algn="l"/>
                      <a:endParaRPr lang="ro-RO" sz="1100" dirty="0"/>
                    </a:p>
                    <a:p>
                      <a:pPr algn="l"/>
                      <a:r>
                        <a:rPr lang="ro-RO" sz="1100" dirty="0"/>
                        <a:t>!? – utilizarea mărfurilor în calitate de imobilizări necorporale?</a:t>
                      </a:r>
                    </a:p>
                    <a:p>
                      <a:pPr algn="l"/>
                      <a:r>
                        <a:rPr lang="ro-RO" sz="1100" dirty="0"/>
                        <a:t>!? – esența/importanța</a:t>
                      </a:r>
                      <a:endParaRPr lang="ru-RU" sz="1100" dirty="0"/>
                    </a:p>
                  </a:txBody>
                  <a:tcPr/>
                </a:tc>
                <a:extLst>
                  <a:ext uri="{0D108BD9-81ED-4DB2-BD59-A6C34878D82A}">
                    <a16:rowId xmlns:a16="http://schemas.microsoft.com/office/drawing/2014/main" val="2735135408"/>
                  </a:ext>
                </a:extLst>
              </a:tr>
            </a:tbl>
          </a:graphicData>
        </a:graphic>
      </p:graphicFrame>
    </p:spTree>
    <p:extLst>
      <p:ext uri="{BB962C8B-B14F-4D97-AF65-F5344CB8AC3E}">
        <p14:creationId xmlns:p14="http://schemas.microsoft.com/office/powerpoint/2010/main" val="2700764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4DF48A-217B-4AFF-B47A-81E646E02C11}"/>
              </a:ext>
            </a:extLst>
          </p:cNvPr>
          <p:cNvSpPr>
            <a:spLocks noGrp="1"/>
          </p:cNvSpPr>
          <p:nvPr>
            <p:ph idx="1"/>
          </p:nvPr>
        </p:nvSpPr>
        <p:spPr>
          <a:xfrm>
            <a:off x="677334" y="1066801"/>
            <a:ext cx="8596668" cy="4974562"/>
          </a:xfrm>
        </p:spPr>
        <p:txBody>
          <a:bodyPr>
            <a:normAutofit fontScale="55000" lnSpcReduction="20000"/>
          </a:bodyPr>
          <a:lstStyle/>
          <a:p>
            <a:pPr marL="0" indent="0" algn="just">
              <a:spcBef>
                <a:spcPts val="0"/>
              </a:spcBef>
              <a:spcAft>
                <a:spcPts val="0"/>
              </a:spcAft>
              <a:buNone/>
            </a:pPr>
            <a:r>
              <a:rPr lang="ro-RO" dirty="0" smtClean="0">
                <a:effectLst/>
                <a:latin typeface="Arial" panose="020B0604020202020204" pitchFamily="34" charset="0"/>
              </a:rPr>
              <a:t>Art.102 alin.</a:t>
            </a:r>
            <a:r>
              <a:rPr lang="en-US" dirty="0" smtClean="0">
                <a:effectLst/>
                <a:latin typeface="Arial" panose="020B0604020202020204" pitchFamily="34" charset="0"/>
              </a:rPr>
              <a:t>(6</a:t>
            </a:r>
            <a:r>
              <a:rPr lang="en-US" dirty="0">
                <a:effectLst/>
                <a:latin typeface="Arial" panose="020B0604020202020204" pitchFamily="34" charset="0"/>
              </a:rPr>
              <a:t>) </a:t>
            </a:r>
            <a:endParaRPr lang="ro-RO" dirty="0" smtClean="0">
              <a:effectLst/>
              <a:latin typeface="Arial" panose="020B0604020202020204" pitchFamily="34" charset="0"/>
            </a:endParaRPr>
          </a:p>
          <a:p>
            <a:pPr algn="just">
              <a:spcBef>
                <a:spcPts val="0"/>
              </a:spcBef>
              <a:spcAft>
                <a:spcPts val="0"/>
              </a:spcAft>
            </a:pPr>
            <a:r>
              <a:rPr lang="en-US" dirty="0" err="1" smtClean="0">
                <a:effectLst/>
                <a:latin typeface="Arial" panose="020B0604020202020204" pitchFamily="34" charset="0"/>
              </a:rPr>
              <a:t>Sumele</a:t>
            </a:r>
            <a:r>
              <a:rPr lang="en-US" dirty="0" smtClean="0">
                <a:effectLst/>
                <a:latin typeface="Arial" panose="020B0604020202020204" pitchFamily="34" charset="0"/>
              </a:rPr>
              <a:t> </a:t>
            </a:r>
            <a:r>
              <a:rPr lang="en-US" dirty="0">
                <a:effectLst/>
                <a:latin typeface="Arial" panose="020B0604020202020204" pitchFamily="34" charset="0"/>
              </a:rPr>
              <a:t>T.V.A. </a:t>
            </a:r>
            <a:r>
              <a:rPr lang="en-US" dirty="0" err="1">
                <a:effectLst/>
                <a:latin typeface="Arial" panose="020B0604020202020204" pitchFamily="34" charset="0"/>
              </a:rPr>
              <a:t>deduse</a:t>
            </a:r>
            <a:r>
              <a:rPr lang="en-US" dirty="0">
                <a:effectLst/>
                <a:latin typeface="Arial" panose="020B0604020202020204" pitchFamily="34" charset="0"/>
              </a:rPr>
              <a:t> de </a:t>
            </a:r>
            <a:r>
              <a:rPr lang="en-US" dirty="0" err="1">
                <a:effectLst/>
                <a:latin typeface="Arial" panose="020B0604020202020204" pitchFamily="34" charset="0"/>
              </a:rPr>
              <a:t>subiectul</a:t>
            </a:r>
            <a:r>
              <a:rPr lang="en-US" dirty="0">
                <a:effectLst/>
                <a:latin typeface="Arial" panose="020B0604020202020204" pitchFamily="34" charset="0"/>
              </a:rPr>
              <a:t> </a:t>
            </a:r>
            <a:r>
              <a:rPr lang="en-US" dirty="0" err="1">
                <a:effectLst/>
                <a:latin typeface="Arial" panose="020B0604020202020204" pitchFamily="34" charset="0"/>
              </a:rPr>
              <a:t>impozabil</a:t>
            </a:r>
            <a:r>
              <a:rPr lang="en-US" dirty="0">
                <a:effectLst/>
                <a:latin typeface="Arial" panose="020B0604020202020204" pitchFamily="34" charset="0"/>
              </a:rPr>
              <a:t> pe </a:t>
            </a:r>
            <a:r>
              <a:rPr lang="en-US" dirty="0" err="1">
                <a:effectLst/>
                <a:latin typeface="Arial" panose="020B0604020202020204" pitchFamily="34" charset="0"/>
              </a:rPr>
              <a:t>mărfurile</a:t>
            </a:r>
            <a:r>
              <a:rPr lang="en-US" dirty="0">
                <a:effectLst/>
                <a:latin typeface="Arial" panose="020B0604020202020204" pitchFamily="34" charset="0"/>
              </a:rPr>
              <a:t>, </a:t>
            </a:r>
            <a:r>
              <a:rPr lang="en-US" dirty="0" err="1">
                <a:effectLst/>
                <a:latin typeface="Arial" panose="020B0604020202020204" pitchFamily="34" charset="0"/>
              </a:rPr>
              <a:t>serviciile</a:t>
            </a:r>
            <a:r>
              <a:rPr lang="en-US" dirty="0">
                <a:effectLst/>
                <a:latin typeface="Arial" panose="020B0604020202020204" pitchFamily="34" charset="0"/>
              </a:rPr>
              <a:t> </a:t>
            </a:r>
            <a:r>
              <a:rPr lang="en-US" dirty="0" err="1">
                <a:effectLst/>
                <a:latin typeface="Arial" panose="020B0604020202020204" pitchFamily="34" charset="0"/>
              </a:rPr>
              <a:t>procurate</a:t>
            </a:r>
            <a:r>
              <a:rPr lang="en-US" dirty="0">
                <a:effectLst/>
                <a:latin typeface="Arial" panose="020B0604020202020204" pitchFamily="34" charset="0"/>
              </a:rPr>
              <a:t> se </a:t>
            </a:r>
            <a:r>
              <a:rPr lang="en-US" dirty="0" err="1">
                <a:effectLst/>
                <a:latin typeface="Arial" panose="020B0604020202020204" pitchFamily="34" charset="0"/>
              </a:rPr>
              <a:t>exclud</a:t>
            </a:r>
            <a:r>
              <a:rPr lang="en-US" dirty="0">
                <a:effectLst/>
                <a:latin typeface="Arial" panose="020B0604020202020204" pitchFamily="34" charset="0"/>
              </a:rPr>
              <a:t> din </a:t>
            </a:r>
            <a:r>
              <a:rPr lang="en-US" dirty="0" err="1">
                <a:effectLst/>
                <a:latin typeface="Arial" panose="020B0604020202020204" pitchFamily="34" charset="0"/>
              </a:rPr>
              <a:t>deducere</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se </a:t>
            </a:r>
            <a:r>
              <a:rPr lang="en-US" dirty="0" err="1">
                <a:effectLst/>
                <a:latin typeface="Arial" panose="020B0604020202020204" pitchFamily="34" charset="0"/>
              </a:rPr>
              <a:t>raportează</a:t>
            </a:r>
            <a:r>
              <a:rPr lang="en-US" dirty="0">
                <a:effectLst/>
                <a:latin typeface="Arial" panose="020B0604020202020204" pitchFamily="34" charset="0"/>
              </a:rPr>
              <a:t> la </a:t>
            </a:r>
            <a:r>
              <a:rPr lang="en-US" dirty="0" err="1">
                <a:effectLst/>
                <a:latin typeface="Arial" panose="020B0604020202020204" pitchFamily="34" charset="0"/>
              </a:rPr>
              <a:t>costuri</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la </a:t>
            </a:r>
            <a:r>
              <a:rPr lang="en-US" dirty="0" err="1">
                <a:effectLst/>
                <a:latin typeface="Arial" panose="020B0604020202020204" pitchFamily="34" charset="0"/>
              </a:rPr>
              <a:t>cheltuieli</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cazul</a:t>
            </a:r>
            <a:r>
              <a:rPr lang="en-US" dirty="0">
                <a:effectLst/>
                <a:latin typeface="Arial" panose="020B0604020202020204" pitchFamily="34" charset="0"/>
              </a:rPr>
              <a:t> </a:t>
            </a:r>
            <a:r>
              <a:rPr lang="en-US" dirty="0" err="1">
                <a:effectLst/>
                <a:latin typeface="Arial" panose="020B0604020202020204" pitchFamily="34" charset="0"/>
              </a:rPr>
              <a:t>modificării</a:t>
            </a:r>
            <a:r>
              <a:rPr lang="en-US" dirty="0">
                <a:effectLst/>
                <a:latin typeface="Arial" panose="020B0604020202020204" pitchFamily="34" charset="0"/>
              </a:rPr>
              <a:t> </a:t>
            </a:r>
            <a:r>
              <a:rPr lang="en-US" dirty="0" err="1">
                <a:effectLst/>
                <a:latin typeface="Arial" panose="020B0604020202020204" pitchFamily="34" charset="0"/>
              </a:rPr>
              <a:t>regimului</a:t>
            </a:r>
            <a:r>
              <a:rPr lang="en-US" dirty="0">
                <a:effectLst/>
                <a:latin typeface="Arial" panose="020B0604020202020204" pitchFamily="34" charset="0"/>
              </a:rPr>
              <a:t> fiscal </a:t>
            </a:r>
            <a:r>
              <a:rPr lang="en-US" dirty="0" err="1">
                <a:effectLst/>
                <a:latin typeface="Arial" panose="020B0604020202020204" pitchFamily="34" charset="0"/>
              </a:rPr>
              <a:t>pentru</a:t>
            </a:r>
            <a:r>
              <a:rPr lang="en-US" dirty="0">
                <a:effectLst/>
                <a:latin typeface="Arial" panose="020B0604020202020204" pitchFamily="34" charset="0"/>
              </a:rPr>
              <a:t> </a:t>
            </a:r>
            <a:r>
              <a:rPr lang="en-US" dirty="0" err="1">
                <a:effectLst/>
                <a:latin typeface="Arial" panose="020B0604020202020204" pitchFamily="34" charset="0"/>
              </a:rPr>
              <a:t>livrarea</a:t>
            </a:r>
            <a:r>
              <a:rPr lang="en-US" dirty="0">
                <a:effectLst/>
                <a:latin typeface="Arial" panose="020B0604020202020204" pitchFamily="34" charset="0"/>
              </a:rPr>
              <a:t> </a:t>
            </a:r>
            <a:r>
              <a:rPr lang="en-US" dirty="0" err="1">
                <a:effectLst/>
                <a:latin typeface="Arial" panose="020B0604020202020204" pitchFamily="34" charset="0"/>
              </a:rPr>
              <a:t>mărfurilor</a:t>
            </a:r>
            <a:r>
              <a:rPr lang="en-US" dirty="0">
                <a:effectLst/>
                <a:latin typeface="Arial" panose="020B0604020202020204" pitchFamily="34" charset="0"/>
              </a:rPr>
              <a:t>, </a:t>
            </a:r>
            <a:r>
              <a:rPr lang="en-US" dirty="0" err="1">
                <a:effectLst/>
                <a:latin typeface="Arial" panose="020B0604020202020204" pitchFamily="34" charset="0"/>
              </a:rPr>
              <a:t>serviciilor</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procesul</a:t>
            </a:r>
            <a:r>
              <a:rPr lang="en-US" dirty="0">
                <a:effectLst/>
                <a:latin typeface="Arial" panose="020B0604020202020204" pitchFamily="34" charset="0"/>
              </a:rPr>
              <a:t> </a:t>
            </a:r>
            <a:r>
              <a:rPr lang="en-US" dirty="0" err="1">
                <a:effectLst/>
                <a:latin typeface="Arial" panose="020B0604020202020204" pitchFamily="34" charset="0"/>
              </a:rPr>
              <a:t>desfăşurării</a:t>
            </a:r>
            <a:r>
              <a:rPr lang="en-US" dirty="0">
                <a:effectLst/>
                <a:latin typeface="Arial" panose="020B0604020202020204" pitchFamily="34" charset="0"/>
              </a:rPr>
              <a:t> </a:t>
            </a:r>
            <a:r>
              <a:rPr lang="en-US" dirty="0" err="1">
                <a:effectLst/>
                <a:latin typeface="Arial" panose="020B0604020202020204" pitchFamily="34" charset="0"/>
              </a:rPr>
              <a:t>activităţii</a:t>
            </a:r>
            <a:r>
              <a:rPr lang="en-US" dirty="0">
                <a:effectLst/>
                <a:latin typeface="Arial" panose="020B0604020202020204" pitchFamily="34" charset="0"/>
              </a:rPr>
              <a:t> de </a:t>
            </a:r>
            <a:r>
              <a:rPr lang="en-US" dirty="0" err="1">
                <a:effectLst/>
                <a:latin typeface="Arial" panose="020B0604020202020204" pitchFamily="34" charset="0"/>
              </a:rPr>
              <a:t>întreprinzător</a:t>
            </a:r>
            <a:r>
              <a:rPr lang="en-US" dirty="0">
                <a:effectLst/>
                <a:latin typeface="Arial" panose="020B0604020202020204" pitchFamily="34" charset="0"/>
              </a:rPr>
              <a:t> din </a:t>
            </a:r>
            <a:r>
              <a:rPr lang="en-US" dirty="0" err="1">
                <a:effectLst/>
                <a:latin typeface="Arial" panose="020B0604020202020204" pitchFamily="34" charset="0"/>
              </a:rPr>
              <a:t>impozabil</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scutit</a:t>
            </a:r>
            <a:r>
              <a:rPr lang="en-US" dirty="0">
                <a:effectLst/>
                <a:latin typeface="Arial" panose="020B0604020202020204" pitchFamily="34" charset="0"/>
              </a:rPr>
              <a:t> de T.V.A. </a:t>
            </a:r>
            <a:r>
              <a:rPr lang="en-US" dirty="0" err="1">
                <a:effectLst/>
                <a:latin typeface="Arial" panose="020B0604020202020204" pitchFamily="34" charset="0"/>
              </a:rPr>
              <a:t>fără</a:t>
            </a:r>
            <a:r>
              <a:rPr lang="en-US" dirty="0">
                <a:effectLst/>
                <a:latin typeface="Arial" panose="020B0604020202020204" pitchFamily="34" charset="0"/>
              </a:rPr>
              <a:t> </a:t>
            </a:r>
            <a:r>
              <a:rPr lang="en-US" dirty="0" err="1">
                <a:effectLst/>
                <a:latin typeface="Arial" panose="020B0604020202020204" pitchFamily="34" charset="0"/>
              </a:rPr>
              <a:t>drept</a:t>
            </a:r>
            <a:r>
              <a:rPr lang="en-US" dirty="0">
                <a:effectLst/>
                <a:latin typeface="Arial" panose="020B0604020202020204" pitchFamily="34" charset="0"/>
              </a:rPr>
              <a:t> de </a:t>
            </a:r>
            <a:r>
              <a:rPr lang="en-US" dirty="0" err="1">
                <a:effectLst/>
                <a:latin typeface="Arial" panose="020B0604020202020204" pitchFamily="34" charset="0"/>
              </a:rPr>
              <a:t>deducere</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cazul</a:t>
            </a:r>
            <a:r>
              <a:rPr lang="en-US" dirty="0">
                <a:effectLst/>
                <a:latin typeface="Arial" panose="020B0604020202020204" pitchFamily="34" charset="0"/>
              </a:rPr>
              <a:t> </a:t>
            </a:r>
            <a:r>
              <a:rPr lang="en-US" dirty="0" err="1">
                <a:effectLst/>
                <a:latin typeface="Arial" panose="020B0604020202020204" pitchFamily="34" charset="0"/>
              </a:rPr>
              <a:t>schimbării</a:t>
            </a:r>
            <a:r>
              <a:rPr lang="en-US" dirty="0">
                <a:effectLst/>
                <a:latin typeface="Arial" panose="020B0604020202020204" pitchFamily="34" charset="0"/>
              </a:rPr>
              <a:t> </a:t>
            </a:r>
            <a:r>
              <a:rPr lang="en-US" dirty="0" err="1">
                <a:effectLst/>
                <a:latin typeface="Arial" panose="020B0604020202020204" pitchFamily="34" charset="0"/>
              </a:rPr>
              <a:t>destinaţiei</a:t>
            </a:r>
            <a:r>
              <a:rPr lang="en-US" dirty="0">
                <a:effectLst/>
                <a:latin typeface="Arial" panose="020B0604020202020204" pitchFamily="34" charset="0"/>
              </a:rPr>
              <a:t> </a:t>
            </a:r>
            <a:r>
              <a:rPr lang="en-US" dirty="0" err="1">
                <a:effectLst/>
                <a:latin typeface="Arial" panose="020B0604020202020204" pitchFamily="34" charset="0"/>
              </a:rPr>
              <a:t>utilizării</a:t>
            </a:r>
            <a:r>
              <a:rPr lang="en-US" dirty="0">
                <a:effectLst/>
                <a:latin typeface="Arial" panose="020B0604020202020204" pitchFamily="34" charset="0"/>
              </a:rPr>
              <a:t> </a:t>
            </a:r>
            <a:r>
              <a:rPr lang="en-US" dirty="0" err="1">
                <a:effectLst/>
                <a:latin typeface="Arial" panose="020B0604020202020204" pitchFamily="34" charset="0"/>
              </a:rPr>
              <a:t>mărfurilor</a:t>
            </a:r>
            <a:r>
              <a:rPr lang="en-US" dirty="0">
                <a:effectLst/>
                <a:latin typeface="Arial" panose="020B0604020202020204" pitchFamily="34" charset="0"/>
              </a:rPr>
              <a:t> </a:t>
            </a:r>
            <a:r>
              <a:rPr lang="en-US" dirty="0" err="1">
                <a:effectLst/>
                <a:latin typeface="Arial" panose="020B0604020202020204" pitchFamily="34" charset="0"/>
              </a:rPr>
              <a:t>pentru</a:t>
            </a:r>
            <a:r>
              <a:rPr lang="en-US" dirty="0">
                <a:effectLst/>
                <a:latin typeface="Arial" panose="020B0604020202020204" pitchFamily="34" charset="0"/>
              </a:rPr>
              <a:t> </a:t>
            </a:r>
            <a:r>
              <a:rPr lang="en-US" dirty="0" err="1">
                <a:effectLst/>
                <a:latin typeface="Arial" panose="020B0604020202020204" pitchFamily="34" charset="0"/>
              </a:rPr>
              <a:t>efectuarea</a:t>
            </a:r>
            <a:r>
              <a:rPr lang="en-US" dirty="0">
                <a:effectLst/>
                <a:latin typeface="Arial" panose="020B0604020202020204" pitchFamily="34" charset="0"/>
              </a:rPr>
              <a:t> </a:t>
            </a:r>
            <a:r>
              <a:rPr lang="en-US" dirty="0" err="1">
                <a:effectLst/>
                <a:latin typeface="Arial" panose="020B0604020202020204" pitchFamily="34" charset="0"/>
              </a:rPr>
              <a:t>livrărilor</a:t>
            </a:r>
            <a:r>
              <a:rPr lang="en-US" dirty="0">
                <a:effectLst/>
                <a:latin typeface="Arial" panose="020B0604020202020204" pitchFamily="34" charset="0"/>
              </a:rPr>
              <a:t> </a:t>
            </a:r>
            <a:r>
              <a:rPr lang="en-US" dirty="0" err="1">
                <a:effectLst/>
                <a:latin typeface="Arial" panose="020B0604020202020204" pitchFamily="34" charset="0"/>
              </a:rPr>
              <a:t>scutite</a:t>
            </a:r>
            <a:r>
              <a:rPr lang="en-US" dirty="0">
                <a:effectLst/>
                <a:latin typeface="Arial" panose="020B0604020202020204" pitchFamily="34" charset="0"/>
              </a:rPr>
              <a:t> de T.V.A. </a:t>
            </a:r>
            <a:r>
              <a:rPr lang="en-US" dirty="0" err="1">
                <a:effectLst/>
                <a:latin typeface="Arial" panose="020B0604020202020204" pitchFamily="34" charset="0"/>
              </a:rPr>
              <a:t>fără</a:t>
            </a:r>
            <a:r>
              <a:rPr lang="en-US" dirty="0">
                <a:effectLst/>
                <a:latin typeface="Arial" panose="020B0604020202020204" pitchFamily="34" charset="0"/>
              </a:rPr>
              <a:t> </a:t>
            </a:r>
            <a:r>
              <a:rPr lang="en-US" dirty="0" err="1">
                <a:effectLst/>
                <a:latin typeface="Arial" panose="020B0604020202020204" pitchFamily="34" charset="0"/>
              </a:rPr>
              <a:t>drept</a:t>
            </a:r>
            <a:r>
              <a:rPr lang="en-US" dirty="0">
                <a:effectLst/>
                <a:latin typeface="Arial" panose="020B0604020202020204" pitchFamily="34" charset="0"/>
              </a:rPr>
              <a:t> de </a:t>
            </a:r>
            <a:r>
              <a:rPr lang="en-US" dirty="0" err="1">
                <a:effectLst/>
                <a:latin typeface="Arial" panose="020B0604020202020204" pitchFamily="34" charset="0"/>
              </a:rPr>
              <a:t>deducere</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locul</a:t>
            </a:r>
            <a:r>
              <a:rPr lang="en-US" dirty="0">
                <a:effectLst/>
                <a:latin typeface="Arial" panose="020B0604020202020204" pitchFamily="34" charset="0"/>
              </a:rPr>
              <a:t> </a:t>
            </a:r>
            <a:r>
              <a:rPr lang="en-US" dirty="0" err="1">
                <a:effectLst/>
                <a:latin typeface="Arial" panose="020B0604020202020204" pitchFamily="34" charset="0"/>
              </a:rPr>
              <a:t>livrărilor</a:t>
            </a:r>
            <a:r>
              <a:rPr lang="en-US" dirty="0">
                <a:effectLst/>
                <a:latin typeface="Arial" panose="020B0604020202020204" pitchFamily="34" charset="0"/>
              </a:rPr>
              <a:t> </a:t>
            </a:r>
            <a:r>
              <a:rPr lang="en-US" dirty="0" err="1">
                <a:effectLst/>
                <a:latin typeface="Arial" panose="020B0604020202020204" pitchFamily="34" charset="0"/>
              </a:rPr>
              <a:t>impozabile</a:t>
            </a:r>
            <a:r>
              <a:rPr lang="en-US" dirty="0">
                <a:effectLst/>
                <a:latin typeface="Arial" panose="020B0604020202020204" pitchFamily="34" charset="0"/>
              </a:rPr>
              <a:t>.</a:t>
            </a:r>
          </a:p>
          <a:p>
            <a:pPr algn="just">
              <a:spcBef>
                <a:spcPts val="0"/>
              </a:spcBef>
              <a:spcAft>
                <a:spcPts val="0"/>
              </a:spcAft>
            </a:pPr>
            <a:r>
              <a:rPr lang="en-US" dirty="0">
                <a:effectLst/>
                <a:latin typeface="Arial" panose="020B0604020202020204" pitchFamily="34" charset="0"/>
              </a:rPr>
              <a:t>Din </a:t>
            </a:r>
            <a:r>
              <a:rPr lang="en-US" dirty="0" err="1">
                <a:effectLst/>
                <a:latin typeface="Arial" panose="020B0604020202020204" pitchFamily="34" charset="0"/>
              </a:rPr>
              <a:t>deducere</a:t>
            </a:r>
            <a:r>
              <a:rPr lang="en-US" dirty="0">
                <a:effectLst/>
                <a:latin typeface="Arial" panose="020B0604020202020204" pitchFamily="34" charset="0"/>
              </a:rPr>
              <a:t> se </a:t>
            </a:r>
            <a:r>
              <a:rPr lang="en-US" dirty="0" err="1">
                <a:effectLst/>
                <a:latin typeface="Arial" panose="020B0604020202020204" pitchFamily="34" charset="0"/>
              </a:rPr>
              <a:t>exclud</a:t>
            </a:r>
            <a:r>
              <a:rPr lang="en-US" dirty="0">
                <a:effectLst/>
                <a:latin typeface="Arial" panose="020B0604020202020204" pitchFamily="34" charset="0"/>
              </a:rPr>
              <a:t> </a:t>
            </a:r>
            <a:r>
              <a:rPr lang="en-US" dirty="0" err="1">
                <a:effectLst/>
                <a:latin typeface="Arial" panose="020B0604020202020204" pitchFamily="34" charset="0"/>
              </a:rPr>
              <a:t>sumele</a:t>
            </a:r>
            <a:r>
              <a:rPr lang="en-US" dirty="0">
                <a:effectLst/>
                <a:latin typeface="Arial" panose="020B0604020202020204" pitchFamily="34" charset="0"/>
              </a:rPr>
              <a:t> T.V.A.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mărimea</a:t>
            </a:r>
            <a:r>
              <a:rPr lang="en-US" dirty="0">
                <a:effectLst/>
                <a:latin typeface="Arial" panose="020B0604020202020204" pitchFamily="34" charset="0"/>
              </a:rPr>
              <a:t> </a:t>
            </a:r>
            <a:r>
              <a:rPr lang="en-US" dirty="0" err="1">
                <a:effectLst/>
                <a:latin typeface="Arial" panose="020B0604020202020204" pitchFamily="34" charset="0"/>
              </a:rPr>
              <a:t>atribuită</a:t>
            </a:r>
            <a:r>
              <a:rPr lang="en-US" dirty="0">
                <a:effectLst/>
                <a:latin typeface="Arial" panose="020B0604020202020204" pitchFamily="34" charset="0"/>
              </a:rPr>
              <a:t> anterior la </a:t>
            </a:r>
            <a:r>
              <a:rPr lang="en-US" dirty="0" err="1">
                <a:effectLst/>
                <a:latin typeface="Arial" panose="020B0604020202020204" pitchFamily="34" charset="0"/>
              </a:rPr>
              <a:t>deducere</a:t>
            </a:r>
            <a:r>
              <a:rPr lang="en-US" dirty="0">
                <a:effectLst/>
                <a:latin typeface="Arial" panose="020B0604020202020204" pitchFamily="34" charset="0"/>
              </a:rPr>
              <a:t> </a:t>
            </a:r>
            <a:r>
              <a:rPr lang="en-US" dirty="0" err="1">
                <a:effectLst/>
                <a:latin typeface="Arial" panose="020B0604020202020204" pitchFamily="34" charset="0"/>
              </a:rPr>
              <a:t>pentru</a:t>
            </a:r>
            <a:r>
              <a:rPr lang="en-US" dirty="0">
                <a:effectLst/>
                <a:latin typeface="Arial" panose="020B0604020202020204" pitchFamily="34" charset="0"/>
              </a:rPr>
              <a:t> </a:t>
            </a:r>
            <a:r>
              <a:rPr lang="en-US" dirty="0" err="1">
                <a:effectLst/>
                <a:latin typeface="Arial" panose="020B0604020202020204" pitchFamily="34" charset="0"/>
              </a:rPr>
              <a:t>stocurile</a:t>
            </a:r>
            <a:r>
              <a:rPr lang="en-US" dirty="0">
                <a:effectLst/>
                <a:latin typeface="Arial" panose="020B0604020202020204" pitchFamily="34" charset="0"/>
              </a:rPr>
              <a:t> de </a:t>
            </a:r>
            <a:r>
              <a:rPr lang="en-US" dirty="0" err="1">
                <a:effectLst/>
                <a:latin typeface="Arial" panose="020B0604020202020204" pitchFamily="34" charset="0"/>
              </a:rPr>
              <a:t>mărfuri</a:t>
            </a:r>
            <a:r>
              <a:rPr lang="en-US" dirty="0">
                <a:effectLst/>
                <a:latin typeface="Arial" panose="020B0604020202020204" pitchFamily="34" charset="0"/>
              </a:rPr>
              <a:t> </a:t>
            </a:r>
            <a:r>
              <a:rPr lang="en-US" dirty="0" err="1">
                <a:effectLst/>
                <a:latin typeface="Arial" panose="020B0604020202020204" pitchFamily="34" charset="0"/>
              </a:rPr>
              <a:t>rămase</a:t>
            </a:r>
            <a:r>
              <a:rPr lang="en-US" dirty="0">
                <a:effectLst/>
                <a:latin typeface="Arial" panose="020B0604020202020204" pitchFamily="34" charset="0"/>
              </a:rPr>
              <a:t>, </a:t>
            </a:r>
            <a:r>
              <a:rPr lang="en-US" dirty="0" err="1">
                <a:effectLst/>
                <a:latin typeface="Arial" panose="020B0604020202020204" pitchFamily="34" charset="0"/>
              </a:rPr>
              <a:t>iar</a:t>
            </a:r>
            <a:r>
              <a:rPr lang="en-US" dirty="0">
                <a:effectLst/>
                <a:latin typeface="Arial" panose="020B0604020202020204" pitchFamily="34" charset="0"/>
              </a:rPr>
              <a:t> </a:t>
            </a:r>
            <a:r>
              <a:rPr lang="en-US" dirty="0" err="1">
                <a:effectLst/>
                <a:latin typeface="Arial" panose="020B0604020202020204" pitchFamily="34" charset="0"/>
              </a:rPr>
              <a:t>pentru</a:t>
            </a:r>
            <a:r>
              <a:rPr lang="en-US" dirty="0">
                <a:effectLst/>
                <a:latin typeface="Arial" panose="020B0604020202020204" pitchFamily="34" charset="0"/>
              </a:rPr>
              <a:t> </a:t>
            </a:r>
            <a:r>
              <a:rPr lang="en-US" dirty="0" err="1">
                <a:effectLst/>
                <a:latin typeface="Arial" panose="020B0604020202020204" pitchFamily="34" charset="0"/>
              </a:rPr>
              <a:t>mijloacele</a:t>
            </a:r>
            <a:r>
              <a:rPr lang="en-US" dirty="0">
                <a:effectLst/>
                <a:latin typeface="Arial" panose="020B0604020202020204" pitchFamily="34" charset="0"/>
              </a:rPr>
              <a:t> fixe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imobilizările</a:t>
            </a:r>
            <a:r>
              <a:rPr lang="en-US" dirty="0">
                <a:effectLst/>
                <a:latin typeface="Arial" panose="020B0604020202020204" pitchFamily="34" charset="0"/>
              </a:rPr>
              <a:t> </a:t>
            </a:r>
            <a:r>
              <a:rPr lang="en-US" dirty="0" err="1">
                <a:effectLst/>
                <a:latin typeface="Arial" panose="020B0604020202020204" pitchFamily="34" charset="0"/>
              </a:rPr>
              <a:t>necorporale</a:t>
            </a:r>
            <a:r>
              <a:rPr lang="en-US" dirty="0">
                <a:effectLst/>
                <a:latin typeface="Arial" panose="020B0604020202020204" pitchFamily="34" charset="0"/>
              </a:rPr>
              <a:t> </a:t>
            </a:r>
            <a:r>
              <a:rPr lang="en-US" dirty="0" err="1">
                <a:effectLst/>
                <a:latin typeface="Arial" panose="020B0604020202020204" pitchFamily="34" charset="0"/>
              </a:rPr>
              <a:t>supuse</a:t>
            </a:r>
            <a:r>
              <a:rPr lang="en-US" dirty="0">
                <a:effectLst/>
                <a:latin typeface="Arial" panose="020B0604020202020204" pitchFamily="34" charset="0"/>
              </a:rPr>
              <a:t> </a:t>
            </a:r>
            <a:r>
              <a:rPr lang="en-US" dirty="0" err="1">
                <a:effectLst/>
                <a:latin typeface="Arial" panose="020B0604020202020204" pitchFamily="34" charset="0"/>
              </a:rPr>
              <a:t>amortizării</a:t>
            </a:r>
            <a:r>
              <a:rPr lang="en-US" dirty="0">
                <a:effectLst/>
                <a:latin typeface="Arial" panose="020B0604020202020204" pitchFamily="34" charset="0"/>
              </a:rPr>
              <a:t> –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mărimea</a:t>
            </a:r>
            <a:r>
              <a:rPr lang="en-US" dirty="0">
                <a:effectLst/>
                <a:latin typeface="Arial" panose="020B0604020202020204" pitchFamily="34" charset="0"/>
              </a:rPr>
              <a:t> </a:t>
            </a:r>
            <a:r>
              <a:rPr lang="en-US" dirty="0" err="1">
                <a:effectLst/>
                <a:latin typeface="Arial" panose="020B0604020202020204" pitchFamily="34" charset="0"/>
              </a:rPr>
              <a:t>sumei</a:t>
            </a:r>
            <a:r>
              <a:rPr lang="en-US" dirty="0">
                <a:effectLst/>
                <a:latin typeface="Arial" panose="020B0604020202020204" pitchFamily="34" charset="0"/>
              </a:rPr>
              <a:t> T.V.A. </a:t>
            </a:r>
            <a:r>
              <a:rPr lang="en-US" dirty="0" err="1">
                <a:effectLst/>
                <a:latin typeface="Arial" panose="020B0604020202020204" pitchFamily="34" charset="0"/>
              </a:rPr>
              <a:t>aferente</a:t>
            </a:r>
            <a:r>
              <a:rPr lang="en-US" dirty="0">
                <a:effectLst/>
                <a:latin typeface="Arial" panose="020B0604020202020204" pitchFamily="34" charset="0"/>
              </a:rPr>
              <a:t> </a:t>
            </a:r>
            <a:r>
              <a:rPr lang="en-US" dirty="0" err="1">
                <a:effectLst/>
                <a:latin typeface="Arial" panose="020B0604020202020204" pitchFamily="34" charset="0"/>
              </a:rPr>
              <a:t>valorii</a:t>
            </a:r>
            <a:r>
              <a:rPr lang="en-US" dirty="0">
                <a:effectLst/>
                <a:latin typeface="Arial" panose="020B0604020202020204" pitchFamily="34" charset="0"/>
              </a:rPr>
              <a:t> </a:t>
            </a:r>
            <a:r>
              <a:rPr lang="en-US" dirty="0" err="1">
                <a:effectLst/>
                <a:latin typeface="Arial" panose="020B0604020202020204" pitchFamily="34" charset="0"/>
              </a:rPr>
              <a:t>contabile</a:t>
            </a:r>
            <a:r>
              <a:rPr lang="en-US" dirty="0">
                <a:effectLst/>
                <a:latin typeface="Arial" panose="020B0604020202020204" pitchFamily="34" charset="0"/>
              </a:rPr>
              <a:t>, </a:t>
            </a:r>
            <a:r>
              <a:rPr lang="en-US" dirty="0" err="1">
                <a:effectLst/>
                <a:latin typeface="Arial" panose="020B0604020202020204" pitchFamily="34" charset="0"/>
              </a:rPr>
              <a:t>fără</a:t>
            </a:r>
            <a:r>
              <a:rPr lang="en-US" dirty="0">
                <a:effectLst/>
                <a:latin typeface="Arial" panose="020B0604020202020204" pitchFamily="34" charset="0"/>
              </a:rPr>
              <a:t> a </a:t>
            </a:r>
            <a:r>
              <a:rPr lang="en-US" dirty="0" err="1">
                <a:effectLst/>
                <a:latin typeface="Arial" panose="020B0604020202020204" pitchFamily="34" charset="0"/>
              </a:rPr>
              <a:t>lua</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considerare</a:t>
            </a:r>
            <a:r>
              <a:rPr lang="en-US" dirty="0">
                <a:effectLst/>
                <a:latin typeface="Arial" panose="020B0604020202020204" pitchFamily="34" charset="0"/>
              </a:rPr>
              <a:t> </a:t>
            </a:r>
            <a:r>
              <a:rPr lang="en-US" dirty="0" err="1">
                <a:effectLst/>
                <a:latin typeface="Arial" panose="020B0604020202020204" pitchFamily="34" charset="0"/>
              </a:rPr>
              <a:t>valoarea</a:t>
            </a:r>
            <a:r>
              <a:rPr lang="en-US" dirty="0">
                <a:effectLst/>
                <a:latin typeface="Arial" panose="020B0604020202020204" pitchFamily="34" charset="0"/>
              </a:rPr>
              <a:t> </a:t>
            </a:r>
            <a:r>
              <a:rPr lang="en-US" dirty="0" err="1">
                <a:effectLst/>
                <a:latin typeface="Arial" panose="020B0604020202020204" pitchFamily="34" charset="0"/>
              </a:rPr>
              <a:t>reevaluată</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Sumele</a:t>
            </a:r>
            <a:r>
              <a:rPr lang="en-US" dirty="0">
                <a:effectLst/>
                <a:latin typeface="Arial" panose="020B0604020202020204" pitchFamily="34" charset="0"/>
              </a:rPr>
              <a:t> T.V.A. care se </a:t>
            </a:r>
            <a:r>
              <a:rPr lang="en-US" dirty="0" err="1">
                <a:effectLst/>
                <a:latin typeface="Arial" panose="020B0604020202020204" pitchFamily="34" charset="0"/>
              </a:rPr>
              <a:t>exclud</a:t>
            </a:r>
            <a:r>
              <a:rPr lang="en-US" dirty="0">
                <a:effectLst/>
                <a:latin typeface="Arial" panose="020B0604020202020204" pitchFamily="34" charset="0"/>
              </a:rPr>
              <a:t> din </a:t>
            </a:r>
            <a:r>
              <a:rPr lang="en-US" dirty="0" err="1">
                <a:effectLst/>
                <a:latin typeface="Arial" panose="020B0604020202020204" pitchFamily="34" charset="0"/>
              </a:rPr>
              <a:t>deducere</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conformitate</a:t>
            </a:r>
            <a:r>
              <a:rPr lang="en-US" dirty="0">
                <a:effectLst/>
                <a:latin typeface="Arial" panose="020B0604020202020204" pitchFamily="34" charset="0"/>
              </a:rPr>
              <a:t> cu </a:t>
            </a:r>
            <a:r>
              <a:rPr lang="en-US" dirty="0" err="1">
                <a:effectLst/>
                <a:latin typeface="Arial" panose="020B0604020202020204" pitchFamily="34" charset="0"/>
              </a:rPr>
              <a:t>prezentul</a:t>
            </a:r>
            <a:r>
              <a:rPr lang="en-US" dirty="0">
                <a:effectLst/>
                <a:latin typeface="Arial" panose="020B0604020202020204" pitchFamily="34" charset="0"/>
              </a:rPr>
              <a:t> </a:t>
            </a:r>
            <a:r>
              <a:rPr lang="en-US" dirty="0" err="1">
                <a:effectLst/>
                <a:latin typeface="Arial" panose="020B0604020202020204" pitchFamily="34" charset="0"/>
              </a:rPr>
              <a:t>alineat</a:t>
            </a:r>
            <a:r>
              <a:rPr lang="en-US" dirty="0">
                <a:effectLst/>
                <a:latin typeface="Arial" panose="020B0604020202020204" pitchFamily="34" charset="0"/>
              </a:rPr>
              <a:t> se </a:t>
            </a:r>
            <a:r>
              <a:rPr lang="en-US" dirty="0" err="1">
                <a:effectLst/>
                <a:latin typeface="Arial" panose="020B0604020202020204" pitchFamily="34" charset="0"/>
              </a:rPr>
              <a:t>raportează</a:t>
            </a:r>
            <a:r>
              <a:rPr lang="en-US" dirty="0">
                <a:effectLst/>
                <a:latin typeface="Arial" panose="020B0604020202020204" pitchFamily="34" charset="0"/>
              </a:rPr>
              <a:t> la </a:t>
            </a:r>
            <a:r>
              <a:rPr lang="en-US" dirty="0" err="1">
                <a:effectLst/>
                <a:latin typeface="Arial" panose="020B0604020202020204" pitchFamily="34" charset="0"/>
              </a:rPr>
              <a:t>costuri</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la </a:t>
            </a:r>
            <a:r>
              <a:rPr lang="en-US" dirty="0" err="1">
                <a:effectLst/>
                <a:latin typeface="Arial" panose="020B0604020202020204" pitchFamily="34" charset="0"/>
              </a:rPr>
              <a:t>cheltuieli</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Raportarea</a:t>
            </a:r>
            <a:r>
              <a:rPr lang="en-US" dirty="0">
                <a:effectLst/>
                <a:latin typeface="Arial" panose="020B0604020202020204" pitchFamily="34" charset="0"/>
              </a:rPr>
              <a:t> </a:t>
            </a:r>
            <a:r>
              <a:rPr lang="en-US" dirty="0" err="1">
                <a:effectLst/>
                <a:latin typeface="Arial" panose="020B0604020202020204" pitchFamily="34" charset="0"/>
              </a:rPr>
              <a:t>sumelor</a:t>
            </a:r>
            <a:r>
              <a:rPr lang="en-US" dirty="0">
                <a:effectLst/>
                <a:latin typeface="Arial" panose="020B0604020202020204" pitchFamily="34" charset="0"/>
              </a:rPr>
              <a:t> T.V.A. la </a:t>
            </a:r>
            <a:r>
              <a:rPr lang="en-US" dirty="0" err="1">
                <a:effectLst/>
                <a:latin typeface="Arial" panose="020B0604020202020204" pitchFamily="34" charset="0"/>
              </a:rPr>
              <a:t>costuri</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la </a:t>
            </a:r>
            <a:r>
              <a:rPr lang="en-US" dirty="0" err="1">
                <a:effectLst/>
                <a:latin typeface="Arial" panose="020B0604020202020204" pitchFamily="34" charset="0"/>
              </a:rPr>
              <a:t>cheltuieli</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cazul</a:t>
            </a:r>
            <a:r>
              <a:rPr lang="en-US" dirty="0">
                <a:effectLst/>
                <a:latin typeface="Arial" panose="020B0604020202020204" pitchFamily="34" charset="0"/>
              </a:rPr>
              <a:t> </a:t>
            </a:r>
            <a:r>
              <a:rPr lang="en-US" dirty="0" err="1">
                <a:effectLst/>
                <a:latin typeface="Arial" panose="020B0604020202020204" pitchFamily="34" charset="0"/>
              </a:rPr>
              <a:t>modificării</a:t>
            </a:r>
            <a:r>
              <a:rPr lang="en-US" dirty="0">
                <a:effectLst/>
                <a:latin typeface="Arial" panose="020B0604020202020204" pitchFamily="34" charset="0"/>
              </a:rPr>
              <a:t> </a:t>
            </a:r>
            <a:r>
              <a:rPr lang="en-US" dirty="0" err="1">
                <a:effectLst/>
                <a:latin typeface="Arial" panose="020B0604020202020204" pitchFamily="34" charset="0"/>
              </a:rPr>
              <a:t>regimului</a:t>
            </a:r>
            <a:r>
              <a:rPr lang="en-US" dirty="0">
                <a:effectLst/>
                <a:latin typeface="Arial" panose="020B0604020202020204" pitchFamily="34" charset="0"/>
              </a:rPr>
              <a:t> fiscal se </a:t>
            </a:r>
            <a:r>
              <a:rPr lang="en-US" dirty="0" err="1">
                <a:effectLst/>
                <a:latin typeface="Arial" panose="020B0604020202020204" pitchFamily="34" charset="0"/>
              </a:rPr>
              <a:t>efectuează</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perioada</a:t>
            </a:r>
            <a:r>
              <a:rPr lang="en-US" dirty="0">
                <a:effectLst/>
                <a:latin typeface="Arial" panose="020B0604020202020204" pitchFamily="34" charset="0"/>
              </a:rPr>
              <a:t> </a:t>
            </a:r>
            <a:r>
              <a:rPr lang="en-US" dirty="0" err="1">
                <a:effectLst/>
                <a:latin typeface="Arial" panose="020B0604020202020204" pitchFamily="34" charset="0"/>
              </a:rPr>
              <a:t>fiscală</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care a </a:t>
            </a:r>
            <a:r>
              <a:rPr lang="en-US" dirty="0" err="1">
                <a:effectLst/>
                <a:latin typeface="Arial" panose="020B0604020202020204" pitchFamily="34" charset="0"/>
              </a:rPr>
              <a:t>avut</a:t>
            </a:r>
            <a:r>
              <a:rPr lang="en-US" dirty="0">
                <a:effectLst/>
                <a:latin typeface="Arial" panose="020B0604020202020204" pitchFamily="34" charset="0"/>
              </a:rPr>
              <a:t> loc </a:t>
            </a:r>
            <a:r>
              <a:rPr lang="en-US" dirty="0" err="1">
                <a:effectLst/>
                <a:latin typeface="Arial" panose="020B0604020202020204" pitchFamily="34" charset="0"/>
              </a:rPr>
              <a:t>modificarea</a:t>
            </a:r>
            <a:r>
              <a:rPr lang="en-US" dirty="0">
                <a:effectLst/>
                <a:latin typeface="Arial" panose="020B0604020202020204" pitchFamily="34" charset="0"/>
              </a:rPr>
              <a:t> </a:t>
            </a:r>
            <a:r>
              <a:rPr lang="en-US" dirty="0" err="1">
                <a:effectLst/>
                <a:latin typeface="Arial" panose="020B0604020202020204" pitchFamily="34" charset="0"/>
              </a:rPr>
              <a:t>regimului</a:t>
            </a:r>
            <a:r>
              <a:rPr lang="en-US" dirty="0">
                <a:effectLst/>
                <a:latin typeface="Arial" panose="020B0604020202020204" pitchFamily="34" charset="0"/>
              </a:rPr>
              <a:t> fiscal din </a:t>
            </a:r>
            <a:r>
              <a:rPr lang="en-US" dirty="0" err="1">
                <a:effectLst/>
                <a:latin typeface="Arial" panose="020B0604020202020204" pitchFamily="34" charset="0"/>
              </a:rPr>
              <a:t>livrare</a:t>
            </a:r>
            <a:r>
              <a:rPr lang="en-US" dirty="0">
                <a:effectLst/>
                <a:latin typeface="Arial" panose="020B0604020202020204" pitchFamily="34" charset="0"/>
              </a:rPr>
              <a:t> </a:t>
            </a:r>
            <a:r>
              <a:rPr lang="en-US" dirty="0" err="1">
                <a:effectLst/>
                <a:latin typeface="Arial" panose="020B0604020202020204" pitchFamily="34" charset="0"/>
              </a:rPr>
              <a:t>impozabilă</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livrare</a:t>
            </a:r>
            <a:r>
              <a:rPr lang="en-US" dirty="0">
                <a:effectLst/>
                <a:latin typeface="Arial" panose="020B0604020202020204" pitchFamily="34" charset="0"/>
              </a:rPr>
              <a:t> </a:t>
            </a:r>
            <a:r>
              <a:rPr lang="en-US" dirty="0" err="1">
                <a:effectLst/>
                <a:latin typeface="Arial" panose="020B0604020202020204" pitchFamily="34" charset="0"/>
              </a:rPr>
              <a:t>scutită</a:t>
            </a:r>
            <a:r>
              <a:rPr lang="en-US" dirty="0">
                <a:effectLst/>
                <a:latin typeface="Arial" panose="020B0604020202020204" pitchFamily="34" charset="0"/>
              </a:rPr>
              <a:t> de T.V.A. </a:t>
            </a:r>
            <a:r>
              <a:rPr lang="en-US" dirty="0" err="1">
                <a:effectLst/>
                <a:latin typeface="Arial" panose="020B0604020202020204" pitchFamily="34" charset="0"/>
              </a:rPr>
              <a:t>fără</a:t>
            </a:r>
            <a:r>
              <a:rPr lang="en-US" dirty="0">
                <a:effectLst/>
                <a:latin typeface="Arial" panose="020B0604020202020204" pitchFamily="34" charset="0"/>
              </a:rPr>
              <a:t> </a:t>
            </a:r>
            <a:r>
              <a:rPr lang="en-US" dirty="0" err="1">
                <a:effectLst/>
                <a:latin typeface="Arial" panose="020B0604020202020204" pitchFamily="34" charset="0"/>
              </a:rPr>
              <a:t>drept</a:t>
            </a:r>
            <a:r>
              <a:rPr lang="en-US" dirty="0">
                <a:effectLst/>
                <a:latin typeface="Arial" panose="020B0604020202020204" pitchFamily="34" charset="0"/>
              </a:rPr>
              <a:t> de </a:t>
            </a:r>
            <a:r>
              <a:rPr lang="en-US" dirty="0" err="1">
                <a:effectLst/>
                <a:latin typeface="Arial" panose="020B0604020202020204" pitchFamily="34" charset="0"/>
              </a:rPr>
              <a:t>deducere</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Raportarea</a:t>
            </a:r>
            <a:r>
              <a:rPr lang="en-US" dirty="0">
                <a:effectLst/>
                <a:latin typeface="Arial" panose="020B0604020202020204" pitchFamily="34" charset="0"/>
              </a:rPr>
              <a:t> </a:t>
            </a:r>
            <a:r>
              <a:rPr lang="en-US" dirty="0" err="1">
                <a:effectLst/>
                <a:latin typeface="Arial" panose="020B0604020202020204" pitchFamily="34" charset="0"/>
              </a:rPr>
              <a:t>sumelor</a:t>
            </a:r>
            <a:r>
              <a:rPr lang="en-US" dirty="0">
                <a:effectLst/>
                <a:latin typeface="Arial" panose="020B0604020202020204" pitchFamily="34" charset="0"/>
              </a:rPr>
              <a:t> T.V.A. la </a:t>
            </a:r>
            <a:r>
              <a:rPr lang="en-US" dirty="0" err="1">
                <a:effectLst/>
                <a:latin typeface="Arial" panose="020B0604020202020204" pitchFamily="34" charset="0"/>
              </a:rPr>
              <a:t>costuri</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la </a:t>
            </a:r>
            <a:r>
              <a:rPr lang="en-US" dirty="0" err="1">
                <a:effectLst/>
                <a:latin typeface="Arial" panose="020B0604020202020204" pitchFamily="34" charset="0"/>
              </a:rPr>
              <a:t>cheltuieli</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cazul</a:t>
            </a:r>
            <a:r>
              <a:rPr lang="en-US" dirty="0">
                <a:effectLst/>
                <a:latin typeface="Arial" panose="020B0604020202020204" pitchFamily="34" charset="0"/>
              </a:rPr>
              <a:t> </a:t>
            </a:r>
            <a:r>
              <a:rPr lang="en-US" dirty="0" err="1">
                <a:effectLst/>
                <a:latin typeface="Arial" panose="020B0604020202020204" pitchFamily="34" charset="0"/>
              </a:rPr>
              <a:t>schimbării</a:t>
            </a:r>
            <a:r>
              <a:rPr lang="en-US" dirty="0">
                <a:effectLst/>
                <a:latin typeface="Arial" panose="020B0604020202020204" pitchFamily="34" charset="0"/>
              </a:rPr>
              <a:t> </a:t>
            </a:r>
            <a:r>
              <a:rPr lang="en-US" dirty="0" err="1">
                <a:effectLst/>
                <a:latin typeface="Arial" panose="020B0604020202020204" pitchFamily="34" charset="0"/>
              </a:rPr>
              <a:t>destinaţiei</a:t>
            </a:r>
            <a:r>
              <a:rPr lang="en-US" dirty="0">
                <a:effectLst/>
                <a:latin typeface="Arial" panose="020B0604020202020204" pitchFamily="34" charset="0"/>
              </a:rPr>
              <a:t> </a:t>
            </a:r>
            <a:r>
              <a:rPr lang="en-US" dirty="0" err="1">
                <a:effectLst/>
                <a:latin typeface="Arial" panose="020B0604020202020204" pitchFamily="34" charset="0"/>
              </a:rPr>
              <a:t>utilizării</a:t>
            </a:r>
            <a:r>
              <a:rPr lang="en-US" dirty="0">
                <a:effectLst/>
                <a:latin typeface="Arial" panose="020B0604020202020204" pitchFamily="34" charset="0"/>
              </a:rPr>
              <a:t> </a:t>
            </a:r>
            <a:r>
              <a:rPr lang="en-US" dirty="0" err="1">
                <a:effectLst/>
                <a:latin typeface="Arial" panose="020B0604020202020204" pitchFamily="34" charset="0"/>
              </a:rPr>
              <a:t>mărfurilor</a:t>
            </a:r>
            <a:r>
              <a:rPr lang="en-US" dirty="0">
                <a:effectLst/>
                <a:latin typeface="Arial" panose="020B0604020202020204" pitchFamily="34" charset="0"/>
              </a:rPr>
              <a:t> se </a:t>
            </a:r>
            <a:r>
              <a:rPr lang="en-US" dirty="0" err="1">
                <a:effectLst/>
                <a:latin typeface="Arial" panose="020B0604020202020204" pitchFamily="34" charset="0"/>
              </a:rPr>
              <a:t>efectuează</a:t>
            </a:r>
            <a:r>
              <a:rPr lang="en-US" dirty="0">
                <a:effectLst/>
                <a:latin typeface="Arial" panose="020B0604020202020204" pitchFamily="34" charset="0"/>
              </a:rPr>
              <a:t> la </a:t>
            </a:r>
            <a:r>
              <a:rPr lang="en-US" dirty="0" err="1">
                <a:effectLst/>
                <a:latin typeface="Arial" panose="020B0604020202020204" pitchFamily="34" charset="0"/>
              </a:rPr>
              <a:t>momentul</a:t>
            </a:r>
            <a:r>
              <a:rPr lang="en-US" dirty="0">
                <a:effectLst/>
                <a:latin typeface="Arial" panose="020B0604020202020204" pitchFamily="34" charset="0"/>
              </a:rPr>
              <a:t> </a:t>
            </a:r>
            <a:r>
              <a:rPr lang="en-US" dirty="0" err="1">
                <a:effectLst/>
                <a:latin typeface="Arial" panose="020B0604020202020204" pitchFamily="34" charset="0"/>
              </a:rPr>
              <a:t>utilizării</a:t>
            </a:r>
            <a:r>
              <a:rPr lang="en-US" dirty="0">
                <a:effectLst/>
                <a:latin typeface="Arial" panose="020B0604020202020204" pitchFamily="34" charset="0"/>
              </a:rPr>
              <a:t> </a:t>
            </a:r>
            <a:r>
              <a:rPr lang="en-US" dirty="0" err="1">
                <a:effectLst/>
                <a:latin typeface="Arial" panose="020B0604020202020204" pitchFamily="34" charset="0"/>
              </a:rPr>
              <a:t>mărfurilor</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calitate</a:t>
            </a:r>
            <a:r>
              <a:rPr lang="en-US" dirty="0">
                <a:effectLst/>
                <a:latin typeface="Arial" panose="020B0604020202020204" pitchFamily="34" charset="0"/>
              </a:rPr>
              <a:t> de </a:t>
            </a:r>
            <a:r>
              <a:rPr lang="en-US" dirty="0" err="1">
                <a:effectLst/>
                <a:latin typeface="Arial" panose="020B0604020202020204" pitchFamily="34" charset="0"/>
              </a:rPr>
              <a:t>materie</a:t>
            </a:r>
            <a:r>
              <a:rPr lang="en-US" dirty="0">
                <a:effectLst/>
                <a:latin typeface="Arial" panose="020B0604020202020204" pitchFamily="34" charset="0"/>
              </a:rPr>
              <a:t> </a:t>
            </a:r>
            <a:r>
              <a:rPr lang="en-US" dirty="0" err="1">
                <a:effectLst/>
                <a:latin typeface="Arial" panose="020B0604020202020204" pitchFamily="34" charset="0"/>
              </a:rPr>
              <a:t>primă</a:t>
            </a:r>
            <a:r>
              <a:rPr lang="en-US" dirty="0">
                <a:effectLst/>
                <a:latin typeface="Arial" panose="020B0604020202020204" pitchFamily="34" charset="0"/>
              </a:rPr>
              <a:t>, </a:t>
            </a:r>
            <a:r>
              <a:rPr lang="en-US" dirty="0" err="1">
                <a:effectLst/>
                <a:latin typeface="Arial" panose="020B0604020202020204" pitchFamily="34" charset="0"/>
              </a:rPr>
              <a:t>materiale</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a:t>
            </a:r>
            <a:r>
              <a:rPr lang="en-US" dirty="0" err="1">
                <a:effectLst/>
                <a:latin typeface="Arial" panose="020B0604020202020204" pitchFamily="34" charset="0"/>
              </a:rPr>
              <a:t>mijloc</a:t>
            </a:r>
            <a:r>
              <a:rPr lang="en-US" dirty="0">
                <a:effectLst/>
                <a:latin typeface="Arial" panose="020B0604020202020204" pitchFamily="34" charset="0"/>
              </a:rPr>
              <a:t> fix </a:t>
            </a:r>
            <a:r>
              <a:rPr lang="en-US" dirty="0" err="1">
                <a:effectLst/>
                <a:latin typeface="Arial" panose="020B0604020202020204" pitchFamily="34" charset="0"/>
              </a:rPr>
              <a:t>pentru</a:t>
            </a:r>
            <a:r>
              <a:rPr lang="en-US" dirty="0">
                <a:effectLst/>
                <a:latin typeface="Arial" panose="020B0604020202020204" pitchFamily="34" charset="0"/>
              </a:rPr>
              <a:t> </a:t>
            </a:r>
            <a:r>
              <a:rPr lang="en-US" dirty="0" err="1">
                <a:effectLst/>
                <a:latin typeface="Arial" panose="020B0604020202020204" pitchFamily="34" charset="0"/>
              </a:rPr>
              <a:t>efectuarea</a:t>
            </a:r>
            <a:r>
              <a:rPr lang="en-US" dirty="0">
                <a:effectLst/>
                <a:latin typeface="Arial" panose="020B0604020202020204" pitchFamily="34" charset="0"/>
              </a:rPr>
              <a:t> </a:t>
            </a:r>
            <a:r>
              <a:rPr lang="en-US" dirty="0" err="1">
                <a:effectLst/>
                <a:latin typeface="Arial" panose="020B0604020202020204" pitchFamily="34" charset="0"/>
              </a:rPr>
              <a:t>livrărilor</a:t>
            </a:r>
            <a:r>
              <a:rPr lang="en-US" dirty="0">
                <a:effectLst/>
                <a:latin typeface="Arial" panose="020B0604020202020204" pitchFamily="34" charset="0"/>
              </a:rPr>
              <a:t> </a:t>
            </a:r>
            <a:r>
              <a:rPr lang="en-US" dirty="0" err="1">
                <a:effectLst/>
                <a:latin typeface="Arial" panose="020B0604020202020204" pitchFamily="34" charset="0"/>
              </a:rPr>
              <a:t>scutite</a:t>
            </a:r>
            <a:r>
              <a:rPr lang="en-US" dirty="0">
                <a:effectLst/>
                <a:latin typeface="Arial" panose="020B0604020202020204" pitchFamily="34" charset="0"/>
              </a:rPr>
              <a:t> de T.V.A. </a:t>
            </a:r>
            <a:r>
              <a:rPr lang="en-US" dirty="0" err="1">
                <a:effectLst/>
                <a:latin typeface="Arial" panose="020B0604020202020204" pitchFamily="34" charset="0"/>
              </a:rPr>
              <a:t>fără</a:t>
            </a:r>
            <a:r>
              <a:rPr lang="en-US" dirty="0">
                <a:effectLst/>
                <a:latin typeface="Arial" panose="020B0604020202020204" pitchFamily="34" charset="0"/>
              </a:rPr>
              <a:t> </a:t>
            </a:r>
            <a:r>
              <a:rPr lang="en-US" dirty="0" err="1">
                <a:effectLst/>
                <a:latin typeface="Arial" panose="020B0604020202020204" pitchFamily="34" charset="0"/>
              </a:rPr>
              <a:t>drept</a:t>
            </a:r>
            <a:r>
              <a:rPr lang="en-US" dirty="0">
                <a:effectLst/>
                <a:latin typeface="Arial" panose="020B0604020202020204" pitchFamily="34" charset="0"/>
              </a:rPr>
              <a:t> de </a:t>
            </a:r>
            <a:r>
              <a:rPr lang="en-US" dirty="0" err="1">
                <a:effectLst/>
                <a:latin typeface="Arial" panose="020B0604020202020204" pitchFamily="34" charset="0"/>
              </a:rPr>
              <a:t>deducere</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locul</a:t>
            </a:r>
            <a:r>
              <a:rPr lang="en-US" dirty="0">
                <a:effectLst/>
                <a:latin typeface="Arial" panose="020B0604020202020204" pitchFamily="34" charset="0"/>
              </a:rPr>
              <a:t> </a:t>
            </a:r>
            <a:r>
              <a:rPr lang="en-US" dirty="0" err="1">
                <a:effectLst/>
                <a:latin typeface="Arial" panose="020B0604020202020204" pitchFamily="34" charset="0"/>
              </a:rPr>
              <a:t>livrărilor</a:t>
            </a:r>
            <a:r>
              <a:rPr lang="en-US" dirty="0">
                <a:effectLst/>
                <a:latin typeface="Arial" panose="020B0604020202020204" pitchFamily="34" charset="0"/>
              </a:rPr>
              <a:t> </a:t>
            </a:r>
            <a:r>
              <a:rPr lang="en-US" dirty="0" err="1">
                <a:effectLst/>
                <a:latin typeface="Arial" panose="020B0604020202020204" pitchFamily="34" charset="0"/>
              </a:rPr>
              <a:t>impozabile</a:t>
            </a:r>
            <a:r>
              <a:rPr lang="en-US" dirty="0">
                <a:effectLst/>
                <a:latin typeface="Arial" panose="020B0604020202020204" pitchFamily="34" charset="0"/>
              </a:rPr>
              <a:t>.</a:t>
            </a:r>
          </a:p>
          <a:p>
            <a:pPr marL="0" indent="0">
              <a:spcBef>
                <a:spcPts val="600"/>
              </a:spcBef>
              <a:spcAft>
                <a:spcPts val="600"/>
              </a:spcAft>
              <a:buNone/>
            </a:pPr>
            <a:r>
              <a:rPr lang="en-US" dirty="0">
                <a:effectLst/>
                <a:latin typeface="Arial" panose="020B0604020202020204" pitchFamily="34" charset="0"/>
              </a:rPr>
              <a:t/>
            </a:r>
            <a:br>
              <a:rPr lang="en-US" dirty="0">
                <a:effectLst/>
                <a:latin typeface="Arial" panose="020B0604020202020204" pitchFamily="34" charset="0"/>
              </a:rPr>
            </a:br>
            <a:r>
              <a:rPr lang="en-US" dirty="0" smtClean="0">
                <a:effectLst/>
                <a:latin typeface="Arial" panose="020B0604020202020204" pitchFamily="34" charset="0"/>
              </a:rPr>
              <a:t>_____________________</a:t>
            </a:r>
            <a:r>
              <a:rPr lang="en-US" dirty="0">
                <a:effectLst/>
                <a:latin typeface="Arial" panose="020B0604020202020204" pitchFamily="34" charset="0"/>
              </a:rPr>
              <a:t/>
            </a:r>
            <a:br>
              <a:rPr lang="en-US" dirty="0">
                <a:effectLst/>
                <a:latin typeface="Arial" panose="020B0604020202020204" pitchFamily="34" charset="0"/>
              </a:rPr>
            </a:br>
            <a:r>
              <a:rPr lang="en-US" dirty="0" err="1">
                <a:effectLst/>
                <a:latin typeface="Arial" panose="020B0604020202020204" pitchFamily="34" charset="0"/>
              </a:rPr>
              <a:t>Parlamentul</a:t>
            </a:r>
            <a:r>
              <a:rPr lang="en-US" dirty="0">
                <a:effectLst/>
                <a:latin typeface="Arial" panose="020B0604020202020204" pitchFamily="34" charset="0"/>
              </a:rPr>
              <a:t> </a:t>
            </a:r>
            <a:r>
              <a:rPr lang="en-US" dirty="0" err="1">
                <a:effectLst/>
                <a:latin typeface="Arial" panose="020B0604020202020204" pitchFamily="34" charset="0"/>
              </a:rPr>
              <a:t>Republicii</a:t>
            </a:r>
            <a:r>
              <a:rPr lang="en-US" dirty="0">
                <a:effectLst/>
                <a:latin typeface="Arial" panose="020B0604020202020204" pitchFamily="34" charset="0"/>
              </a:rPr>
              <a:t> Moldova</a:t>
            </a:r>
            <a:br>
              <a:rPr lang="en-US" dirty="0">
                <a:effectLst/>
                <a:latin typeface="Arial" panose="020B0604020202020204" pitchFamily="34" charset="0"/>
              </a:rPr>
            </a:br>
            <a:r>
              <a:rPr lang="en-US" dirty="0" err="1">
                <a:effectLst/>
                <a:latin typeface="Arial" panose="020B0604020202020204" pitchFamily="34" charset="0"/>
                <a:hlinkClick r:id="" action="ppaction://hlinkfile"/>
              </a:rPr>
              <a:t>Istoric</a:t>
            </a:r>
            <a:r>
              <a:rPr lang="en-US" dirty="0">
                <a:effectLst/>
                <a:latin typeface="Arial" panose="020B0604020202020204" pitchFamily="34" charset="0"/>
                <a:hlinkClick r:id="" action="ppaction://hlinkfile"/>
              </a:rPr>
              <a:t> 311: 1163/24.04.97 </a:t>
            </a:r>
            <a:r>
              <a:rPr lang="en-US" dirty="0" err="1">
                <a:effectLst/>
                <a:latin typeface="Arial" panose="020B0604020202020204" pitchFamily="34" charset="0"/>
                <a:hlinkClick r:id="" action="ppaction://hlinkfile"/>
              </a:rPr>
              <a:t>Codul</a:t>
            </a:r>
            <a:r>
              <a:rPr lang="en-US" dirty="0">
                <a:effectLst/>
                <a:latin typeface="Arial" panose="020B0604020202020204" pitchFamily="34" charset="0"/>
                <a:hlinkClick r:id="" action="ppaction://hlinkfile"/>
              </a:rPr>
              <a:t> fiscal</a:t>
            </a:r>
            <a:endParaRPr lang="en-US" dirty="0">
              <a:effectLst/>
              <a:latin typeface="Arial" panose="020B0604020202020204" pitchFamily="34" charset="0"/>
            </a:endParaRPr>
          </a:p>
          <a:p>
            <a:pPr marL="0" indent="0">
              <a:buNone/>
            </a:pPr>
            <a:r>
              <a:rPr lang="en-US" dirty="0">
                <a:effectLst/>
                <a:latin typeface="Arial" panose="020B0604020202020204" pitchFamily="34" charset="0"/>
              </a:rPr>
              <a:t/>
            </a:r>
            <a:br>
              <a:rPr lang="en-US" dirty="0">
                <a:effectLst/>
                <a:latin typeface="Arial" panose="020B0604020202020204" pitchFamily="34" charset="0"/>
              </a:rPr>
            </a:br>
            <a:r>
              <a:rPr lang="en-US" i="1" dirty="0" err="1">
                <a:effectLst/>
                <a:latin typeface="Arial" panose="020B0604020202020204" pitchFamily="34" charset="0"/>
              </a:rPr>
              <a:t>Monitorul</a:t>
            </a:r>
            <a:r>
              <a:rPr lang="en-US" i="1" dirty="0">
                <a:effectLst/>
                <a:latin typeface="Arial" panose="020B0604020202020204" pitchFamily="34" charset="0"/>
              </a:rPr>
              <a:t> </a:t>
            </a:r>
            <a:r>
              <a:rPr lang="en-US" i="1" dirty="0" err="1">
                <a:effectLst/>
                <a:latin typeface="Arial" panose="020B0604020202020204" pitchFamily="34" charset="0"/>
              </a:rPr>
              <a:t>Oficial</a:t>
            </a:r>
            <a:r>
              <a:rPr lang="en-US" i="1" dirty="0">
                <a:effectLst/>
                <a:latin typeface="Arial" panose="020B0604020202020204" pitchFamily="34" charset="0"/>
              </a:rPr>
              <a:t> al R. Moldova, 62/522, 18.09.1997</a:t>
            </a:r>
            <a:endParaRPr lang="en-US" dirty="0"/>
          </a:p>
        </p:txBody>
      </p:sp>
    </p:spTree>
    <p:extLst>
      <p:ext uri="{BB962C8B-B14F-4D97-AF65-F5344CB8AC3E}">
        <p14:creationId xmlns:p14="http://schemas.microsoft.com/office/powerpoint/2010/main" val="3307051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478480398"/>
              </p:ext>
            </p:extLst>
          </p:nvPr>
        </p:nvGraphicFramePr>
        <p:xfrm>
          <a:off x="0" y="985421"/>
          <a:ext cx="12112100" cy="5761607"/>
        </p:xfrm>
        <a:graphic>
          <a:graphicData uri="http://schemas.openxmlformats.org/drawingml/2006/table">
            <a:tbl>
              <a:tblPr firstRow="1" bandRow="1">
                <a:tableStyleId>{5C22544A-7EE6-4342-B048-85BDC9FD1C3A}</a:tableStyleId>
              </a:tblPr>
              <a:tblGrid>
                <a:gridCol w="7872722">
                  <a:extLst>
                    <a:ext uri="{9D8B030D-6E8A-4147-A177-3AD203B41FA5}">
                      <a16:colId xmlns:a16="http://schemas.microsoft.com/office/drawing/2014/main" val="375357952"/>
                    </a:ext>
                  </a:extLst>
                </a:gridCol>
                <a:gridCol w="3198034">
                  <a:extLst>
                    <a:ext uri="{9D8B030D-6E8A-4147-A177-3AD203B41FA5}">
                      <a16:colId xmlns:a16="http://schemas.microsoft.com/office/drawing/2014/main" val="1318722550"/>
                    </a:ext>
                  </a:extLst>
                </a:gridCol>
                <a:gridCol w="1041344">
                  <a:extLst>
                    <a:ext uri="{9D8B030D-6E8A-4147-A177-3AD203B41FA5}">
                      <a16:colId xmlns:a16="http://schemas.microsoft.com/office/drawing/2014/main" val="753694041"/>
                    </a:ext>
                  </a:extLst>
                </a:gridCol>
              </a:tblGrid>
              <a:tr h="268665">
                <a:tc>
                  <a:txBody>
                    <a:bodyPr/>
                    <a:lstStyle/>
                    <a:p>
                      <a:r>
                        <a:rPr lang="ro-RO" sz="1100" dirty="0"/>
                        <a:t>Redacția precedentă</a:t>
                      </a:r>
                      <a:endParaRPr lang="ru-RU" sz="1100" dirty="0"/>
                    </a:p>
                  </a:txBody>
                  <a:tcPr/>
                </a:tc>
                <a:tc>
                  <a:txBody>
                    <a:bodyPr/>
                    <a:lstStyle/>
                    <a:p>
                      <a:r>
                        <a:rPr lang="ro-RO" sz="1100" dirty="0"/>
                        <a:t>Textul s-a modificat conform Legii </a:t>
                      </a:r>
                      <a:r>
                        <a:rPr lang="ru-RU" sz="1100" dirty="0"/>
                        <a:t>№214/2024</a:t>
                      </a:r>
                    </a:p>
                  </a:txBody>
                  <a:tcPr/>
                </a:tc>
                <a:tc>
                  <a:txBody>
                    <a:bodyPr/>
                    <a:lstStyle/>
                    <a:p>
                      <a:endParaRPr lang="ru-RU" sz="1100" dirty="0"/>
                    </a:p>
                  </a:txBody>
                  <a:tcPr/>
                </a:tc>
                <a:extLst>
                  <a:ext uri="{0D108BD9-81ED-4DB2-BD59-A6C34878D82A}">
                    <a16:rowId xmlns:a16="http://schemas.microsoft.com/office/drawing/2014/main" val="2265117460"/>
                  </a:ext>
                </a:extLst>
              </a:tr>
              <a:tr h="1000035">
                <a:tc>
                  <a:txBody>
                    <a:bodyPr/>
                    <a:lstStyle/>
                    <a:p>
                      <a:pPr algn="just"/>
                      <a:r>
                        <a:rPr lang="ro-RO" sz="800" kern="1200" dirty="0">
                          <a:solidFill>
                            <a:schemeClr val="dk1"/>
                          </a:solidFill>
                          <a:effectLst/>
                          <a:latin typeface="+mn-lt"/>
                          <a:ea typeface="+mn-ea"/>
                          <a:cs typeface="+mn-cs"/>
                        </a:rPr>
                        <a:t>Art.102</a:t>
                      </a:r>
                    </a:p>
                    <a:p>
                      <a:pPr algn="just"/>
                      <a:r>
                        <a:rPr lang="ru-RU" sz="800" kern="1200" dirty="0">
                          <a:solidFill>
                            <a:schemeClr val="dk1"/>
                          </a:solidFill>
                          <a:effectLst/>
                          <a:latin typeface="+mn-lt"/>
                          <a:ea typeface="+mn-ea"/>
                          <a:cs typeface="+mn-cs"/>
                        </a:rPr>
                        <a:t>(8</a:t>
                      </a:r>
                      <a:r>
                        <a:rPr lang="ru-RU" sz="800" kern="1200" baseline="30000" dirty="0">
                          <a:solidFill>
                            <a:schemeClr val="dk1"/>
                          </a:solidFill>
                          <a:effectLst/>
                          <a:latin typeface="+mn-lt"/>
                          <a:ea typeface="+mn-ea"/>
                          <a:cs typeface="+mn-cs"/>
                        </a:rPr>
                        <a:t>1</a:t>
                      </a:r>
                      <a:r>
                        <a:rPr lang="ru-RU" sz="800" kern="1200" dirty="0">
                          <a:solidFill>
                            <a:schemeClr val="dk1"/>
                          </a:solidFill>
                          <a:effectLst/>
                          <a:latin typeface="+mn-lt"/>
                          <a:ea typeface="+mn-ea"/>
                          <a:cs typeface="+mn-cs"/>
                        </a:rPr>
                        <a:t>)</a:t>
                      </a:r>
                      <a:r>
                        <a:rPr lang="en-US" sz="800" kern="1200" dirty="0">
                          <a:solidFill>
                            <a:schemeClr val="dk1"/>
                          </a:solidFill>
                          <a:effectLst/>
                          <a:latin typeface="+mn-lt"/>
                          <a:ea typeface="+mn-ea"/>
                          <a:cs typeface="+mn-cs"/>
                        </a:rPr>
                        <a:t> Suma T.V.A., </a:t>
                      </a:r>
                      <a:r>
                        <a:rPr lang="en-US" sz="800" kern="1200" dirty="0" err="1">
                          <a:solidFill>
                            <a:schemeClr val="dk1"/>
                          </a:solidFill>
                          <a:effectLst/>
                          <a:latin typeface="+mn-lt"/>
                          <a:ea typeface="+mn-ea"/>
                          <a:cs typeface="+mn-cs"/>
                        </a:rPr>
                        <a:t>achitată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sau</a:t>
                      </a:r>
                      <a:r>
                        <a:rPr lang="en-US" sz="800" kern="1200" dirty="0">
                          <a:solidFill>
                            <a:schemeClr val="dk1"/>
                          </a:solidFill>
                          <a:effectLst/>
                          <a:latin typeface="+mn-lt"/>
                          <a:ea typeface="+mn-ea"/>
                          <a:cs typeface="+mn-cs"/>
                        </a:rPr>
                        <a:t> care </a:t>
                      </a:r>
                      <a:r>
                        <a:rPr lang="en-US" sz="800" kern="1200" dirty="0" err="1">
                          <a:solidFill>
                            <a:schemeClr val="dk1"/>
                          </a:solidFill>
                          <a:effectLst/>
                          <a:latin typeface="+mn-lt"/>
                          <a:ea typeface="+mn-ea"/>
                          <a:cs typeface="+mn-cs"/>
                        </a:rPr>
                        <a:t>urmează</a:t>
                      </a:r>
                      <a:r>
                        <a:rPr lang="en-US" sz="800" kern="1200" dirty="0">
                          <a:solidFill>
                            <a:schemeClr val="dk1"/>
                          </a:solidFill>
                          <a:effectLst/>
                          <a:latin typeface="+mn-lt"/>
                          <a:ea typeface="+mn-ea"/>
                          <a:cs typeface="+mn-cs"/>
                        </a:rPr>
                        <a:t> a fi </a:t>
                      </a:r>
                      <a:r>
                        <a:rPr lang="en-US" sz="800" kern="1200" dirty="0" err="1">
                          <a:solidFill>
                            <a:schemeClr val="dk1"/>
                          </a:solidFill>
                          <a:effectLst/>
                          <a:latin typeface="+mn-lt"/>
                          <a:ea typeface="+mn-ea"/>
                          <a:cs typeface="+mn-cs"/>
                        </a:rPr>
                        <a:t>achitată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pentru</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mărfurile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procurate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precum</a:t>
                      </a:r>
                      <a:r>
                        <a:rPr lang="en-US" sz="800" kern="1200" dirty="0">
                          <a:solidFill>
                            <a:schemeClr val="dk1"/>
                          </a:solidFill>
                          <a:effectLst/>
                          <a:latin typeface="+mn-lt"/>
                          <a:ea typeface="+mn-ea"/>
                          <a:cs typeface="+mn-cs"/>
                        </a:rPr>
                        <a:t> şi </a:t>
                      </a:r>
                      <a:r>
                        <a:rPr lang="en-US" sz="800" kern="1200" dirty="0" err="1">
                          <a:solidFill>
                            <a:schemeClr val="dk1"/>
                          </a:solidFill>
                          <a:effectLst/>
                          <a:latin typeface="+mn-lt"/>
                          <a:ea typeface="+mn-ea"/>
                          <a:cs typeface="+mn-cs"/>
                        </a:rPr>
                        <a:t>pentru</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mărfurile</a:t>
                      </a:r>
                      <a:r>
                        <a:rPr lang="en-US" sz="800" kern="1200" dirty="0">
                          <a:solidFill>
                            <a:schemeClr val="dk1"/>
                          </a:solidFill>
                          <a:effectLst/>
                          <a:latin typeface="+mn-lt"/>
                          <a:ea typeface="+mn-ea"/>
                          <a:cs typeface="+mn-cs"/>
                        </a:rPr>
                        <a:t>, serviciile </a:t>
                      </a:r>
                      <a:r>
                        <a:rPr lang="en-US" sz="800" kern="1200" dirty="0" err="1">
                          <a:solidFill>
                            <a:schemeClr val="dk1"/>
                          </a:solidFill>
                          <a:effectLst/>
                          <a:latin typeface="+mn-lt"/>
                          <a:ea typeface="+mn-ea"/>
                          <a:cs typeface="+mn-cs"/>
                        </a:rPr>
                        <a:t>procurate</a:t>
                      </a:r>
                      <a:r>
                        <a:rPr lang="en-US" sz="800" kern="1200" dirty="0">
                          <a:solidFill>
                            <a:schemeClr val="dk1"/>
                          </a:solidFill>
                          <a:effectLst/>
                          <a:latin typeface="+mn-lt"/>
                          <a:ea typeface="+mn-ea"/>
                          <a:cs typeface="+mn-cs"/>
                        </a:rPr>
                        <a:t> care au </a:t>
                      </a:r>
                      <a:r>
                        <a:rPr lang="en-US" sz="800" kern="1200" dirty="0" err="1">
                          <a:solidFill>
                            <a:schemeClr val="dk1"/>
                          </a:solidFill>
                          <a:effectLst/>
                          <a:latin typeface="+mn-lt"/>
                          <a:ea typeface="+mn-ea"/>
                          <a:cs typeface="+mn-cs"/>
                        </a:rPr>
                        <a:t>fost</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utilizate</a:t>
                      </a:r>
                      <a:r>
                        <a:rPr lang="en-US" sz="800" kern="1200" dirty="0">
                          <a:solidFill>
                            <a:schemeClr val="dk1"/>
                          </a:solidFill>
                          <a:effectLst/>
                          <a:latin typeface="+mn-lt"/>
                          <a:ea typeface="+mn-ea"/>
                          <a:cs typeface="+mn-cs"/>
                        </a:rPr>
                        <a:t> la </a:t>
                      </a:r>
                      <a:r>
                        <a:rPr lang="en-US" sz="800" kern="1200" dirty="0" err="1">
                          <a:solidFill>
                            <a:schemeClr val="dk1"/>
                          </a:solidFill>
                          <a:effectLst/>
                          <a:latin typeface="+mn-lt"/>
                          <a:ea typeface="+mn-ea"/>
                          <a:cs typeface="+mn-cs"/>
                        </a:rPr>
                        <a:t>fabricarea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mărfurilor</a:t>
                      </a:r>
                      <a:r>
                        <a:rPr lang="en-US" sz="800" kern="1200" dirty="0">
                          <a:solidFill>
                            <a:schemeClr val="dk1"/>
                          </a:solidFill>
                          <a:effectLst/>
                          <a:latin typeface="+mn-lt"/>
                          <a:ea typeface="+mn-ea"/>
                          <a:cs typeface="+mn-cs"/>
                        </a:rPr>
                        <a:t> care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procesul</a:t>
                      </a:r>
                      <a:r>
                        <a:rPr lang="en-US" sz="800" kern="1200" dirty="0">
                          <a:solidFill>
                            <a:schemeClr val="dk1"/>
                          </a:solidFill>
                          <a:effectLst/>
                          <a:latin typeface="+mn-lt"/>
                          <a:ea typeface="+mn-ea"/>
                          <a:cs typeface="+mn-cs"/>
                        </a:rPr>
                        <a:t> activităţii de </a:t>
                      </a:r>
                      <a:r>
                        <a:rPr lang="en-US" sz="800" kern="1200" dirty="0" err="1">
                          <a:solidFill>
                            <a:schemeClr val="dk1"/>
                          </a:solidFill>
                          <a:effectLst/>
                          <a:latin typeface="+mn-lt"/>
                          <a:ea typeface="+mn-ea"/>
                          <a:cs typeface="+mn-cs"/>
                        </a:rPr>
                        <a:t>întreprinzător</a:t>
                      </a:r>
                      <a:r>
                        <a:rPr lang="en-US" sz="800" kern="1200" dirty="0">
                          <a:solidFill>
                            <a:schemeClr val="dk1"/>
                          </a:solidFill>
                          <a:effectLst/>
                          <a:latin typeface="+mn-lt"/>
                          <a:ea typeface="+mn-ea"/>
                          <a:cs typeface="+mn-cs"/>
                        </a:rPr>
                        <a:t> au </a:t>
                      </a:r>
                      <a:r>
                        <a:rPr lang="en-US" sz="800" kern="1200" dirty="0" err="1">
                          <a:solidFill>
                            <a:schemeClr val="dk1"/>
                          </a:solidFill>
                          <a:effectLst/>
                          <a:latin typeface="+mn-lt"/>
                          <a:ea typeface="+mn-ea"/>
                          <a:cs typeface="+mn-cs"/>
                        </a:rPr>
                        <a:t>fost</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distruse</a:t>
                      </a:r>
                      <a:r>
                        <a:rPr lang="en-US" sz="800" kern="1200" dirty="0">
                          <a:solidFill>
                            <a:schemeClr val="dk1"/>
                          </a:solidFill>
                          <a:effectLst/>
                          <a:latin typeface="+mn-lt"/>
                          <a:ea typeface="+mn-ea"/>
                          <a:cs typeface="+mn-cs"/>
                        </a:rPr>
                        <a:t> ca </a:t>
                      </a:r>
                      <a:r>
                        <a:rPr lang="en-US" sz="800" kern="1200" dirty="0" err="1">
                          <a:solidFill>
                            <a:schemeClr val="dk1"/>
                          </a:solidFill>
                          <a:effectLst/>
                          <a:latin typeface="+mn-lt"/>
                          <a:ea typeface="+mn-ea"/>
                          <a:cs typeface="+mn-cs"/>
                        </a:rPr>
                        <a:t>urmare</a:t>
                      </a:r>
                      <a:r>
                        <a:rPr lang="en-US" sz="800" kern="1200" dirty="0">
                          <a:solidFill>
                            <a:schemeClr val="dk1"/>
                          </a:solidFill>
                          <a:effectLst/>
                          <a:latin typeface="+mn-lt"/>
                          <a:ea typeface="+mn-ea"/>
                          <a:cs typeface="+mn-cs"/>
                        </a:rPr>
                        <a:t> a </a:t>
                      </a:r>
                      <a:r>
                        <a:rPr lang="en-US" sz="800" kern="1200" dirty="0" err="1">
                          <a:solidFill>
                            <a:srgbClr val="FF0000"/>
                          </a:solidFill>
                          <a:effectLst/>
                          <a:latin typeface="+mn-lt"/>
                          <a:ea typeface="+mn-ea"/>
                          <a:cs typeface="+mn-cs"/>
                        </a:rPr>
                        <a:t>calamităţilor</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naturale</a:t>
                      </a:r>
                      <a:r>
                        <a:rPr lang="en-US" sz="800" kern="1200" dirty="0">
                          <a:solidFill>
                            <a:srgbClr val="FF0000"/>
                          </a:solidFill>
                          <a:effectLst/>
                          <a:latin typeface="+mn-lt"/>
                          <a:ea typeface="+mn-ea"/>
                          <a:cs typeface="+mn-cs"/>
                        </a:rPr>
                        <a:t> </a:t>
                      </a:r>
                      <a:r>
                        <a:rPr lang="en-US" sz="800" kern="1200" dirty="0">
                          <a:solidFill>
                            <a:schemeClr val="dk1"/>
                          </a:solidFill>
                          <a:effectLst/>
                          <a:latin typeface="+mn-lt"/>
                          <a:ea typeface="+mn-ea"/>
                          <a:cs typeface="+mn-cs"/>
                        </a:rPr>
                        <a:t>se </a:t>
                      </a:r>
                      <a:r>
                        <a:rPr lang="en-US" sz="800" kern="1200" dirty="0">
                          <a:solidFill>
                            <a:schemeClr val="dk1"/>
                          </a:solidFill>
                          <a:effectLst/>
                          <a:highlight>
                            <a:srgbClr val="FFFF00"/>
                          </a:highlight>
                          <a:latin typeface="+mn-lt"/>
                          <a:ea typeface="+mn-ea"/>
                          <a:cs typeface="+mn-cs"/>
                        </a:rPr>
                        <a:t>deduce </a:t>
                      </a:r>
                      <a:r>
                        <a:rPr lang="en-US" sz="800" kern="1200" dirty="0" err="1">
                          <a:solidFill>
                            <a:schemeClr val="dk1"/>
                          </a:solidFill>
                          <a:effectLst/>
                          <a:highlight>
                            <a:srgbClr val="FFFF00"/>
                          </a:highlight>
                          <a:latin typeface="+mn-lt"/>
                          <a:ea typeface="+mn-ea"/>
                          <a:cs typeface="+mn-cs"/>
                        </a:rPr>
                        <a:t>în</a:t>
                      </a:r>
                      <a:r>
                        <a:rPr lang="en-US" sz="800" kern="1200" dirty="0">
                          <a:solidFill>
                            <a:schemeClr val="dk1"/>
                          </a:solidFill>
                          <a:effectLst/>
                          <a:highlight>
                            <a:srgbClr val="FFFF00"/>
                          </a:highlight>
                          <a:latin typeface="+mn-lt"/>
                          <a:ea typeface="+mn-ea"/>
                          <a:cs typeface="+mn-cs"/>
                        </a:rPr>
                        <a:t> </a:t>
                      </a:r>
                      <a:r>
                        <a:rPr lang="en-US" sz="800" kern="1200" dirty="0" err="1">
                          <a:solidFill>
                            <a:schemeClr val="dk1"/>
                          </a:solidFill>
                          <a:effectLst/>
                          <a:highlight>
                            <a:srgbClr val="FFFF00"/>
                          </a:highlight>
                          <a:latin typeface="+mn-lt"/>
                          <a:ea typeface="+mn-ea"/>
                          <a:cs typeface="+mn-cs"/>
                        </a:rPr>
                        <a:t>condiţiile</a:t>
                      </a:r>
                      <a:r>
                        <a:rPr lang="en-US" sz="800" kern="1200" dirty="0">
                          <a:solidFill>
                            <a:schemeClr val="dk1"/>
                          </a:solidFill>
                          <a:effectLst/>
                          <a:highlight>
                            <a:srgbClr val="FFFF00"/>
                          </a:highlight>
                          <a:latin typeface="+mn-lt"/>
                          <a:ea typeface="+mn-ea"/>
                          <a:cs typeface="+mn-cs"/>
                        </a:rPr>
                        <a:t> </a:t>
                      </a:r>
                      <a:r>
                        <a:rPr lang="en-US" sz="800" kern="1200" dirty="0" err="1">
                          <a:solidFill>
                            <a:schemeClr val="dk1"/>
                          </a:solidFill>
                          <a:effectLst/>
                          <a:highlight>
                            <a:srgbClr val="FFFF00"/>
                          </a:highlight>
                          <a:latin typeface="+mn-lt"/>
                          <a:ea typeface="+mn-ea"/>
                          <a:cs typeface="+mn-cs"/>
                        </a:rPr>
                        <a:t>în</a:t>
                      </a:r>
                      <a:r>
                        <a:rPr lang="en-US" sz="800" kern="1200" dirty="0">
                          <a:solidFill>
                            <a:schemeClr val="dk1"/>
                          </a:solidFill>
                          <a:effectLst/>
                          <a:highlight>
                            <a:srgbClr val="FFFF00"/>
                          </a:highlight>
                          <a:latin typeface="+mn-lt"/>
                          <a:ea typeface="+mn-ea"/>
                          <a:cs typeface="+mn-cs"/>
                        </a:rPr>
                        <a:t> care </a:t>
                      </a:r>
                      <a:r>
                        <a:rPr lang="en-US" sz="800" kern="1200" dirty="0" err="1">
                          <a:solidFill>
                            <a:schemeClr val="dk1"/>
                          </a:solidFill>
                          <a:effectLst/>
                          <a:highlight>
                            <a:srgbClr val="FFFF00"/>
                          </a:highlight>
                          <a:latin typeface="+mn-lt"/>
                          <a:ea typeface="+mn-ea"/>
                          <a:cs typeface="+mn-cs"/>
                        </a:rPr>
                        <a:t>aceste</a:t>
                      </a:r>
                      <a:r>
                        <a:rPr lang="en-US" sz="800" kern="1200" dirty="0">
                          <a:solidFill>
                            <a:schemeClr val="dk1"/>
                          </a:solidFill>
                          <a:effectLst/>
                          <a:highlight>
                            <a:srgbClr val="FFFF00"/>
                          </a:highlight>
                          <a:latin typeface="+mn-lt"/>
                          <a:ea typeface="+mn-ea"/>
                          <a:cs typeface="+mn-cs"/>
                        </a:rPr>
                        <a:t> </a:t>
                      </a:r>
                      <a:r>
                        <a:rPr lang="en-US" sz="800" kern="1200" dirty="0" err="1">
                          <a:solidFill>
                            <a:schemeClr val="dk1"/>
                          </a:solidFill>
                          <a:effectLst/>
                          <a:highlight>
                            <a:srgbClr val="FFFF00"/>
                          </a:highlight>
                          <a:latin typeface="+mn-lt"/>
                          <a:ea typeface="+mn-ea"/>
                          <a:cs typeface="+mn-cs"/>
                        </a:rPr>
                        <a:t>situaţii</a:t>
                      </a:r>
                      <a:r>
                        <a:rPr lang="en-US" sz="800" kern="1200" dirty="0">
                          <a:solidFill>
                            <a:schemeClr val="dk1"/>
                          </a:solidFill>
                          <a:effectLst/>
                          <a:highlight>
                            <a:srgbClr val="FFFF00"/>
                          </a:highlight>
                          <a:latin typeface="+mn-lt"/>
                          <a:ea typeface="+mn-ea"/>
                          <a:cs typeface="+mn-cs"/>
                        </a:rPr>
                        <a:t> </a:t>
                      </a:r>
                      <a:r>
                        <a:rPr lang="en-US" sz="800" kern="1200" dirty="0" err="1">
                          <a:solidFill>
                            <a:schemeClr val="dk1"/>
                          </a:solidFill>
                          <a:effectLst/>
                          <a:highlight>
                            <a:srgbClr val="FFFF00"/>
                          </a:highlight>
                          <a:latin typeface="+mn-lt"/>
                          <a:ea typeface="+mn-ea"/>
                          <a:cs typeface="+mn-cs"/>
                        </a:rPr>
                        <a:t>sunt</a:t>
                      </a:r>
                      <a:r>
                        <a:rPr lang="en-US" sz="800" kern="1200" dirty="0">
                          <a:solidFill>
                            <a:schemeClr val="dk1"/>
                          </a:solidFill>
                          <a:effectLst/>
                          <a:highlight>
                            <a:srgbClr val="FFFF00"/>
                          </a:highlight>
                          <a:latin typeface="+mn-lt"/>
                          <a:ea typeface="+mn-ea"/>
                          <a:cs typeface="+mn-cs"/>
                        </a:rPr>
                        <a:t> demonstrate şi </a:t>
                      </a:r>
                      <a:r>
                        <a:rPr lang="en-US" sz="800" kern="1200" dirty="0" err="1">
                          <a:solidFill>
                            <a:schemeClr val="dk1"/>
                          </a:solidFill>
                          <a:effectLst/>
                          <a:highlight>
                            <a:srgbClr val="FFFF00"/>
                          </a:highlight>
                          <a:latin typeface="+mn-lt"/>
                          <a:ea typeface="+mn-ea"/>
                          <a:cs typeface="+mn-cs"/>
                        </a:rPr>
                        <a:t>confirmate</a:t>
                      </a:r>
                      <a:r>
                        <a:rPr lang="en-US" sz="800" kern="1200" dirty="0">
                          <a:solidFill>
                            <a:schemeClr val="dk1"/>
                          </a:solidFill>
                          <a:effectLst/>
                          <a:latin typeface="+mn-lt"/>
                          <a:ea typeface="+mn-ea"/>
                          <a:cs typeface="+mn-cs"/>
                        </a:rPr>
                        <a:t>.</a:t>
                      </a:r>
                      <a:r>
                        <a:rPr lang="ru-RU" sz="800" kern="1200" dirty="0">
                          <a:solidFill>
                            <a:schemeClr val="dk1"/>
                          </a:solidFill>
                          <a:effectLst/>
                          <a:latin typeface="+mn-lt"/>
                          <a:ea typeface="+mn-ea"/>
                          <a:cs typeface="+mn-cs"/>
                        </a:rPr>
                        <a:t> </a:t>
                      </a:r>
                    </a:p>
                  </a:txBody>
                  <a:tcPr/>
                </a:tc>
                <a:tc>
                  <a:txBody>
                    <a:bodyPr/>
                    <a:lstStyle/>
                    <a:p>
                      <a:pPr algn="just"/>
                      <a:r>
                        <a:rPr lang="en-US" sz="800" kern="1200" dirty="0">
                          <a:solidFill>
                            <a:schemeClr val="dk1"/>
                          </a:solidFill>
                          <a:effectLst/>
                          <a:latin typeface="+mn-lt"/>
                          <a:ea typeface="+mn-ea"/>
                          <a:cs typeface="+mn-cs"/>
                        </a:rPr>
                        <a:t>la </a:t>
                      </a:r>
                      <a:r>
                        <a:rPr lang="en-US" sz="800" kern="1200" dirty="0" err="1">
                          <a:solidFill>
                            <a:schemeClr val="dk1"/>
                          </a:solidFill>
                          <a:effectLst/>
                          <a:latin typeface="+mn-lt"/>
                          <a:ea typeface="+mn-ea"/>
                          <a:cs typeface="+mn-cs"/>
                        </a:rPr>
                        <a:t>alineatul</a:t>
                      </a:r>
                      <a:r>
                        <a:rPr lang="en-US" sz="800" kern="1200" dirty="0">
                          <a:solidFill>
                            <a:schemeClr val="dk1"/>
                          </a:solidFill>
                          <a:effectLst/>
                          <a:latin typeface="+mn-lt"/>
                          <a:ea typeface="+mn-ea"/>
                          <a:cs typeface="+mn-cs"/>
                        </a:rPr>
                        <a:t> </a:t>
                      </a:r>
                      <a:r>
                        <a:rPr lang="ru-RU" sz="800" kern="1200" dirty="0">
                          <a:solidFill>
                            <a:schemeClr val="dk1"/>
                          </a:solidFill>
                          <a:effectLst/>
                          <a:latin typeface="+mn-lt"/>
                          <a:ea typeface="+mn-ea"/>
                          <a:cs typeface="+mn-cs"/>
                        </a:rPr>
                        <a:t> (8</a:t>
                      </a:r>
                      <a:r>
                        <a:rPr lang="ru-RU" sz="800" kern="1200" baseline="30000" dirty="0">
                          <a:solidFill>
                            <a:schemeClr val="dk1"/>
                          </a:solidFill>
                          <a:effectLst/>
                          <a:latin typeface="+mn-lt"/>
                          <a:ea typeface="+mn-ea"/>
                          <a:cs typeface="+mn-cs"/>
                        </a:rPr>
                        <a:t>1</a:t>
                      </a:r>
                      <a:r>
                        <a:rPr lang="ru-RU" sz="800" kern="1200" dirty="0">
                          <a:solidFill>
                            <a:schemeClr val="dk1"/>
                          </a:solidFill>
                          <a:effectLst/>
                          <a:latin typeface="+mn-lt"/>
                          <a:ea typeface="+mn-ea"/>
                          <a:cs typeface="+mn-cs"/>
                        </a:rPr>
                        <a:t>)</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cuvintele</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calamităţilor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naturale</a:t>
                      </a:r>
                      <a:r>
                        <a:rPr lang="en-US" sz="800" kern="1200" dirty="0">
                          <a:solidFill>
                            <a:schemeClr val="dk1"/>
                          </a:solidFill>
                          <a:effectLst/>
                          <a:latin typeface="+mn-lt"/>
                          <a:ea typeface="+mn-ea"/>
                          <a:cs typeface="+mn-cs"/>
                        </a:rPr>
                        <a:t>" se </a:t>
                      </a:r>
                      <a:r>
                        <a:rPr lang="en-US" sz="800" kern="1200" dirty="0" err="1">
                          <a:solidFill>
                            <a:schemeClr val="dk1"/>
                          </a:solidFill>
                          <a:effectLst/>
                          <a:latin typeface="+mn-lt"/>
                          <a:ea typeface="+mn-ea"/>
                          <a:cs typeface="+mn-cs"/>
                        </a:rPr>
                        <a:t>substituie</a:t>
                      </a:r>
                      <a:r>
                        <a:rPr lang="en-US" sz="800" kern="1200" dirty="0">
                          <a:solidFill>
                            <a:schemeClr val="dk1"/>
                          </a:solidFill>
                          <a:effectLst/>
                          <a:latin typeface="+mn-lt"/>
                          <a:ea typeface="+mn-ea"/>
                          <a:cs typeface="+mn-cs"/>
                        </a:rPr>
                        <a:t> cu </a:t>
                      </a:r>
                      <a:r>
                        <a:rPr lang="en-US" sz="800" kern="1200" dirty="0" err="1">
                          <a:solidFill>
                            <a:schemeClr val="dk1"/>
                          </a:solidFill>
                          <a:effectLst/>
                          <a:latin typeface="+mn-lt"/>
                          <a:ea typeface="+mn-ea"/>
                          <a:cs typeface="+mn-cs"/>
                        </a:rPr>
                        <a:t>textul</a:t>
                      </a:r>
                      <a:r>
                        <a:rPr lang="en-US" sz="800" kern="1200" dirty="0">
                          <a:solidFill>
                            <a:schemeClr val="dk1"/>
                          </a:solidFill>
                          <a:effectLst/>
                          <a:latin typeface="+mn-lt"/>
                          <a:ea typeface="+mn-ea"/>
                          <a:cs typeface="+mn-cs"/>
                        </a:rPr>
                        <a:t> "</a:t>
                      </a:r>
                      <a:r>
                        <a:rPr lang="en-US" sz="800" kern="1200" dirty="0">
                          <a:solidFill>
                            <a:srgbClr val="FF0000"/>
                          </a:solidFill>
                          <a:effectLst/>
                          <a:latin typeface="+mn-lt"/>
                          <a:ea typeface="+mn-ea"/>
                          <a:cs typeface="+mn-cs"/>
                        </a:rPr>
                        <a:t>a </a:t>
                      </a:r>
                      <a:r>
                        <a:rPr lang="en-US" sz="800" kern="1200" dirty="0" err="1">
                          <a:solidFill>
                            <a:srgbClr val="FF0000"/>
                          </a:solidFill>
                          <a:effectLst/>
                          <a:latin typeface="+mn-lt"/>
                          <a:ea typeface="+mn-ea"/>
                          <a:cs typeface="+mn-cs"/>
                        </a:rPr>
                        <a:t>situaţiilor</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excepţionale</a:t>
                      </a:r>
                      <a:r>
                        <a:rPr lang="en-US" sz="800" kern="1200" dirty="0">
                          <a:solidFill>
                            <a:srgbClr val="FF0000"/>
                          </a:solidFill>
                          <a:effectLst/>
                          <a:latin typeface="+mn-lt"/>
                          <a:ea typeface="+mn-ea"/>
                          <a:cs typeface="+mn-cs"/>
                        </a:rPr>
                        <a:t>, definite conform </a:t>
                      </a:r>
                      <a:r>
                        <a:rPr lang="en-US" sz="800" kern="1200" dirty="0" err="1">
                          <a:solidFill>
                            <a:srgbClr val="FF0000"/>
                          </a:solidFill>
                          <a:effectLst/>
                          <a:latin typeface="+mn-lt"/>
                          <a:ea typeface="+mn-ea"/>
                          <a:cs typeface="+mn-cs"/>
                        </a:rPr>
                        <a:t>Regulamentului</a:t>
                      </a:r>
                      <a:r>
                        <a:rPr lang="en-US" sz="800" kern="1200" dirty="0">
                          <a:solidFill>
                            <a:srgbClr val="FF0000"/>
                          </a:solidFill>
                          <a:effectLst/>
                          <a:latin typeface="+mn-lt"/>
                          <a:ea typeface="+mn-ea"/>
                          <a:cs typeface="+mn-cs"/>
                        </a:rPr>
                        <a:t> cu privire la </a:t>
                      </a:r>
                      <a:r>
                        <a:rPr lang="en-US" sz="800" kern="1200" dirty="0" err="1">
                          <a:solidFill>
                            <a:srgbClr val="FF0000"/>
                          </a:solidFill>
                          <a:effectLst/>
                          <a:latin typeface="+mn-lt"/>
                          <a:ea typeface="+mn-ea"/>
                          <a:cs typeface="+mn-cs"/>
                        </a:rPr>
                        <a:t>clasificarea</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situaţiilor</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excepţionale</a:t>
                      </a:r>
                      <a:r>
                        <a:rPr lang="en-US" sz="800" kern="1200" dirty="0">
                          <a:solidFill>
                            <a:srgbClr val="FF0000"/>
                          </a:solidFill>
                          <a:effectLst/>
                          <a:latin typeface="+mn-lt"/>
                          <a:ea typeface="+mn-ea"/>
                          <a:cs typeface="+mn-cs"/>
                        </a:rPr>
                        <a:t> şi la </a:t>
                      </a:r>
                      <a:r>
                        <a:rPr lang="en-US" sz="800" kern="1200" dirty="0" err="1">
                          <a:solidFill>
                            <a:srgbClr val="FF0000"/>
                          </a:solidFill>
                          <a:effectLst/>
                          <a:latin typeface="+mn-lt"/>
                          <a:ea typeface="+mn-ea"/>
                          <a:cs typeface="+mn-cs"/>
                        </a:rPr>
                        <a:t>modul</a:t>
                      </a:r>
                      <a:r>
                        <a:rPr lang="en-US" sz="800" kern="1200" dirty="0">
                          <a:solidFill>
                            <a:srgbClr val="FF0000"/>
                          </a:solidFill>
                          <a:effectLst/>
                          <a:latin typeface="+mn-lt"/>
                          <a:ea typeface="+mn-ea"/>
                          <a:cs typeface="+mn-cs"/>
                        </a:rPr>
                        <a:t> de </a:t>
                      </a:r>
                      <a:r>
                        <a:rPr lang="en-US" sz="800" kern="1200" dirty="0" err="1">
                          <a:solidFill>
                            <a:srgbClr val="FF0000"/>
                          </a:solidFill>
                          <a:effectLst/>
                          <a:latin typeface="+mn-lt"/>
                          <a:ea typeface="+mn-ea"/>
                          <a:cs typeface="+mn-cs"/>
                        </a:rPr>
                        <a:t>acumulare</a:t>
                      </a:r>
                      <a:r>
                        <a:rPr lang="en-US" sz="800" kern="1200" dirty="0">
                          <a:solidFill>
                            <a:srgbClr val="FF0000"/>
                          </a:solidFill>
                          <a:effectLst/>
                          <a:latin typeface="+mn-lt"/>
                          <a:ea typeface="+mn-ea"/>
                          <a:cs typeface="+mn-cs"/>
                        </a:rPr>
                        <a:t> şi </a:t>
                      </a:r>
                      <a:r>
                        <a:rPr lang="en-US" sz="800" kern="1200" dirty="0" err="1">
                          <a:solidFill>
                            <a:srgbClr val="FF0000"/>
                          </a:solidFill>
                          <a:effectLst/>
                          <a:latin typeface="+mn-lt"/>
                          <a:ea typeface="+mn-ea"/>
                          <a:cs typeface="+mn-cs"/>
                        </a:rPr>
                        <a:t>prezentare</a:t>
                      </a:r>
                      <a:r>
                        <a:rPr lang="en-US" sz="800" kern="1200" dirty="0">
                          <a:solidFill>
                            <a:srgbClr val="FF0000"/>
                          </a:solidFill>
                          <a:effectLst/>
                          <a:latin typeface="+mn-lt"/>
                          <a:ea typeface="+mn-ea"/>
                          <a:cs typeface="+mn-cs"/>
                        </a:rPr>
                        <a:t> a </a:t>
                      </a:r>
                      <a:r>
                        <a:rPr lang="en-US" sz="800" kern="1200" dirty="0" err="1">
                          <a:solidFill>
                            <a:srgbClr val="FF0000"/>
                          </a:solidFill>
                          <a:effectLst/>
                          <a:latin typeface="+mn-lt"/>
                          <a:ea typeface="+mn-ea"/>
                          <a:cs typeface="+mn-cs"/>
                        </a:rPr>
                        <a:t>informaţiilor</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în</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domeniul</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protecţiei</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populaţiei</a:t>
                      </a:r>
                      <a:r>
                        <a:rPr lang="en-US" sz="800" kern="1200" dirty="0">
                          <a:solidFill>
                            <a:srgbClr val="FF0000"/>
                          </a:solidFill>
                          <a:effectLst/>
                          <a:latin typeface="+mn-lt"/>
                          <a:ea typeface="+mn-ea"/>
                          <a:cs typeface="+mn-cs"/>
                        </a:rPr>
                        <a:t> şi </a:t>
                      </a:r>
                      <a:r>
                        <a:rPr lang="en-US" sz="800" kern="1200" dirty="0" err="1">
                          <a:solidFill>
                            <a:srgbClr val="FF0000"/>
                          </a:solidFill>
                          <a:effectLst/>
                          <a:latin typeface="+mn-lt"/>
                          <a:ea typeface="+mn-ea"/>
                          <a:cs typeface="+mn-cs"/>
                        </a:rPr>
                        <a:t>teritoriului</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în</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caz</a:t>
                      </a:r>
                      <a:r>
                        <a:rPr lang="en-US" sz="800" kern="1200" dirty="0">
                          <a:solidFill>
                            <a:srgbClr val="FF0000"/>
                          </a:solidFill>
                          <a:effectLst/>
                          <a:latin typeface="+mn-lt"/>
                          <a:ea typeface="+mn-ea"/>
                          <a:cs typeface="+mn-cs"/>
                        </a:rPr>
                        <a:t> de </a:t>
                      </a:r>
                      <a:r>
                        <a:rPr lang="en-US" sz="800" kern="1200" dirty="0" err="1">
                          <a:solidFill>
                            <a:srgbClr val="FF0000"/>
                          </a:solidFill>
                          <a:effectLst/>
                          <a:latin typeface="+mn-lt"/>
                          <a:ea typeface="+mn-ea"/>
                          <a:cs typeface="+mn-cs"/>
                        </a:rPr>
                        <a:t>situaţii</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excepţionale</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aprobat</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prin</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Hotărârea</a:t>
                      </a:r>
                      <a:r>
                        <a:rPr lang="en-US" sz="800" kern="1200" dirty="0">
                          <a:solidFill>
                            <a:srgbClr val="FF0000"/>
                          </a:solidFill>
                          <a:effectLst/>
                          <a:latin typeface="+mn-lt"/>
                          <a:ea typeface="+mn-ea"/>
                          <a:cs typeface="+mn-cs"/>
                        </a:rPr>
                        <a:t> </a:t>
                      </a:r>
                      <a:r>
                        <a:rPr lang="en-US" sz="800" kern="1200" dirty="0" err="1">
                          <a:solidFill>
                            <a:srgbClr val="FF0000"/>
                          </a:solidFill>
                          <a:effectLst/>
                          <a:latin typeface="+mn-lt"/>
                          <a:ea typeface="+mn-ea"/>
                          <a:cs typeface="+mn-cs"/>
                        </a:rPr>
                        <a:t>Guvernului</a:t>
                      </a:r>
                      <a:r>
                        <a:rPr lang="en-US" sz="800" kern="1200" dirty="0">
                          <a:solidFill>
                            <a:srgbClr val="FF0000"/>
                          </a:solidFill>
                          <a:effectLst/>
                          <a:latin typeface="+mn-lt"/>
                          <a:ea typeface="+mn-ea"/>
                          <a:cs typeface="+mn-cs"/>
                        </a:rPr>
                        <a:t> nr.1076/2010,";</a:t>
                      </a:r>
                      <a:endParaRPr lang="ru-RU" sz="800" kern="1200" dirty="0">
                        <a:solidFill>
                          <a:srgbClr val="FF0000"/>
                        </a:solidFill>
                        <a:effectLst/>
                        <a:latin typeface="+mn-lt"/>
                        <a:ea typeface="+mn-ea"/>
                        <a:cs typeface="+mn-cs"/>
                      </a:endParaRPr>
                    </a:p>
                  </a:txBody>
                  <a:tcPr/>
                </a:tc>
                <a:tc>
                  <a:txBody>
                    <a:bodyPr/>
                    <a:lstStyle/>
                    <a:p>
                      <a:pPr algn="just"/>
                      <a:r>
                        <a:rPr lang="ro-RO" sz="800" dirty="0"/>
                        <a:t>Exemple – 3 </a:t>
                      </a:r>
                      <a:r>
                        <a:rPr lang="ro-RO" sz="800" dirty="0" err="1"/>
                        <a:t>slide</a:t>
                      </a:r>
                      <a:r>
                        <a:rPr lang="ro-RO" sz="800" dirty="0"/>
                        <a:t>-uri</a:t>
                      </a:r>
                    </a:p>
                    <a:p>
                      <a:pPr algn="just"/>
                      <a:endParaRPr lang="ro-RO" sz="800" dirty="0"/>
                    </a:p>
                    <a:p>
                      <a:pPr algn="just"/>
                      <a:r>
                        <a:rPr lang="ro-RO" sz="800" dirty="0"/>
                        <a:t>Lărgirea sferei de aplicare a normei</a:t>
                      </a:r>
                      <a:endParaRPr lang="ru-RU" sz="800" dirty="0"/>
                    </a:p>
                  </a:txBody>
                  <a:tcPr/>
                </a:tc>
                <a:extLst>
                  <a:ext uri="{0D108BD9-81ED-4DB2-BD59-A6C34878D82A}">
                    <a16:rowId xmlns:a16="http://schemas.microsoft.com/office/drawing/2014/main" val="2735135408"/>
                  </a:ext>
                </a:extLst>
              </a:tr>
              <a:tr h="478277">
                <a:tc>
                  <a:txBody>
                    <a:bodyPr/>
                    <a:lstStyle/>
                    <a:p>
                      <a:pPr algn="just"/>
                      <a:r>
                        <a:rPr lang="ru-RU" sz="800" kern="1200" dirty="0">
                          <a:solidFill>
                            <a:schemeClr val="dk1"/>
                          </a:solidFill>
                          <a:effectLst/>
                          <a:latin typeface="+mn-lt"/>
                          <a:ea typeface="+mn-ea"/>
                          <a:cs typeface="+mn-cs"/>
                        </a:rPr>
                        <a:t>(18)</a:t>
                      </a:r>
                      <a:r>
                        <a:rPr lang="en-US" sz="800" kern="1200" dirty="0">
                          <a:solidFill>
                            <a:schemeClr val="dk1"/>
                          </a:solidFill>
                          <a:effectLst/>
                          <a:latin typeface="+mn-lt"/>
                          <a:ea typeface="+mn-ea"/>
                          <a:cs typeface="+mn-cs"/>
                        </a:rPr>
                        <a:t> În </a:t>
                      </a:r>
                      <a:r>
                        <a:rPr lang="en-US" sz="800" kern="1200" dirty="0" err="1">
                          <a:solidFill>
                            <a:schemeClr val="dk1"/>
                          </a:solidFill>
                          <a:effectLst/>
                          <a:latin typeface="+mn-lt"/>
                          <a:ea typeface="+mn-ea"/>
                          <a:cs typeface="+mn-cs"/>
                        </a:rPr>
                        <a:t>cazul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procurării</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pe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teritoriul</a:t>
                      </a:r>
                      <a:r>
                        <a:rPr lang="en-US" sz="800" kern="1200" dirty="0">
                          <a:solidFill>
                            <a:schemeClr val="dk1"/>
                          </a:solidFill>
                          <a:effectLst/>
                          <a:latin typeface="+mn-lt"/>
                          <a:ea typeface="+mn-ea"/>
                          <a:cs typeface="+mn-cs"/>
                        </a:rPr>
                        <a:t> ţării a </a:t>
                      </a:r>
                      <a:r>
                        <a:rPr lang="en-US" sz="800" kern="1200" dirty="0" err="1">
                          <a:solidFill>
                            <a:schemeClr val="dk1"/>
                          </a:solidFill>
                          <a:effectLst/>
                          <a:latin typeface="+mn-lt"/>
                          <a:ea typeface="+mn-ea"/>
                          <a:cs typeface="+mn-cs"/>
                        </a:rPr>
                        <a:t>valorilor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materiale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serviciilor</a:t>
                      </a:r>
                      <a:r>
                        <a:rPr lang="en-US" sz="800" kern="1200" dirty="0">
                          <a:solidFill>
                            <a:schemeClr val="dk1"/>
                          </a:solidFill>
                          <a:effectLst/>
                          <a:latin typeface="+mn-lt"/>
                          <a:ea typeface="+mn-ea"/>
                          <a:cs typeface="+mn-cs"/>
                        </a:rPr>
                        <a:t> de la un </a:t>
                      </a:r>
                      <a:r>
                        <a:rPr lang="en-US" sz="800" kern="1200" dirty="0" err="1">
                          <a:solidFill>
                            <a:schemeClr val="dk1"/>
                          </a:solidFill>
                          <a:effectLst/>
                          <a:latin typeface="+mn-lt"/>
                          <a:ea typeface="+mn-ea"/>
                          <a:cs typeface="+mn-cs"/>
                        </a:rPr>
                        <a:t>furnizor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inclus</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lista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contribuabililor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obligaţi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utilizeze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facturi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fiscale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electronice</a:t>
                      </a:r>
                      <a:r>
                        <a:rPr lang="en-US" sz="800" kern="1200" dirty="0">
                          <a:solidFill>
                            <a:schemeClr val="dk1"/>
                          </a:solidFill>
                          <a:effectLst/>
                          <a:latin typeface="+mn-lt"/>
                          <a:ea typeface="+mn-ea"/>
                          <a:cs typeface="+mn-cs"/>
                        </a:rPr>
                        <a:t> (e-</a:t>
                      </a:r>
                      <a:r>
                        <a:rPr lang="en-US" sz="800" kern="1200" dirty="0" err="1">
                          <a:solidFill>
                            <a:schemeClr val="dk1"/>
                          </a:solidFill>
                          <a:effectLst/>
                          <a:latin typeface="+mn-lt"/>
                          <a:ea typeface="+mn-ea"/>
                          <a:cs typeface="+mn-cs"/>
                        </a:rPr>
                        <a:t>factura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subiectul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impozabil</a:t>
                      </a:r>
                      <a:r>
                        <a:rPr lang="en-US" sz="800" kern="1200" dirty="0">
                          <a:solidFill>
                            <a:schemeClr val="dk1"/>
                          </a:solidFill>
                          <a:effectLst/>
                          <a:latin typeface="+mn-lt"/>
                          <a:ea typeface="+mn-ea"/>
                          <a:cs typeface="+mn-cs"/>
                        </a:rPr>
                        <a:t> are </a:t>
                      </a:r>
                      <a:r>
                        <a:rPr lang="en-US" sz="800" kern="1200" dirty="0" err="1">
                          <a:solidFill>
                            <a:schemeClr val="dk1"/>
                          </a:solidFill>
                          <a:effectLst/>
                          <a:latin typeface="+mn-lt"/>
                          <a:ea typeface="+mn-ea"/>
                          <a:cs typeface="+mn-cs"/>
                        </a:rPr>
                        <a:t>dreptul</a:t>
                      </a:r>
                      <a:r>
                        <a:rPr lang="en-US" sz="800" kern="1200" dirty="0">
                          <a:solidFill>
                            <a:schemeClr val="dk1"/>
                          </a:solidFill>
                          <a:effectLst/>
                          <a:latin typeface="+mn-lt"/>
                          <a:ea typeface="+mn-ea"/>
                          <a:cs typeface="+mn-cs"/>
                        </a:rPr>
                        <a:t> la </a:t>
                      </a:r>
                      <a:r>
                        <a:rPr lang="en-US" sz="800" kern="1200" dirty="0" err="1">
                          <a:solidFill>
                            <a:schemeClr val="dk1"/>
                          </a:solidFill>
                          <a:effectLst/>
                          <a:latin typeface="+mn-lt"/>
                          <a:ea typeface="+mn-ea"/>
                          <a:cs typeface="+mn-cs"/>
                        </a:rPr>
                        <a:t>deducerea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sumei</a:t>
                      </a:r>
                      <a:r>
                        <a:rPr lang="en-US" sz="800" kern="1200" dirty="0">
                          <a:solidFill>
                            <a:schemeClr val="dk1"/>
                          </a:solidFill>
                          <a:effectLst/>
                          <a:latin typeface="+mn-lt"/>
                          <a:ea typeface="+mn-ea"/>
                          <a:cs typeface="+mn-cs"/>
                        </a:rPr>
                        <a:t> T.V.A., </a:t>
                      </a:r>
                      <a:r>
                        <a:rPr lang="en-US" sz="800" kern="1200" dirty="0" err="1">
                          <a:solidFill>
                            <a:schemeClr val="dk1"/>
                          </a:solidFill>
                          <a:effectLst/>
                          <a:latin typeface="+mn-lt"/>
                          <a:ea typeface="+mn-ea"/>
                          <a:cs typeface="+mn-cs"/>
                        </a:rPr>
                        <a:t>achitată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sau</a:t>
                      </a:r>
                      <a:r>
                        <a:rPr lang="en-US" sz="800" kern="1200" dirty="0">
                          <a:solidFill>
                            <a:schemeClr val="dk1"/>
                          </a:solidFill>
                          <a:effectLst/>
                          <a:latin typeface="+mn-lt"/>
                          <a:ea typeface="+mn-ea"/>
                          <a:cs typeface="+mn-cs"/>
                        </a:rPr>
                        <a:t> care </a:t>
                      </a:r>
                      <a:r>
                        <a:rPr lang="en-US" sz="800" kern="1200" dirty="0" err="1">
                          <a:solidFill>
                            <a:schemeClr val="dk1"/>
                          </a:solidFill>
                          <a:effectLst/>
                          <a:latin typeface="+mn-lt"/>
                          <a:ea typeface="+mn-ea"/>
                          <a:cs typeface="+mn-cs"/>
                        </a:rPr>
                        <a:t>urmează</a:t>
                      </a:r>
                      <a:r>
                        <a:rPr lang="en-US" sz="800" kern="1200" dirty="0">
                          <a:solidFill>
                            <a:schemeClr val="dk1"/>
                          </a:solidFill>
                          <a:effectLst/>
                          <a:latin typeface="+mn-lt"/>
                          <a:ea typeface="+mn-ea"/>
                          <a:cs typeface="+mn-cs"/>
                        </a:rPr>
                        <a:t> a fi </a:t>
                      </a:r>
                      <a:r>
                        <a:rPr lang="en-US" sz="800" kern="1200" dirty="0" err="1">
                          <a:solidFill>
                            <a:schemeClr val="dk1"/>
                          </a:solidFill>
                          <a:effectLst/>
                          <a:latin typeface="+mn-lt"/>
                          <a:ea typeface="+mn-ea"/>
                          <a:cs typeface="+mn-cs"/>
                        </a:rPr>
                        <a:t>achitată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dacă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dispune</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factura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fiscală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electronică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eliberată</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furnizor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modul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stabilit</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Serviciul</a:t>
                      </a:r>
                      <a:r>
                        <a:rPr lang="en-US" sz="800" kern="1200" dirty="0">
                          <a:solidFill>
                            <a:schemeClr val="dk1"/>
                          </a:solidFill>
                          <a:effectLst/>
                          <a:latin typeface="+mn-lt"/>
                          <a:ea typeface="+mn-ea"/>
                          <a:cs typeface="+mn-cs"/>
                        </a:rPr>
                        <a:t> Fiscal de Stat.</a:t>
                      </a:r>
                      <a:endParaRPr lang="ru-RU" sz="800" dirty="0"/>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sz="800" kern="1200" dirty="0" err="1">
                          <a:solidFill>
                            <a:schemeClr val="dk1"/>
                          </a:solidFill>
                          <a:effectLst/>
                          <a:latin typeface="+mn-lt"/>
                          <a:ea typeface="+mn-ea"/>
                          <a:cs typeface="+mn-cs"/>
                        </a:rPr>
                        <a:t>alineatul</a:t>
                      </a:r>
                      <a:r>
                        <a:rPr lang="en-US" sz="800" kern="1200" dirty="0">
                          <a:solidFill>
                            <a:schemeClr val="dk1"/>
                          </a:solidFill>
                          <a:effectLst/>
                          <a:latin typeface="+mn-lt"/>
                          <a:ea typeface="+mn-ea"/>
                          <a:cs typeface="+mn-cs"/>
                        </a:rPr>
                        <a:t> (18) se </a:t>
                      </a:r>
                      <a:r>
                        <a:rPr lang="en-US" sz="800" kern="1200" dirty="0" err="1">
                          <a:solidFill>
                            <a:schemeClr val="dk1"/>
                          </a:solidFill>
                          <a:effectLst/>
                          <a:latin typeface="+mn-lt"/>
                          <a:ea typeface="+mn-ea"/>
                          <a:cs typeface="+mn-cs"/>
                        </a:rPr>
                        <a:t>abrogă</a:t>
                      </a:r>
                      <a:r>
                        <a:rPr lang="en-US" sz="800" kern="1200" dirty="0">
                          <a:solidFill>
                            <a:schemeClr val="dk1"/>
                          </a:solidFill>
                          <a:effectLst/>
                          <a:latin typeface="+mn-lt"/>
                          <a:ea typeface="+mn-ea"/>
                          <a:cs typeface="+mn-cs"/>
                        </a:rPr>
                        <a:t>.</a:t>
                      </a:r>
                      <a:endParaRPr lang="ru-RU" sz="800" kern="1200" dirty="0">
                        <a:solidFill>
                          <a:schemeClr val="dk1"/>
                        </a:solidFill>
                        <a:effectLst/>
                        <a:latin typeface="+mn-lt"/>
                        <a:ea typeface="+mn-ea"/>
                        <a:cs typeface="+mn-cs"/>
                      </a:endParaRPr>
                    </a:p>
                  </a:txBody>
                  <a:tcPr/>
                </a:tc>
                <a:tc>
                  <a:txBody>
                    <a:bodyPr/>
                    <a:lstStyle/>
                    <a:p>
                      <a:pPr algn="just"/>
                      <a:r>
                        <a:rPr lang="ro-RO" sz="800" dirty="0">
                          <a:solidFill>
                            <a:srgbClr val="FF0000"/>
                          </a:solidFill>
                        </a:rPr>
                        <a:t>În vigoare din 01.01.2026</a:t>
                      </a:r>
                      <a:endParaRPr lang="ru-RU" sz="800" dirty="0">
                        <a:solidFill>
                          <a:srgbClr val="FF0000"/>
                        </a:solidFill>
                      </a:endParaRPr>
                    </a:p>
                  </a:txBody>
                  <a:tcPr/>
                </a:tc>
                <a:extLst>
                  <a:ext uri="{0D108BD9-81ED-4DB2-BD59-A6C34878D82A}">
                    <a16:rowId xmlns:a16="http://schemas.microsoft.com/office/drawing/2014/main" val="1641189033"/>
                  </a:ext>
                </a:extLst>
              </a:tr>
              <a:tr h="898581">
                <a:tc>
                  <a:txBody>
                    <a:bodyPr/>
                    <a:lstStyle/>
                    <a:p>
                      <a:pPr algn="just"/>
                      <a:r>
                        <a:rPr lang="ro-RO" sz="800" dirty="0"/>
                        <a:t>Art.103</a:t>
                      </a:r>
                    </a:p>
                    <a:p>
                      <a:pPr algn="just"/>
                      <a:r>
                        <a:rPr lang="ro-RO" sz="800" dirty="0"/>
                        <a:t>Alin.(1)</a:t>
                      </a:r>
                    </a:p>
                    <a:p>
                      <a:pPr algn="just"/>
                      <a:r>
                        <a:rPr lang="en-US" sz="800" dirty="0"/>
                        <a:t>11) </a:t>
                      </a:r>
                      <a:r>
                        <a:rPr lang="en-US" sz="800" dirty="0" err="1"/>
                        <a:t>produsele</a:t>
                      </a:r>
                      <a:r>
                        <a:rPr lang="en-US" sz="800" dirty="0"/>
                        <a:t> de </a:t>
                      </a:r>
                      <a:r>
                        <a:rPr lang="en-US" sz="800" dirty="0" err="1"/>
                        <a:t>fabricaţie</a:t>
                      </a:r>
                      <a:r>
                        <a:rPr lang="en-US" sz="800" dirty="0"/>
                        <a:t> </a:t>
                      </a:r>
                      <a:r>
                        <a:rPr lang="en-US" sz="800" dirty="0" err="1"/>
                        <a:t>proprie</a:t>
                      </a:r>
                      <a:r>
                        <a:rPr lang="en-US" sz="800" dirty="0"/>
                        <a:t> ale </a:t>
                      </a:r>
                      <a:r>
                        <a:rPr lang="en-US" sz="800" dirty="0" err="1"/>
                        <a:t>cantinelor</a:t>
                      </a:r>
                      <a:r>
                        <a:rPr lang="en-US" sz="800" dirty="0"/>
                        <a:t> </a:t>
                      </a:r>
                      <a:r>
                        <a:rPr lang="en-US" sz="800" dirty="0" err="1"/>
                        <a:t>studenţeşti</a:t>
                      </a:r>
                      <a:r>
                        <a:rPr lang="en-US" sz="800" dirty="0"/>
                        <a:t>, </a:t>
                      </a:r>
                      <a:r>
                        <a:rPr lang="en-US" sz="800" dirty="0" err="1"/>
                        <a:t>şcolare</a:t>
                      </a:r>
                      <a:r>
                        <a:rPr lang="en-US" sz="800" dirty="0"/>
                        <a:t> şi ale </a:t>
                      </a:r>
                      <a:r>
                        <a:rPr lang="en-US" sz="800" dirty="0" err="1"/>
                        <a:t>cantinelor</a:t>
                      </a:r>
                      <a:r>
                        <a:rPr lang="en-US" sz="800" dirty="0"/>
                        <a:t> </a:t>
                      </a:r>
                      <a:r>
                        <a:rPr lang="en-US" sz="800" dirty="0" err="1"/>
                        <a:t>altor</a:t>
                      </a:r>
                      <a:r>
                        <a:rPr lang="en-US" sz="800" dirty="0"/>
                        <a:t> </a:t>
                      </a:r>
                      <a:r>
                        <a:rPr lang="en-US" sz="800" dirty="0" err="1"/>
                        <a:t>instituţii</a:t>
                      </a:r>
                      <a:r>
                        <a:rPr lang="en-US" sz="800" dirty="0"/>
                        <a:t> de învăţămînt, ale </a:t>
                      </a:r>
                      <a:r>
                        <a:rPr lang="en-US" sz="800" dirty="0" err="1"/>
                        <a:t>spitalelor</a:t>
                      </a:r>
                      <a:r>
                        <a:rPr lang="en-US" sz="800" dirty="0"/>
                        <a:t> şi </a:t>
                      </a:r>
                      <a:r>
                        <a:rPr lang="en-US" sz="800" dirty="0" err="1"/>
                        <a:t>instituţiilor</a:t>
                      </a:r>
                      <a:r>
                        <a:rPr lang="en-US" sz="800" dirty="0"/>
                        <a:t> </a:t>
                      </a:r>
                      <a:r>
                        <a:rPr lang="en-US" sz="800" dirty="0" err="1"/>
                        <a:t>preşcolare</a:t>
                      </a:r>
                      <a:r>
                        <a:rPr lang="en-US" sz="800" dirty="0"/>
                        <a:t>, </a:t>
                      </a:r>
                      <a:r>
                        <a:rPr lang="en-US" sz="800" dirty="0">
                          <a:solidFill>
                            <a:srgbClr val="FF0000"/>
                          </a:solidFill>
                        </a:rPr>
                        <a:t>ale </a:t>
                      </a:r>
                      <a:r>
                        <a:rPr lang="en-US" sz="800" dirty="0" err="1">
                          <a:solidFill>
                            <a:srgbClr val="FF0000"/>
                          </a:solidFill>
                        </a:rPr>
                        <a:t>cantinelor</a:t>
                      </a:r>
                      <a:r>
                        <a:rPr lang="en-US" sz="800" dirty="0">
                          <a:solidFill>
                            <a:srgbClr val="FF0000"/>
                          </a:solidFill>
                        </a:rPr>
                        <a:t> care </a:t>
                      </a:r>
                      <a:r>
                        <a:rPr lang="en-US" sz="800" dirty="0" err="1">
                          <a:solidFill>
                            <a:srgbClr val="FF0000"/>
                          </a:solidFill>
                        </a:rPr>
                        <a:t>aparţin</a:t>
                      </a:r>
                      <a:r>
                        <a:rPr lang="en-US" sz="800" dirty="0">
                          <a:solidFill>
                            <a:srgbClr val="FF0000"/>
                          </a:solidFill>
                        </a:rPr>
                        <a:t> </a:t>
                      </a:r>
                      <a:r>
                        <a:rPr lang="en-US" sz="800" dirty="0" err="1">
                          <a:solidFill>
                            <a:srgbClr val="FF0000"/>
                          </a:solidFill>
                        </a:rPr>
                        <a:t>altor</a:t>
                      </a:r>
                      <a:r>
                        <a:rPr lang="en-US" sz="800" dirty="0">
                          <a:solidFill>
                            <a:srgbClr val="FF0000"/>
                          </a:solidFill>
                        </a:rPr>
                        <a:t> </a:t>
                      </a:r>
                      <a:r>
                        <a:rPr lang="en-US" sz="800" dirty="0" err="1">
                          <a:solidFill>
                            <a:srgbClr val="FF0000"/>
                          </a:solidFill>
                        </a:rPr>
                        <a:t>instituţii</a:t>
                      </a:r>
                      <a:r>
                        <a:rPr lang="en-US" sz="800" dirty="0">
                          <a:solidFill>
                            <a:srgbClr val="FF0000"/>
                          </a:solidFill>
                        </a:rPr>
                        <a:t> şi </a:t>
                      </a:r>
                      <a:r>
                        <a:rPr lang="en-US" sz="800" dirty="0" err="1">
                          <a:solidFill>
                            <a:srgbClr val="FF0000"/>
                          </a:solidFill>
                        </a:rPr>
                        <a:t>organizaţii</a:t>
                      </a:r>
                      <a:r>
                        <a:rPr lang="en-US" sz="800" dirty="0">
                          <a:solidFill>
                            <a:srgbClr val="FF0000"/>
                          </a:solidFill>
                        </a:rPr>
                        <a:t> din </a:t>
                      </a:r>
                      <a:r>
                        <a:rPr lang="en-US" sz="800" dirty="0" err="1">
                          <a:solidFill>
                            <a:srgbClr val="FF0000"/>
                          </a:solidFill>
                        </a:rPr>
                        <a:t>sfera</a:t>
                      </a:r>
                      <a:r>
                        <a:rPr lang="en-US" sz="800" dirty="0">
                          <a:solidFill>
                            <a:srgbClr val="FF0000"/>
                          </a:solidFill>
                        </a:rPr>
                        <a:t> social-</a:t>
                      </a:r>
                      <a:r>
                        <a:rPr lang="en-US" sz="800" dirty="0" err="1">
                          <a:solidFill>
                            <a:srgbClr val="FF0000"/>
                          </a:solidFill>
                        </a:rPr>
                        <a:t>culturală</a:t>
                      </a:r>
                      <a:r>
                        <a:rPr lang="en-US" sz="800" dirty="0">
                          <a:solidFill>
                            <a:srgbClr val="FF0000"/>
                          </a:solidFill>
                        </a:rPr>
                        <a:t> </a:t>
                      </a:r>
                      <a:r>
                        <a:rPr lang="en-US" sz="800" dirty="0" err="1">
                          <a:solidFill>
                            <a:srgbClr val="FF0000"/>
                          </a:solidFill>
                        </a:rPr>
                        <a:t>finanţate</a:t>
                      </a:r>
                      <a:r>
                        <a:rPr lang="en-US" sz="800" dirty="0">
                          <a:solidFill>
                            <a:srgbClr val="FF0000"/>
                          </a:solidFill>
                        </a:rPr>
                        <a:t>, </a:t>
                      </a:r>
                      <a:r>
                        <a:rPr lang="en-US" sz="800" dirty="0" err="1">
                          <a:solidFill>
                            <a:srgbClr val="FF0000"/>
                          </a:solidFill>
                        </a:rPr>
                        <a:t>parţial</a:t>
                      </a:r>
                      <a:r>
                        <a:rPr lang="en-US" sz="800" dirty="0">
                          <a:solidFill>
                            <a:srgbClr val="FF0000"/>
                          </a:solidFill>
                        </a:rPr>
                        <a:t> </a:t>
                      </a:r>
                      <a:r>
                        <a:rPr lang="en-US" sz="800" dirty="0" err="1">
                          <a:solidFill>
                            <a:srgbClr val="FF0000"/>
                          </a:solidFill>
                        </a:rPr>
                        <a:t>sau</a:t>
                      </a:r>
                      <a:r>
                        <a:rPr lang="en-US" sz="800" dirty="0">
                          <a:solidFill>
                            <a:srgbClr val="FF0000"/>
                          </a:solidFill>
                        </a:rPr>
                        <a:t> </a:t>
                      </a:r>
                      <a:r>
                        <a:rPr lang="en-US" sz="800" dirty="0" err="1">
                          <a:solidFill>
                            <a:srgbClr val="FF0000"/>
                          </a:solidFill>
                        </a:rPr>
                        <a:t>în</a:t>
                      </a:r>
                      <a:r>
                        <a:rPr lang="en-US" sz="800" dirty="0">
                          <a:solidFill>
                            <a:srgbClr val="FF0000"/>
                          </a:solidFill>
                        </a:rPr>
                        <a:t> </a:t>
                      </a:r>
                      <a:r>
                        <a:rPr lang="en-US" sz="800" dirty="0" err="1">
                          <a:solidFill>
                            <a:srgbClr val="FF0000"/>
                          </a:solidFill>
                        </a:rPr>
                        <a:t>întregime</a:t>
                      </a:r>
                      <a:r>
                        <a:rPr lang="en-US" sz="800" dirty="0">
                          <a:solidFill>
                            <a:srgbClr val="FF0000"/>
                          </a:solidFill>
                        </a:rPr>
                        <a:t>, de la </a:t>
                      </a:r>
                      <a:r>
                        <a:rPr lang="en-US" sz="800" dirty="0" err="1">
                          <a:solidFill>
                            <a:srgbClr val="FF0000"/>
                          </a:solidFill>
                        </a:rPr>
                        <a:t>buget</a:t>
                      </a:r>
                      <a:r>
                        <a:rPr lang="en-US" sz="800" dirty="0"/>
                        <a:t>, precum şi ale </a:t>
                      </a:r>
                      <a:r>
                        <a:rPr lang="en-US" sz="800" dirty="0" err="1"/>
                        <a:t>cantinelor</a:t>
                      </a:r>
                      <a:r>
                        <a:rPr lang="en-US" sz="800" dirty="0"/>
                        <a:t> </a:t>
                      </a:r>
                      <a:r>
                        <a:rPr lang="en-US" sz="800" dirty="0" err="1"/>
                        <a:t>specializate</a:t>
                      </a:r>
                      <a:r>
                        <a:rPr lang="en-US" sz="800" dirty="0"/>
                        <a:t> </a:t>
                      </a:r>
                      <a:r>
                        <a:rPr lang="en-US" sz="800" dirty="0" err="1"/>
                        <a:t>în</a:t>
                      </a:r>
                      <a:r>
                        <a:rPr lang="en-US" sz="800" dirty="0"/>
                        <a:t> </a:t>
                      </a:r>
                      <a:r>
                        <a:rPr lang="en-US" sz="800" dirty="0" err="1"/>
                        <a:t>alimentarea</a:t>
                      </a:r>
                      <a:r>
                        <a:rPr lang="en-US" sz="800" dirty="0"/>
                        <a:t> </a:t>
                      </a:r>
                      <a:r>
                        <a:rPr lang="en-US" sz="800" dirty="0" err="1"/>
                        <a:t>bătrînilor</a:t>
                      </a:r>
                      <a:r>
                        <a:rPr lang="en-US" sz="800" dirty="0"/>
                        <a:t> </a:t>
                      </a:r>
                      <a:r>
                        <a:rPr lang="en-US" sz="800" dirty="0" err="1"/>
                        <a:t>nevoiaşi</a:t>
                      </a:r>
                      <a:r>
                        <a:rPr lang="en-US" sz="800" dirty="0"/>
                        <a:t> din </a:t>
                      </a:r>
                      <a:r>
                        <a:rPr lang="en-US" sz="800" dirty="0" err="1"/>
                        <a:t>contul</a:t>
                      </a:r>
                      <a:r>
                        <a:rPr lang="en-US" sz="800" dirty="0"/>
                        <a:t> </a:t>
                      </a:r>
                      <a:r>
                        <a:rPr lang="en-US" sz="800" dirty="0" err="1"/>
                        <a:t>organizaţiilor</a:t>
                      </a:r>
                      <a:r>
                        <a:rPr lang="en-US" sz="800" dirty="0"/>
                        <a:t> de </a:t>
                      </a:r>
                      <a:r>
                        <a:rPr lang="en-US" sz="800" dirty="0" err="1"/>
                        <a:t>binefacere</a:t>
                      </a:r>
                      <a:r>
                        <a:rPr lang="en-US" sz="800" dirty="0"/>
                        <a:t>;</a:t>
                      </a:r>
                      <a:endParaRPr lang="ru-RU" sz="800" dirty="0"/>
                    </a:p>
                  </a:txBody>
                  <a:tcPr/>
                </a:tc>
                <a:tc>
                  <a:txBody>
                    <a:bodyPr/>
                    <a:lstStyle/>
                    <a:p>
                      <a:pPr algn="just"/>
                      <a:r>
                        <a:rPr lang="ru-RU" sz="700" b="1" kern="1200" dirty="0">
                          <a:solidFill>
                            <a:schemeClr val="dk1"/>
                          </a:solidFill>
                          <a:effectLst/>
                          <a:latin typeface="+mn-lt"/>
                          <a:ea typeface="+mn-ea"/>
                          <a:cs typeface="+mn-cs"/>
                        </a:rPr>
                        <a:t>32.</a:t>
                      </a:r>
                      <a:r>
                        <a:rPr lang="ru-RU" sz="700" kern="1200" dirty="0">
                          <a:solidFill>
                            <a:schemeClr val="dk1"/>
                          </a:solidFill>
                          <a:effectLst/>
                          <a:latin typeface="+mn-lt"/>
                          <a:ea typeface="+mn-ea"/>
                          <a:cs typeface="+mn-cs"/>
                        </a:rPr>
                        <a:t> </a:t>
                      </a:r>
                      <a:r>
                        <a:rPr lang="en-US" sz="700" kern="1200" dirty="0">
                          <a:solidFill>
                            <a:schemeClr val="dk1"/>
                          </a:solidFill>
                          <a:effectLst/>
                          <a:latin typeface="+mn-lt"/>
                          <a:ea typeface="+mn-ea"/>
                          <a:cs typeface="+mn-cs"/>
                        </a:rPr>
                        <a:t>La </a:t>
                      </a:r>
                      <a:r>
                        <a:rPr lang="en-US" sz="700" kern="1200" dirty="0" err="1">
                          <a:solidFill>
                            <a:schemeClr val="dk1"/>
                          </a:solidFill>
                          <a:effectLst/>
                          <a:latin typeface="+mn-lt"/>
                          <a:ea typeface="+mn-ea"/>
                          <a:cs typeface="+mn-cs"/>
                        </a:rPr>
                        <a:t>articolul</a:t>
                      </a:r>
                      <a:r>
                        <a:rPr lang="en-US" sz="700" kern="1200" dirty="0">
                          <a:solidFill>
                            <a:schemeClr val="dk1"/>
                          </a:solidFill>
                          <a:effectLst/>
                          <a:latin typeface="+mn-lt"/>
                          <a:ea typeface="+mn-ea"/>
                          <a:cs typeface="+mn-cs"/>
                        </a:rPr>
                        <a:t> 103:</a:t>
                      </a:r>
                    </a:p>
                    <a:p>
                      <a:pPr algn="just"/>
                      <a:r>
                        <a:rPr lang="en-US" sz="700" kern="1200" dirty="0" err="1">
                          <a:solidFill>
                            <a:schemeClr val="dk1"/>
                          </a:solidFill>
                          <a:effectLst/>
                          <a:latin typeface="+mn-lt"/>
                          <a:ea typeface="+mn-ea"/>
                          <a:cs typeface="+mn-cs"/>
                        </a:rPr>
                        <a:t>alineatul</a:t>
                      </a:r>
                      <a:r>
                        <a:rPr lang="en-US" sz="700" kern="1200" dirty="0">
                          <a:solidFill>
                            <a:schemeClr val="dk1"/>
                          </a:solidFill>
                          <a:effectLst/>
                          <a:latin typeface="+mn-lt"/>
                          <a:ea typeface="+mn-ea"/>
                          <a:cs typeface="+mn-cs"/>
                        </a:rPr>
                        <a:t> (1):</a:t>
                      </a:r>
                    </a:p>
                    <a:p>
                      <a:pPr algn="just"/>
                      <a:r>
                        <a:rPr lang="en-US" sz="700" kern="1200" dirty="0" err="1">
                          <a:solidFill>
                            <a:schemeClr val="dk1"/>
                          </a:solidFill>
                          <a:effectLst/>
                          <a:latin typeface="+mn-lt"/>
                          <a:ea typeface="+mn-ea"/>
                          <a:cs typeface="+mn-cs"/>
                        </a:rPr>
                        <a:t>punctul</a:t>
                      </a:r>
                      <a:r>
                        <a:rPr lang="en-US" sz="700" kern="1200" dirty="0">
                          <a:solidFill>
                            <a:schemeClr val="dk1"/>
                          </a:solidFill>
                          <a:effectLst/>
                          <a:latin typeface="+mn-lt"/>
                          <a:ea typeface="+mn-ea"/>
                          <a:cs typeface="+mn-cs"/>
                        </a:rPr>
                        <a:t> 11) </a:t>
                      </a:r>
                      <a:r>
                        <a:rPr lang="en-US" sz="700" kern="1200" dirty="0" err="1">
                          <a:solidFill>
                            <a:schemeClr val="dk1"/>
                          </a:solidFill>
                          <a:effectLst/>
                          <a:latin typeface="+mn-lt"/>
                          <a:ea typeface="+mn-ea"/>
                          <a:cs typeface="+mn-cs"/>
                        </a:rPr>
                        <a:t>va</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avea</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următorul</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cuprins</a:t>
                      </a:r>
                      <a:r>
                        <a:rPr lang="en-US" sz="700" kern="1200" dirty="0">
                          <a:solidFill>
                            <a:schemeClr val="dk1"/>
                          </a:solidFill>
                          <a:effectLst/>
                          <a:latin typeface="+mn-lt"/>
                          <a:ea typeface="+mn-ea"/>
                          <a:cs typeface="+mn-cs"/>
                        </a:rPr>
                        <a:t>:</a:t>
                      </a:r>
                    </a:p>
                    <a:p>
                      <a:pPr algn="just"/>
                      <a:r>
                        <a:rPr lang="en-US" sz="700" kern="1200" dirty="0">
                          <a:solidFill>
                            <a:schemeClr val="dk1"/>
                          </a:solidFill>
                          <a:effectLst/>
                          <a:latin typeface="+mn-lt"/>
                          <a:ea typeface="+mn-ea"/>
                          <a:cs typeface="+mn-cs"/>
                        </a:rPr>
                        <a:t>"11) </a:t>
                      </a:r>
                      <a:r>
                        <a:rPr lang="en-US" sz="700" kern="1200" dirty="0" err="1">
                          <a:solidFill>
                            <a:schemeClr val="dk1"/>
                          </a:solidFill>
                          <a:effectLst/>
                          <a:latin typeface="+mn-lt"/>
                          <a:ea typeface="+mn-ea"/>
                          <a:cs typeface="+mn-cs"/>
                        </a:rPr>
                        <a:t>produsele</a:t>
                      </a:r>
                      <a:r>
                        <a:rPr lang="en-US" sz="700" kern="1200" dirty="0">
                          <a:solidFill>
                            <a:schemeClr val="dk1"/>
                          </a:solidFill>
                          <a:effectLst/>
                          <a:latin typeface="+mn-lt"/>
                          <a:ea typeface="+mn-ea"/>
                          <a:cs typeface="+mn-cs"/>
                        </a:rPr>
                        <a:t> de </a:t>
                      </a:r>
                      <a:r>
                        <a:rPr lang="en-US" sz="700" kern="1200" dirty="0" err="1">
                          <a:solidFill>
                            <a:schemeClr val="dk1"/>
                          </a:solidFill>
                          <a:effectLst/>
                          <a:latin typeface="+mn-lt"/>
                          <a:ea typeface="+mn-ea"/>
                          <a:cs typeface="+mn-cs"/>
                        </a:rPr>
                        <a:t>fabricaţie</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proprie</a:t>
                      </a:r>
                      <a:r>
                        <a:rPr lang="en-US" sz="700" kern="1200" dirty="0">
                          <a:solidFill>
                            <a:schemeClr val="dk1"/>
                          </a:solidFill>
                          <a:effectLst/>
                          <a:latin typeface="+mn-lt"/>
                          <a:ea typeface="+mn-ea"/>
                          <a:cs typeface="+mn-cs"/>
                        </a:rPr>
                        <a:t> ale </a:t>
                      </a:r>
                      <a:r>
                        <a:rPr lang="en-US" sz="700" kern="1200" dirty="0" err="1">
                          <a:solidFill>
                            <a:schemeClr val="dk1"/>
                          </a:solidFill>
                          <a:effectLst/>
                          <a:latin typeface="+mn-lt"/>
                          <a:ea typeface="+mn-ea"/>
                          <a:cs typeface="+mn-cs"/>
                        </a:rPr>
                        <a:t>cantinelor</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studenţeşti</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şcolare</a:t>
                      </a:r>
                      <a:r>
                        <a:rPr lang="en-US" sz="700" kern="1200" dirty="0">
                          <a:solidFill>
                            <a:schemeClr val="dk1"/>
                          </a:solidFill>
                          <a:effectLst/>
                          <a:latin typeface="+mn-lt"/>
                          <a:ea typeface="+mn-ea"/>
                          <a:cs typeface="+mn-cs"/>
                        </a:rPr>
                        <a:t> şi ale </a:t>
                      </a:r>
                      <a:r>
                        <a:rPr lang="en-US" sz="700" kern="1200" dirty="0" err="1">
                          <a:solidFill>
                            <a:schemeClr val="dk1"/>
                          </a:solidFill>
                          <a:effectLst/>
                          <a:latin typeface="+mn-lt"/>
                          <a:ea typeface="+mn-ea"/>
                          <a:cs typeface="+mn-cs"/>
                        </a:rPr>
                        <a:t>cantinelor</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altor</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instituţii</a:t>
                      </a:r>
                      <a:r>
                        <a:rPr lang="en-US" sz="700" kern="1200" dirty="0">
                          <a:solidFill>
                            <a:schemeClr val="dk1"/>
                          </a:solidFill>
                          <a:effectLst/>
                          <a:latin typeface="+mn-lt"/>
                          <a:ea typeface="+mn-ea"/>
                          <a:cs typeface="+mn-cs"/>
                        </a:rPr>
                        <a:t> de </a:t>
                      </a:r>
                      <a:r>
                        <a:rPr lang="en-US" sz="700" kern="1200" dirty="0" err="1">
                          <a:solidFill>
                            <a:schemeClr val="dk1"/>
                          </a:solidFill>
                          <a:effectLst/>
                          <a:latin typeface="+mn-lt"/>
                          <a:ea typeface="+mn-ea"/>
                          <a:cs typeface="+mn-cs"/>
                        </a:rPr>
                        <a:t>învăţământ</a:t>
                      </a:r>
                      <a:r>
                        <a:rPr lang="en-US" sz="700" kern="1200" dirty="0">
                          <a:solidFill>
                            <a:schemeClr val="dk1"/>
                          </a:solidFill>
                          <a:effectLst/>
                          <a:latin typeface="+mn-lt"/>
                          <a:ea typeface="+mn-ea"/>
                          <a:cs typeface="+mn-cs"/>
                        </a:rPr>
                        <a:t>, ale </a:t>
                      </a:r>
                      <a:r>
                        <a:rPr lang="en-US" sz="700" kern="1200" dirty="0" err="1">
                          <a:solidFill>
                            <a:schemeClr val="dk1"/>
                          </a:solidFill>
                          <a:effectLst/>
                          <a:latin typeface="+mn-lt"/>
                          <a:ea typeface="+mn-ea"/>
                          <a:cs typeface="+mn-cs"/>
                        </a:rPr>
                        <a:t>spitalelor</a:t>
                      </a:r>
                      <a:r>
                        <a:rPr lang="en-US" sz="700" kern="1200" dirty="0">
                          <a:solidFill>
                            <a:schemeClr val="dk1"/>
                          </a:solidFill>
                          <a:effectLst/>
                          <a:latin typeface="+mn-lt"/>
                          <a:ea typeface="+mn-ea"/>
                          <a:cs typeface="+mn-cs"/>
                        </a:rPr>
                        <a:t> şi </a:t>
                      </a:r>
                      <a:r>
                        <a:rPr lang="en-US" sz="700" kern="1200" dirty="0" err="1">
                          <a:solidFill>
                            <a:schemeClr val="dk1"/>
                          </a:solidFill>
                          <a:effectLst/>
                          <a:latin typeface="+mn-lt"/>
                          <a:ea typeface="+mn-ea"/>
                          <a:cs typeface="+mn-cs"/>
                        </a:rPr>
                        <a:t>instituţiilor</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preşcolare</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precum</a:t>
                      </a:r>
                      <a:r>
                        <a:rPr lang="en-US" sz="700" kern="1200" dirty="0">
                          <a:solidFill>
                            <a:schemeClr val="dk1"/>
                          </a:solidFill>
                          <a:effectLst/>
                          <a:latin typeface="+mn-lt"/>
                          <a:ea typeface="+mn-ea"/>
                          <a:cs typeface="+mn-cs"/>
                        </a:rPr>
                        <a:t> şi ale </a:t>
                      </a:r>
                      <a:r>
                        <a:rPr lang="en-US" sz="700" kern="1200" dirty="0" err="1">
                          <a:solidFill>
                            <a:schemeClr val="dk1"/>
                          </a:solidFill>
                          <a:effectLst/>
                          <a:latin typeface="+mn-lt"/>
                          <a:ea typeface="+mn-ea"/>
                          <a:cs typeface="+mn-cs"/>
                        </a:rPr>
                        <a:t>cantinelor</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specializate</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în</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alimentarea</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bătrânilor</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nevoiaşi</a:t>
                      </a:r>
                      <a:r>
                        <a:rPr lang="en-US" sz="700" kern="1200" dirty="0">
                          <a:solidFill>
                            <a:schemeClr val="dk1"/>
                          </a:solidFill>
                          <a:effectLst/>
                          <a:latin typeface="+mn-lt"/>
                          <a:ea typeface="+mn-ea"/>
                          <a:cs typeface="+mn-cs"/>
                        </a:rPr>
                        <a:t> din </a:t>
                      </a:r>
                      <a:r>
                        <a:rPr lang="en-US" sz="700" kern="1200" dirty="0" err="1">
                          <a:solidFill>
                            <a:schemeClr val="dk1"/>
                          </a:solidFill>
                          <a:effectLst/>
                          <a:latin typeface="+mn-lt"/>
                          <a:ea typeface="+mn-ea"/>
                          <a:cs typeface="+mn-cs"/>
                        </a:rPr>
                        <a:t>contul</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organizaţiilor</a:t>
                      </a:r>
                      <a:r>
                        <a:rPr lang="en-US" sz="700" kern="1200" dirty="0">
                          <a:solidFill>
                            <a:schemeClr val="dk1"/>
                          </a:solidFill>
                          <a:effectLst/>
                          <a:latin typeface="+mn-lt"/>
                          <a:ea typeface="+mn-ea"/>
                          <a:cs typeface="+mn-cs"/>
                        </a:rPr>
                        <a:t> de </a:t>
                      </a:r>
                      <a:r>
                        <a:rPr lang="en-US" sz="700" kern="1200" dirty="0" err="1">
                          <a:solidFill>
                            <a:schemeClr val="dk1"/>
                          </a:solidFill>
                          <a:effectLst/>
                          <a:latin typeface="+mn-lt"/>
                          <a:ea typeface="+mn-ea"/>
                          <a:cs typeface="+mn-cs"/>
                        </a:rPr>
                        <a:t>binefacere</a:t>
                      </a:r>
                      <a:r>
                        <a:rPr lang="en-US" sz="700" kern="1200" dirty="0">
                          <a:solidFill>
                            <a:schemeClr val="dk1"/>
                          </a:solidFill>
                          <a:effectLst/>
                          <a:latin typeface="+mn-lt"/>
                          <a:ea typeface="+mn-ea"/>
                          <a:cs typeface="+mn-cs"/>
                        </a:rPr>
                        <a:t>;"</a:t>
                      </a:r>
                      <a:endParaRPr lang="ru-RU" sz="700" kern="1200" dirty="0">
                        <a:solidFill>
                          <a:schemeClr val="dk1"/>
                        </a:solidFill>
                        <a:effectLst/>
                        <a:latin typeface="+mn-lt"/>
                        <a:ea typeface="+mn-ea"/>
                        <a:cs typeface="+mn-cs"/>
                      </a:endParaRPr>
                    </a:p>
                  </a:txBody>
                  <a:tcPr/>
                </a:tc>
                <a:tc>
                  <a:txBody>
                    <a:bodyPr/>
                    <a:lstStyle/>
                    <a:p>
                      <a:pPr algn="just"/>
                      <a:r>
                        <a:rPr lang="ro-RO" sz="800" dirty="0"/>
                        <a:t>S-a exclus</a:t>
                      </a:r>
                      <a:endParaRPr lang="ru-RU" sz="800" dirty="0"/>
                    </a:p>
                  </a:txBody>
                  <a:tcPr/>
                </a:tc>
                <a:extLst>
                  <a:ext uri="{0D108BD9-81ED-4DB2-BD59-A6C34878D82A}">
                    <a16:rowId xmlns:a16="http://schemas.microsoft.com/office/drawing/2014/main" val="4255621821"/>
                  </a:ext>
                </a:extLst>
              </a:tr>
              <a:tr h="478277">
                <a:tc>
                  <a:txBody>
                    <a:bodyPr/>
                    <a:lstStyle/>
                    <a:p>
                      <a:pPr algn="just"/>
                      <a:r>
                        <a:rPr lang="ru-RU" sz="800" kern="1200" dirty="0">
                          <a:solidFill>
                            <a:schemeClr val="dk1"/>
                          </a:solidFill>
                          <a:effectLst/>
                          <a:latin typeface="+mn-lt"/>
                          <a:ea typeface="+mn-ea"/>
                          <a:cs typeface="+mn-cs"/>
                        </a:rPr>
                        <a:t>27)</a:t>
                      </a:r>
                      <a:r>
                        <a:rPr lang="en-US" sz="800" kern="1200" dirty="0">
                          <a:solidFill>
                            <a:schemeClr val="dk1"/>
                          </a:solidFill>
                          <a:effectLst/>
                          <a:latin typeface="+mn-lt"/>
                          <a:ea typeface="+mn-ea"/>
                          <a:cs typeface="+mn-cs"/>
                        </a:rPr>
                        <a:t> serviciile </a:t>
                      </a:r>
                      <a:r>
                        <a:rPr lang="en-US" sz="800" kern="1200" dirty="0" err="1">
                          <a:solidFill>
                            <a:schemeClr val="dk1"/>
                          </a:solidFill>
                          <a:effectLst/>
                          <a:latin typeface="+mn-lt"/>
                          <a:ea typeface="+mn-ea"/>
                          <a:cs typeface="+mn-cs"/>
                        </a:rPr>
                        <a:t>organizaţiilor</a:t>
                      </a:r>
                      <a:r>
                        <a:rPr lang="en-US" sz="800" kern="1200" dirty="0">
                          <a:solidFill>
                            <a:schemeClr val="dk1"/>
                          </a:solidFill>
                          <a:effectLst/>
                          <a:latin typeface="+mn-lt"/>
                          <a:ea typeface="+mn-ea"/>
                          <a:cs typeface="+mn-cs"/>
                        </a:rPr>
                        <a:t> din </a:t>
                      </a:r>
                      <a:r>
                        <a:rPr lang="en-US" sz="800" kern="1200" dirty="0" err="1">
                          <a:solidFill>
                            <a:schemeClr val="dk1"/>
                          </a:solidFill>
                          <a:effectLst/>
                          <a:latin typeface="+mn-lt"/>
                          <a:ea typeface="+mn-ea"/>
                          <a:cs typeface="+mn-cs"/>
                        </a:rPr>
                        <a:t>sfera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ştiinţei</a:t>
                      </a:r>
                      <a:r>
                        <a:rPr lang="en-US" sz="800" kern="1200" dirty="0">
                          <a:solidFill>
                            <a:schemeClr val="dk1"/>
                          </a:solidFill>
                          <a:effectLst/>
                          <a:latin typeface="+mn-lt"/>
                          <a:ea typeface="+mn-ea"/>
                          <a:cs typeface="+mn-cs"/>
                        </a:rPr>
                        <a:t> şi </a:t>
                      </a:r>
                      <a:r>
                        <a:rPr lang="en-US" sz="800" kern="1200" dirty="0" err="1">
                          <a:solidFill>
                            <a:schemeClr val="dk1"/>
                          </a:solidFill>
                          <a:effectLst/>
                          <a:latin typeface="+mn-lt"/>
                          <a:ea typeface="+mn-ea"/>
                          <a:cs typeface="+mn-cs"/>
                        </a:rPr>
                        <a:t>inovării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acreditate</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Agenţia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Naţională</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Asigurare</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Calităţii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Educaţie</a:t>
                      </a:r>
                      <a:r>
                        <a:rPr lang="en-US" sz="800" kern="1200" dirty="0">
                          <a:solidFill>
                            <a:schemeClr val="dk1"/>
                          </a:solidFill>
                          <a:effectLst/>
                          <a:latin typeface="+mn-lt"/>
                          <a:ea typeface="+mn-ea"/>
                          <a:cs typeface="+mn-cs"/>
                        </a:rPr>
                        <a:t> şi </a:t>
                      </a:r>
                      <a:r>
                        <a:rPr lang="en-US" sz="800" kern="1200" dirty="0" err="1">
                          <a:solidFill>
                            <a:schemeClr val="dk1"/>
                          </a:solidFill>
                          <a:effectLst/>
                          <a:latin typeface="+mn-lt"/>
                          <a:ea typeface="+mn-ea"/>
                          <a:cs typeface="+mn-cs"/>
                        </a:rPr>
                        <a:t>Cercetare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Scutirea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a:t>
                      </a:r>
                      <a:r>
                        <a:rPr lang="en-US" sz="800" kern="1200" dirty="0">
                          <a:solidFill>
                            <a:schemeClr val="dk1"/>
                          </a:solidFill>
                          <a:effectLst/>
                          <a:latin typeface="+mn-lt"/>
                          <a:ea typeface="+mn-ea"/>
                          <a:cs typeface="+mn-cs"/>
                        </a:rPr>
                        <a:t> fi </a:t>
                      </a:r>
                      <a:r>
                        <a:rPr lang="en-US" sz="800" kern="1200" dirty="0" err="1">
                          <a:solidFill>
                            <a:schemeClr val="dk1"/>
                          </a:solidFill>
                          <a:effectLst/>
                          <a:latin typeface="+mn-lt"/>
                          <a:ea typeface="+mn-ea"/>
                          <a:cs typeface="+mn-cs"/>
                        </a:rPr>
                        <a:t>acordată</a:t>
                      </a:r>
                      <a:r>
                        <a:rPr lang="en-US" sz="800" kern="1200" dirty="0">
                          <a:solidFill>
                            <a:schemeClr val="dk1"/>
                          </a:solidFill>
                          <a:effectLst/>
                          <a:latin typeface="+mn-lt"/>
                          <a:ea typeface="+mn-ea"/>
                          <a:cs typeface="+mn-cs"/>
                        </a:rPr>
                        <a:t> începînd cu </a:t>
                      </a:r>
                      <a:r>
                        <a:rPr lang="en-US" sz="800" kern="1200" dirty="0" err="1">
                          <a:solidFill>
                            <a:schemeClr val="dk1"/>
                          </a:solidFill>
                          <a:effectLst/>
                          <a:latin typeface="+mn-lt"/>
                          <a:ea typeface="+mn-ea"/>
                          <a:cs typeface="+mn-cs"/>
                        </a:rPr>
                        <a:t>perioada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fiscală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care </a:t>
                      </a:r>
                      <a:r>
                        <a:rPr lang="en-US" sz="800" kern="1200" dirty="0" err="1">
                          <a:solidFill>
                            <a:schemeClr val="dk1"/>
                          </a:solidFill>
                          <a:effectLst/>
                          <a:latin typeface="+mn-lt"/>
                          <a:ea typeface="+mn-ea"/>
                          <a:cs typeface="+mn-cs"/>
                        </a:rPr>
                        <a:t>organizaţia</a:t>
                      </a:r>
                      <a:r>
                        <a:rPr lang="en-US" sz="800" kern="1200" dirty="0">
                          <a:solidFill>
                            <a:schemeClr val="dk1"/>
                          </a:solidFill>
                          <a:effectLst/>
                          <a:latin typeface="+mn-lt"/>
                          <a:ea typeface="+mn-ea"/>
                          <a:cs typeface="+mn-cs"/>
                        </a:rPr>
                        <a:t> din </a:t>
                      </a:r>
                      <a:r>
                        <a:rPr lang="en-US" sz="800" kern="1200" dirty="0" err="1">
                          <a:solidFill>
                            <a:schemeClr val="dk1"/>
                          </a:solidFill>
                          <a:effectLst/>
                          <a:latin typeface="+mn-lt"/>
                          <a:ea typeface="+mn-ea"/>
                          <a:cs typeface="+mn-cs"/>
                        </a:rPr>
                        <a:t>sfera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ştiinţei</a:t>
                      </a:r>
                      <a:r>
                        <a:rPr lang="en-US" sz="800" kern="1200" dirty="0">
                          <a:solidFill>
                            <a:schemeClr val="dk1"/>
                          </a:solidFill>
                          <a:effectLst/>
                          <a:latin typeface="+mn-lt"/>
                          <a:ea typeface="+mn-ea"/>
                          <a:cs typeface="+mn-cs"/>
                        </a:rPr>
                        <a:t> şi </a:t>
                      </a:r>
                      <a:r>
                        <a:rPr lang="en-US" sz="800" kern="1200" dirty="0" err="1">
                          <a:solidFill>
                            <a:schemeClr val="dk1"/>
                          </a:solidFill>
                          <a:effectLst/>
                          <a:latin typeface="+mn-lt"/>
                          <a:ea typeface="+mn-ea"/>
                          <a:cs typeface="+mn-cs"/>
                        </a:rPr>
                        <a:t>inovării</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fost</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acreditată</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Agenţia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Naţională</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Asigurare</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Calităţii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Educaţie</a:t>
                      </a:r>
                      <a:r>
                        <a:rPr lang="en-US" sz="800" kern="1200" dirty="0">
                          <a:solidFill>
                            <a:schemeClr val="dk1"/>
                          </a:solidFill>
                          <a:effectLst/>
                          <a:latin typeface="+mn-lt"/>
                          <a:ea typeface="+mn-ea"/>
                          <a:cs typeface="+mn-cs"/>
                        </a:rPr>
                        <a:t> şi </a:t>
                      </a:r>
                      <a:r>
                        <a:rPr lang="en-US" sz="800" kern="1200" dirty="0" err="1">
                          <a:solidFill>
                            <a:schemeClr val="dk1"/>
                          </a:solidFill>
                          <a:effectLst/>
                          <a:latin typeface="+mn-lt"/>
                          <a:ea typeface="+mn-ea"/>
                          <a:cs typeface="+mn-cs"/>
                        </a:rPr>
                        <a:t>Cercetare</a:t>
                      </a:r>
                      <a:r>
                        <a:rPr lang="en-US" sz="800" kern="1200" dirty="0">
                          <a:solidFill>
                            <a:schemeClr val="dk1"/>
                          </a:solidFill>
                          <a:effectLst/>
                          <a:latin typeface="+mn-lt"/>
                          <a:ea typeface="+mn-ea"/>
                          <a:cs typeface="+mn-cs"/>
                        </a:rPr>
                        <a:t>. În </a:t>
                      </a:r>
                      <a:r>
                        <a:rPr lang="en-US" sz="800" kern="1200" dirty="0" err="1">
                          <a:solidFill>
                            <a:schemeClr val="dk1"/>
                          </a:solidFill>
                          <a:effectLst/>
                          <a:latin typeface="+mn-lt"/>
                          <a:ea typeface="+mn-ea"/>
                          <a:cs typeface="+mn-cs"/>
                        </a:rPr>
                        <a:t>cazul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retragerii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certificatului</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acreditare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organizaţia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a:t>
                      </a:r>
                      <a:r>
                        <a:rPr lang="en-US" sz="800" kern="1200" dirty="0">
                          <a:solidFill>
                            <a:schemeClr val="dk1"/>
                          </a:solidFill>
                          <a:effectLst/>
                          <a:latin typeface="+mn-lt"/>
                          <a:ea typeface="+mn-ea"/>
                          <a:cs typeface="+mn-cs"/>
                        </a:rPr>
                        <a:t> fi </a:t>
                      </a:r>
                      <a:r>
                        <a:rPr lang="en-US" sz="800" kern="1200" dirty="0" err="1">
                          <a:solidFill>
                            <a:schemeClr val="dk1"/>
                          </a:solidFill>
                          <a:effectLst/>
                          <a:latin typeface="+mn-lt"/>
                          <a:ea typeface="+mn-ea"/>
                          <a:cs typeface="+mn-cs"/>
                        </a:rPr>
                        <a:t>privată</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dreptul</a:t>
                      </a:r>
                      <a:r>
                        <a:rPr lang="en-US" sz="800" kern="1200" dirty="0">
                          <a:solidFill>
                            <a:schemeClr val="dk1"/>
                          </a:solidFill>
                          <a:effectLst/>
                          <a:latin typeface="+mn-lt"/>
                          <a:ea typeface="+mn-ea"/>
                          <a:cs typeface="+mn-cs"/>
                        </a:rPr>
                        <a:t> la </a:t>
                      </a:r>
                      <a:r>
                        <a:rPr lang="en-US" sz="800" kern="1200" dirty="0" err="1">
                          <a:solidFill>
                            <a:schemeClr val="dk1"/>
                          </a:solidFill>
                          <a:effectLst/>
                          <a:latin typeface="+mn-lt"/>
                          <a:ea typeface="+mn-ea"/>
                          <a:cs typeface="+mn-cs"/>
                        </a:rPr>
                        <a:t>scutire</a:t>
                      </a:r>
                      <a:r>
                        <a:rPr lang="en-US" sz="800" kern="1200" dirty="0">
                          <a:solidFill>
                            <a:schemeClr val="dk1"/>
                          </a:solidFill>
                          <a:effectLst/>
                          <a:latin typeface="+mn-lt"/>
                          <a:ea typeface="+mn-ea"/>
                          <a:cs typeface="+mn-cs"/>
                        </a:rPr>
                        <a:t> începînd cu </a:t>
                      </a:r>
                      <a:r>
                        <a:rPr lang="en-US" sz="800" kern="1200" dirty="0" err="1">
                          <a:solidFill>
                            <a:schemeClr val="dk1"/>
                          </a:solidFill>
                          <a:effectLst/>
                          <a:latin typeface="+mn-lt"/>
                          <a:ea typeface="+mn-ea"/>
                          <a:cs typeface="+mn-cs"/>
                        </a:rPr>
                        <a:t>perioada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fiscală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care </a:t>
                      </a:r>
                      <a:r>
                        <a:rPr lang="en-US" sz="800" kern="1200" dirty="0" err="1">
                          <a:solidFill>
                            <a:schemeClr val="dk1"/>
                          </a:solidFill>
                          <a:effectLst/>
                          <a:latin typeface="+mn-lt"/>
                          <a:ea typeface="+mn-ea"/>
                          <a:cs typeface="+mn-cs"/>
                        </a:rPr>
                        <a:t>i</a:t>
                      </a:r>
                      <a:r>
                        <a:rPr lang="en-US" sz="800" kern="1200" dirty="0">
                          <a:solidFill>
                            <a:schemeClr val="dk1"/>
                          </a:solidFill>
                          <a:effectLst/>
                          <a:latin typeface="+mn-lt"/>
                          <a:ea typeface="+mn-ea"/>
                          <a:cs typeface="+mn-cs"/>
                        </a:rPr>
                        <a:t> se </a:t>
                      </a:r>
                      <a:r>
                        <a:rPr lang="en-US" sz="800" kern="1200" dirty="0" err="1">
                          <a:solidFill>
                            <a:schemeClr val="dk1"/>
                          </a:solidFill>
                          <a:effectLst/>
                          <a:latin typeface="+mn-lt"/>
                          <a:ea typeface="+mn-ea"/>
                          <a:cs typeface="+mn-cs"/>
                        </a:rPr>
                        <a:t>retrage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certificatul</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acreditare</a:t>
                      </a:r>
                      <a:r>
                        <a:rPr lang="en-US" sz="800" kern="1200" dirty="0">
                          <a:solidFill>
                            <a:schemeClr val="dk1"/>
                          </a:solidFill>
                          <a:effectLst/>
                          <a:latin typeface="+mn-lt"/>
                          <a:ea typeface="+mn-ea"/>
                          <a:cs typeface="+mn-cs"/>
                        </a:rPr>
                        <a:t>;</a:t>
                      </a:r>
                      <a:endParaRPr lang="ro-RO" sz="800" kern="1200" dirty="0">
                        <a:solidFill>
                          <a:schemeClr val="dk1"/>
                        </a:solidFill>
                        <a:effectLst/>
                        <a:latin typeface="+mn-lt"/>
                        <a:ea typeface="+mn-ea"/>
                        <a:cs typeface="+mn-cs"/>
                      </a:endParaRPr>
                    </a:p>
                  </a:txBody>
                  <a:tcPr/>
                </a:tc>
                <a:tc>
                  <a:txBody>
                    <a:bodyPr/>
                    <a:lstStyle/>
                    <a:p>
                      <a:pPr algn="just"/>
                      <a:r>
                        <a:rPr lang="en-US" sz="800" kern="1200" dirty="0" err="1">
                          <a:solidFill>
                            <a:schemeClr val="dk1"/>
                          </a:solidFill>
                          <a:effectLst/>
                          <a:latin typeface="+mn-lt"/>
                          <a:ea typeface="+mn-ea"/>
                          <a:cs typeface="+mn-cs"/>
                        </a:rPr>
                        <a:t>punctul</a:t>
                      </a:r>
                      <a:r>
                        <a:rPr lang="en-US" sz="800" kern="1200" dirty="0">
                          <a:solidFill>
                            <a:schemeClr val="dk1"/>
                          </a:solidFill>
                          <a:effectLst/>
                          <a:latin typeface="+mn-lt"/>
                          <a:ea typeface="+mn-ea"/>
                          <a:cs typeface="+mn-cs"/>
                        </a:rPr>
                        <a:t> 27) se </a:t>
                      </a:r>
                      <a:r>
                        <a:rPr lang="en-US" sz="800" kern="1200" dirty="0" err="1">
                          <a:solidFill>
                            <a:schemeClr val="dk1"/>
                          </a:solidFill>
                          <a:effectLst/>
                          <a:latin typeface="+mn-lt"/>
                          <a:ea typeface="+mn-ea"/>
                          <a:cs typeface="+mn-cs"/>
                        </a:rPr>
                        <a:t>abrogă</a:t>
                      </a:r>
                      <a:r>
                        <a:rPr lang="en-US" sz="800" kern="1200" dirty="0">
                          <a:solidFill>
                            <a:schemeClr val="dk1"/>
                          </a:solidFill>
                          <a:effectLst/>
                          <a:latin typeface="+mn-lt"/>
                          <a:ea typeface="+mn-ea"/>
                          <a:cs typeface="+mn-cs"/>
                        </a:rPr>
                        <a:t>;</a:t>
                      </a:r>
                      <a:endParaRPr lang="ru-RU" sz="800" kern="1200" dirty="0">
                        <a:solidFill>
                          <a:schemeClr val="dk1"/>
                        </a:solidFill>
                        <a:effectLst/>
                        <a:latin typeface="+mn-lt"/>
                        <a:ea typeface="+mn-ea"/>
                        <a:cs typeface="+mn-cs"/>
                      </a:endParaRPr>
                    </a:p>
                  </a:txBody>
                  <a:tcPr/>
                </a:tc>
                <a:tc>
                  <a:txBody>
                    <a:bodyPr/>
                    <a:lstStyle/>
                    <a:p>
                      <a:pPr algn="just"/>
                      <a:endParaRPr lang="ru-RU" sz="800" dirty="0"/>
                    </a:p>
                  </a:txBody>
                  <a:tcPr/>
                </a:tc>
                <a:extLst>
                  <a:ext uri="{0D108BD9-81ED-4DB2-BD59-A6C34878D82A}">
                    <a16:rowId xmlns:a16="http://schemas.microsoft.com/office/drawing/2014/main" val="2660363745"/>
                  </a:ext>
                </a:extLst>
              </a:tr>
              <a:tr h="1550778">
                <a:tc>
                  <a:txBody>
                    <a:bodyPr/>
                    <a:lstStyle/>
                    <a:p>
                      <a:pPr algn="just">
                        <a:spcBef>
                          <a:spcPts val="0"/>
                        </a:spcBef>
                        <a:spcAft>
                          <a:spcPts val="0"/>
                        </a:spcAft>
                      </a:pPr>
                      <a:r>
                        <a:rPr lang="en-US" sz="700" dirty="0">
                          <a:effectLst/>
                          <a:latin typeface="Arial" panose="020B0604020202020204" pitchFamily="34" charset="0"/>
                        </a:rPr>
                        <a:t>29) </a:t>
                      </a:r>
                      <a:r>
                        <a:rPr lang="en-US" sz="700" dirty="0" err="1">
                          <a:solidFill>
                            <a:srgbClr val="FF0000"/>
                          </a:solidFill>
                          <a:effectLst/>
                          <a:latin typeface="Arial" panose="020B0604020202020204" pitchFamily="34" charset="0"/>
                        </a:rPr>
                        <a:t>mijloacele</a:t>
                      </a:r>
                      <a:r>
                        <a:rPr lang="en-US" sz="700" dirty="0">
                          <a:solidFill>
                            <a:srgbClr val="FF0000"/>
                          </a:solidFill>
                          <a:effectLst/>
                          <a:latin typeface="Arial" panose="020B0604020202020204" pitchFamily="34" charset="0"/>
                        </a:rPr>
                        <a:t> fixe </a:t>
                      </a:r>
                      <a:r>
                        <a:rPr lang="en-US" sz="700" dirty="0" err="1">
                          <a:effectLst/>
                          <a:latin typeface="Arial" panose="020B0604020202020204" pitchFamily="34" charset="0"/>
                        </a:rPr>
                        <a:t>utilizate</a:t>
                      </a:r>
                      <a:r>
                        <a:rPr lang="en-US" sz="700" dirty="0">
                          <a:effectLst/>
                          <a:latin typeface="Arial" panose="020B0604020202020204" pitchFamily="34" charset="0"/>
                        </a:rPr>
                        <a:t> </a:t>
                      </a:r>
                      <a:r>
                        <a:rPr lang="en-US" sz="700" dirty="0" err="1">
                          <a:effectLst/>
                          <a:latin typeface="Arial" panose="020B0604020202020204" pitchFamily="34" charset="0"/>
                        </a:rPr>
                        <a:t>nemijlocit</a:t>
                      </a:r>
                      <a:r>
                        <a:rPr lang="en-US" sz="700" dirty="0">
                          <a:effectLst/>
                          <a:latin typeface="Arial" panose="020B0604020202020204" pitchFamily="34" charset="0"/>
                        </a:rPr>
                        <a:t> la </a:t>
                      </a:r>
                      <a:r>
                        <a:rPr lang="en-US" sz="700" dirty="0" err="1">
                          <a:effectLst/>
                          <a:latin typeface="Arial" panose="020B0604020202020204" pitchFamily="34" charset="0"/>
                        </a:rPr>
                        <a:t>fabricarea</a:t>
                      </a:r>
                      <a:r>
                        <a:rPr lang="en-US" sz="700" dirty="0">
                          <a:effectLst/>
                          <a:latin typeface="Arial" panose="020B0604020202020204" pitchFamily="34" charset="0"/>
                        </a:rPr>
                        <a:t> </a:t>
                      </a:r>
                      <a:r>
                        <a:rPr lang="en-US" sz="700" dirty="0" err="1">
                          <a:effectLst/>
                          <a:latin typeface="Arial" panose="020B0604020202020204" pitchFamily="34" charset="0"/>
                        </a:rPr>
                        <a:t>produselor</a:t>
                      </a:r>
                      <a:r>
                        <a:rPr lang="en-US" sz="700" dirty="0">
                          <a:effectLst/>
                          <a:latin typeface="Arial" panose="020B0604020202020204" pitchFamily="34" charset="0"/>
                        </a:rPr>
                        <a:t>, la </a:t>
                      </a:r>
                      <a:r>
                        <a:rPr lang="en-US" sz="700" dirty="0" err="1">
                          <a:effectLst/>
                          <a:latin typeface="Arial" panose="020B0604020202020204" pitchFamily="34" charset="0"/>
                        </a:rPr>
                        <a:t>prestarea</a:t>
                      </a:r>
                      <a:r>
                        <a:rPr lang="en-US" sz="700" dirty="0">
                          <a:effectLst/>
                          <a:latin typeface="Arial" panose="020B0604020202020204" pitchFamily="34" charset="0"/>
                        </a:rPr>
                        <a:t> </a:t>
                      </a:r>
                      <a:r>
                        <a:rPr lang="en-US" sz="700" dirty="0" err="1">
                          <a:effectLst/>
                          <a:latin typeface="Arial" panose="020B0604020202020204" pitchFamily="34" charset="0"/>
                        </a:rPr>
                        <a:t>serviciilor</a:t>
                      </a:r>
                      <a:r>
                        <a:rPr lang="en-US" sz="700" dirty="0">
                          <a:effectLst/>
                          <a:latin typeface="Arial" panose="020B0604020202020204" pitchFamily="34" charset="0"/>
                        </a:rPr>
                        <a:t> şi/</a:t>
                      </a:r>
                      <a:r>
                        <a:rPr lang="en-US" sz="700" dirty="0" err="1">
                          <a:effectLst/>
                          <a:latin typeface="Arial" panose="020B0604020202020204" pitchFamily="34" charset="0"/>
                        </a:rPr>
                        <a:t>sau</a:t>
                      </a:r>
                      <a:r>
                        <a:rPr lang="en-US" sz="700" dirty="0">
                          <a:effectLst/>
                          <a:latin typeface="Arial" panose="020B0604020202020204" pitchFamily="34" charset="0"/>
                        </a:rPr>
                        <a:t> </a:t>
                      </a:r>
                      <a:r>
                        <a:rPr lang="en-US" sz="700" dirty="0" err="1">
                          <a:effectLst/>
                          <a:latin typeface="Arial" panose="020B0604020202020204" pitchFamily="34" charset="0"/>
                        </a:rPr>
                        <a:t>executarea</a:t>
                      </a:r>
                      <a:r>
                        <a:rPr lang="en-US" sz="700" dirty="0">
                          <a:effectLst/>
                          <a:latin typeface="Arial" panose="020B0604020202020204" pitchFamily="34" charset="0"/>
                        </a:rPr>
                        <a:t> </a:t>
                      </a:r>
                      <a:r>
                        <a:rPr lang="en-US" sz="700" dirty="0" err="1">
                          <a:effectLst/>
                          <a:latin typeface="Arial" panose="020B0604020202020204" pitchFamily="34" charset="0"/>
                        </a:rPr>
                        <a:t>lucrărilor</a:t>
                      </a:r>
                      <a:r>
                        <a:rPr lang="en-US" sz="700" dirty="0">
                          <a:effectLst/>
                          <a:latin typeface="Arial" panose="020B0604020202020204" pitchFamily="34" charset="0"/>
                        </a:rPr>
                        <a:t>, </a:t>
                      </a:r>
                      <a:r>
                        <a:rPr lang="en-US" sz="700" dirty="0" err="1">
                          <a:effectLst/>
                          <a:latin typeface="Arial" panose="020B0604020202020204" pitchFamily="34" charset="0"/>
                        </a:rPr>
                        <a:t>destinate</a:t>
                      </a:r>
                      <a:r>
                        <a:rPr lang="en-US" sz="700" dirty="0">
                          <a:effectLst/>
                          <a:latin typeface="Arial" panose="020B0604020202020204" pitchFamily="34" charset="0"/>
                        </a:rPr>
                        <a:t> </a:t>
                      </a:r>
                      <a:r>
                        <a:rPr lang="en-US" sz="700" dirty="0" err="1">
                          <a:effectLst/>
                          <a:latin typeface="Arial" panose="020B0604020202020204" pitchFamily="34" charset="0"/>
                        </a:rPr>
                        <a:t>includerii</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capitalul</a:t>
                      </a:r>
                      <a:r>
                        <a:rPr lang="en-US" sz="700" dirty="0">
                          <a:effectLst/>
                          <a:latin typeface="Arial" panose="020B0604020202020204" pitchFamily="34" charset="0"/>
                        </a:rPr>
                        <a:t> </a:t>
                      </a:r>
                      <a:r>
                        <a:rPr lang="en-US" sz="700" dirty="0" err="1">
                          <a:effectLst/>
                          <a:latin typeface="Arial" panose="020B0604020202020204" pitchFamily="34" charset="0"/>
                        </a:rPr>
                        <a:t>statutar</a:t>
                      </a:r>
                      <a:r>
                        <a:rPr lang="en-US" sz="700" dirty="0">
                          <a:effectLst/>
                          <a:latin typeface="Arial" panose="020B0604020202020204" pitchFamily="34" charset="0"/>
                        </a:rPr>
                        <a:t> (social)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modul</a:t>
                      </a:r>
                      <a:r>
                        <a:rPr lang="en-US" sz="700" dirty="0">
                          <a:effectLst/>
                          <a:latin typeface="Arial" panose="020B0604020202020204" pitchFamily="34" charset="0"/>
                        </a:rPr>
                        <a:t> şi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termenele</a:t>
                      </a:r>
                      <a:r>
                        <a:rPr lang="en-US" sz="700" dirty="0">
                          <a:effectLst/>
                          <a:latin typeface="Arial" panose="020B0604020202020204" pitchFamily="34" charset="0"/>
                        </a:rPr>
                        <a:t> </a:t>
                      </a:r>
                      <a:r>
                        <a:rPr lang="en-US" sz="700" dirty="0" err="1">
                          <a:effectLst/>
                          <a:latin typeface="Arial" panose="020B0604020202020204" pitchFamily="34" charset="0"/>
                        </a:rPr>
                        <a:t>prevăzute</a:t>
                      </a:r>
                      <a:r>
                        <a:rPr lang="en-US" sz="700" dirty="0">
                          <a:effectLst/>
                          <a:latin typeface="Arial" panose="020B0604020202020204" pitchFamily="34" charset="0"/>
                        </a:rPr>
                        <a:t> de </a:t>
                      </a:r>
                      <a:r>
                        <a:rPr lang="en-US" sz="700" dirty="0" err="1">
                          <a:effectLst/>
                          <a:latin typeface="Arial" panose="020B0604020202020204" pitchFamily="34" charset="0"/>
                        </a:rPr>
                        <a:t>legislaţie</a:t>
                      </a:r>
                      <a:r>
                        <a:rPr lang="en-US" sz="700" dirty="0">
                          <a:effectLst/>
                          <a:latin typeface="Arial" panose="020B0604020202020204" pitchFamily="34" charset="0"/>
                        </a:rPr>
                        <a:t>. </a:t>
                      </a:r>
                      <a:r>
                        <a:rPr lang="en-US" sz="700" dirty="0" err="1">
                          <a:effectLst/>
                          <a:latin typeface="Arial" panose="020B0604020202020204" pitchFamily="34" charset="0"/>
                        </a:rPr>
                        <a:t>Modul</a:t>
                      </a:r>
                      <a:r>
                        <a:rPr lang="en-US" sz="700" dirty="0">
                          <a:effectLst/>
                          <a:latin typeface="Arial" panose="020B0604020202020204" pitchFamily="34" charset="0"/>
                        </a:rPr>
                        <a:t> de </a:t>
                      </a:r>
                      <a:r>
                        <a:rPr lang="en-US" sz="700" dirty="0" err="1">
                          <a:effectLst/>
                          <a:latin typeface="Arial" panose="020B0604020202020204" pitchFamily="34" charset="0"/>
                        </a:rPr>
                        <a:t>aplicare</a:t>
                      </a:r>
                      <a:r>
                        <a:rPr lang="en-US" sz="700" dirty="0">
                          <a:effectLst/>
                          <a:latin typeface="Arial" panose="020B0604020202020204" pitchFamily="34" charset="0"/>
                        </a:rPr>
                        <a:t> a </a:t>
                      </a:r>
                      <a:r>
                        <a:rPr lang="en-US" sz="700" dirty="0" err="1">
                          <a:effectLst/>
                          <a:latin typeface="Arial" panose="020B0604020202020204" pitchFamily="34" charset="0"/>
                        </a:rPr>
                        <a:t>facilităţilor</a:t>
                      </a:r>
                      <a:r>
                        <a:rPr lang="en-US" sz="700" dirty="0">
                          <a:effectLst/>
                          <a:latin typeface="Arial" panose="020B0604020202020204" pitchFamily="34" charset="0"/>
                        </a:rPr>
                        <a:t> </a:t>
                      </a:r>
                      <a:r>
                        <a:rPr lang="en-US" sz="700" dirty="0" err="1">
                          <a:effectLst/>
                          <a:latin typeface="Arial" panose="020B0604020202020204" pitchFamily="34" charset="0"/>
                        </a:rPr>
                        <a:t>fiscale</a:t>
                      </a:r>
                      <a:r>
                        <a:rPr lang="en-US" sz="700" dirty="0">
                          <a:effectLst/>
                          <a:latin typeface="Arial" panose="020B0604020202020204" pitchFamily="34" charset="0"/>
                        </a:rPr>
                        <a:t> respective </a:t>
                      </a:r>
                      <a:r>
                        <a:rPr lang="en-US" sz="700" dirty="0">
                          <a:solidFill>
                            <a:srgbClr val="FF0000"/>
                          </a:solidFill>
                          <a:effectLst/>
                          <a:latin typeface="Arial" panose="020B0604020202020204" pitchFamily="34" charset="0"/>
                        </a:rPr>
                        <a:t>se </a:t>
                      </a:r>
                      <a:r>
                        <a:rPr lang="en-US" sz="700" dirty="0" err="1">
                          <a:solidFill>
                            <a:srgbClr val="FF0000"/>
                          </a:solidFill>
                          <a:effectLst/>
                          <a:latin typeface="Arial" panose="020B0604020202020204" pitchFamily="34" charset="0"/>
                        </a:rPr>
                        <a:t>stabileşte</a:t>
                      </a:r>
                      <a:r>
                        <a:rPr lang="en-US" sz="700" dirty="0">
                          <a:solidFill>
                            <a:srgbClr val="FF0000"/>
                          </a:solidFill>
                          <a:effectLst/>
                          <a:latin typeface="Arial" panose="020B0604020202020204" pitchFamily="34" charset="0"/>
                        </a:rPr>
                        <a:t> de </a:t>
                      </a:r>
                      <a:r>
                        <a:rPr lang="en-US" sz="700" dirty="0" err="1">
                          <a:solidFill>
                            <a:srgbClr val="FF0000"/>
                          </a:solidFill>
                          <a:effectLst/>
                          <a:latin typeface="Arial" panose="020B0604020202020204" pitchFamily="34" charset="0"/>
                        </a:rPr>
                        <a:t>Guvern</a:t>
                      </a:r>
                      <a:r>
                        <a:rPr lang="en-US" sz="700" dirty="0">
                          <a:effectLst/>
                          <a:latin typeface="Arial" panose="020B0604020202020204" pitchFamily="34" charset="0"/>
                        </a:rPr>
                        <a:t>.</a:t>
                      </a:r>
                    </a:p>
                    <a:p>
                      <a:pPr algn="just">
                        <a:spcBef>
                          <a:spcPts val="0"/>
                        </a:spcBef>
                        <a:spcAft>
                          <a:spcPts val="0"/>
                        </a:spcAft>
                      </a:pPr>
                      <a:r>
                        <a:rPr lang="en-US" sz="700" dirty="0">
                          <a:effectLst/>
                          <a:latin typeface="Arial" panose="020B0604020202020204" pitchFamily="34" charset="0"/>
                        </a:rPr>
                        <a:t>La </a:t>
                      </a:r>
                      <a:r>
                        <a:rPr lang="en-US" sz="700" dirty="0" err="1">
                          <a:effectLst/>
                          <a:latin typeface="Arial" panose="020B0604020202020204" pitchFamily="34" charset="0"/>
                        </a:rPr>
                        <a:t>mijloacele</a:t>
                      </a:r>
                      <a:r>
                        <a:rPr lang="en-US" sz="700" dirty="0">
                          <a:effectLst/>
                          <a:latin typeface="Arial" panose="020B0604020202020204" pitchFamily="34" charset="0"/>
                        </a:rPr>
                        <a:t> fixe </a:t>
                      </a:r>
                      <a:r>
                        <a:rPr lang="en-US" sz="700" dirty="0" err="1">
                          <a:effectLst/>
                          <a:latin typeface="Arial" panose="020B0604020202020204" pitchFamily="34" charset="0"/>
                        </a:rPr>
                        <a:t>utilizate</a:t>
                      </a:r>
                      <a:r>
                        <a:rPr lang="en-US" sz="700" dirty="0">
                          <a:effectLst/>
                          <a:latin typeface="Arial" panose="020B0604020202020204" pitchFamily="34" charset="0"/>
                        </a:rPr>
                        <a:t> </a:t>
                      </a:r>
                      <a:r>
                        <a:rPr lang="en-US" sz="700" dirty="0" err="1">
                          <a:effectLst/>
                          <a:latin typeface="Arial" panose="020B0604020202020204" pitchFamily="34" charset="0"/>
                        </a:rPr>
                        <a:t>nemijlocit</a:t>
                      </a:r>
                      <a:r>
                        <a:rPr lang="en-US" sz="700" dirty="0">
                          <a:effectLst/>
                          <a:latin typeface="Arial" panose="020B0604020202020204" pitchFamily="34" charset="0"/>
                        </a:rPr>
                        <a:t> la </a:t>
                      </a:r>
                      <a:r>
                        <a:rPr lang="en-US" sz="700" dirty="0" err="1">
                          <a:effectLst/>
                          <a:latin typeface="Arial" panose="020B0604020202020204" pitchFamily="34" charset="0"/>
                        </a:rPr>
                        <a:t>fabricarea</a:t>
                      </a:r>
                      <a:r>
                        <a:rPr lang="en-US" sz="700" dirty="0">
                          <a:effectLst/>
                          <a:latin typeface="Arial" panose="020B0604020202020204" pitchFamily="34" charset="0"/>
                        </a:rPr>
                        <a:t> </a:t>
                      </a:r>
                      <a:r>
                        <a:rPr lang="en-US" sz="700" dirty="0" err="1">
                          <a:effectLst/>
                          <a:latin typeface="Arial" panose="020B0604020202020204" pitchFamily="34" charset="0"/>
                        </a:rPr>
                        <a:t>produselor</a:t>
                      </a:r>
                      <a:r>
                        <a:rPr lang="en-US" sz="700" dirty="0">
                          <a:effectLst/>
                          <a:latin typeface="Arial" panose="020B0604020202020204" pitchFamily="34" charset="0"/>
                        </a:rPr>
                        <a:t>, la </a:t>
                      </a:r>
                      <a:r>
                        <a:rPr lang="en-US" sz="700" dirty="0" err="1">
                          <a:effectLst/>
                          <a:latin typeface="Arial" panose="020B0604020202020204" pitchFamily="34" charset="0"/>
                        </a:rPr>
                        <a:t>prestarea</a:t>
                      </a:r>
                      <a:r>
                        <a:rPr lang="en-US" sz="700" dirty="0">
                          <a:effectLst/>
                          <a:latin typeface="Arial" panose="020B0604020202020204" pitchFamily="34" charset="0"/>
                        </a:rPr>
                        <a:t> </a:t>
                      </a:r>
                      <a:r>
                        <a:rPr lang="en-US" sz="700" dirty="0" err="1">
                          <a:effectLst/>
                          <a:latin typeface="Arial" panose="020B0604020202020204" pitchFamily="34" charset="0"/>
                        </a:rPr>
                        <a:t>serviciilor</a:t>
                      </a:r>
                      <a:r>
                        <a:rPr lang="en-US" sz="700" dirty="0">
                          <a:effectLst/>
                          <a:latin typeface="Arial" panose="020B0604020202020204" pitchFamily="34" charset="0"/>
                        </a:rPr>
                        <a:t> şi/</a:t>
                      </a:r>
                      <a:r>
                        <a:rPr lang="en-US" sz="700" dirty="0" err="1">
                          <a:effectLst/>
                          <a:latin typeface="Arial" panose="020B0604020202020204" pitchFamily="34" charset="0"/>
                        </a:rPr>
                        <a:t>sau</a:t>
                      </a:r>
                      <a:r>
                        <a:rPr lang="en-US" sz="700" dirty="0">
                          <a:effectLst/>
                          <a:latin typeface="Arial" panose="020B0604020202020204" pitchFamily="34" charset="0"/>
                        </a:rPr>
                        <a:t> </a:t>
                      </a:r>
                      <a:r>
                        <a:rPr lang="en-US" sz="700" dirty="0" err="1">
                          <a:effectLst/>
                          <a:latin typeface="Arial" panose="020B0604020202020204" pitchFamily="34" charset="0"/>
                        </a:rPr>
                        <a:t>executarea</a:t>
                      </a:r>
                      <a:r>
                        <a:rPr lang="en-US" sz="700" dirty="0">
                          <a:effectLst/>
                          <a:latin typeface="Arial" panose="020B0604020202020204" pitchFamily="34" charset="0"/>
                        </a:rPr>
                        <a:t> </a:t>
                      </a:r>
                      <a:r>
                        <a:rPr lang="en-US" sz="700" dirty="0" err="1">
                          <a:effectLst/>
                          <a:latin typeface="Arial" panose="020B0604020202020204" pitchFamily="34" charset="0"/>
                        </a:rPr>
                        <a:t>lucrărilor</a:t>
                      </a:r>
                      <a:r>
                        <a:rPr lang="en-US" sz="700" dirty="0">
                          <a:effectLst/>
                          <a:latin typeface="Arial" panose="020B0604020202020204" pitchFamily="34" charset="0"/>
                        </a:rPr>
                        <a:t> se </a:t>
                      </a:r>
                      <a:r>
                        <a:rPr lang="en-US" sz="700" dirty="0" err="1">
                          <a:effectLst/>
                          <a:latin typeface="Arial" panose="020B0604020202020204" pitchFamily="34" charset="0"/>
                        </a:rPr>
                        <a:t>atribuie</a:t>
                      </a:r>
                      <a:r>
                        <a:rPr lang="en-US" sz="700" dirty="0">
                          <a:effectLst/>
                          <a:latin typeface="Arial" panose="020B0604020202020204" pitchFamily="34" charset="0"/>
                        </a:rPr>
                        <a:t> </a:t>
                      </a:r>
                      <a:r>
                        <a:rPr lang="en-US" sz="700" dirty="0" err="1">
                          <a:effectLst/>
                          <a:latin typeface="Arial" panose="020B0604020202020204" pitchFamily="34" charset="0"/>
                        </a:rPr>
                        <a:t>mijloacele</a:t>
                      </a:r>
                      <a:r>
                        <a:rPr lang="en-US" sz="700" dirty="0">
                          <a:effectLst/>
                          <a:latin typeface="Arial" panose="020B0604020202020204" pitchFamily="34" charset="0"/>
                        </a:rPr>
                        <a:t> fixe a </a:t>
                      </a:r>
                      <a:r>
                        <a:rPr lang="en-US" sz="700" dirty="0" err="1">
                          <a:effectLst/>
                          <a:latin typeface="Arial" panose="020B0604020202020204" pitchFamily="34" charset="0"/>
                        </a:rPr>
                        <a:t>căror</a:t>
                      </a:r>
                      <a:r>
                        <a:rPr lang="en-US" sz="700" dirty="0">
                          <a:effectLst/>
                          <a:latin typeface="Arial" panose="020B0604020202020204" pitchFamily="34" charset="0"/>
                        </a:rPr>
                        <a:t> </a:t>
                      </a:r>
                      <a:r>
                        <a:rPr lang="en-US" sz="700" dirty="0" err="1">
                          <a:effectLst/>
                          <a:latin typeface="Arial" panose="020B0604020202020204" pitchFamily="34" charset="0"/>
                        </a:rPr>
                        <a:t>amortizare</a:t>
                      </a:r>
                      <a:r>
                        <a:rPr lang="en-US" sz="700" dirty="0">
                          <a:effectLst/>
                          <a:latin typeface="Arial" panose="020B0604020202020204" pitchFamily="34" charset="0"/>
                        </a:rPr>
                        <a:t> se </a:t>
                      </a:r>
                      <a:r>
                        <a:rPr lang="en-US" sz="700" dirty="0" err="1">
                          <a:effectLst/>
                          <a:latin typeface="Arial" panose="020B0604020202020204" pitchFamily="34" charset="0"/>
                        </a:rPr>
                        <a:t>raportează</a:t>
                      </a:r>
                      <a:r>
                        <a:rPr lang="en-US" sz="700" dirty="0">
                          <a:effectLst/>
                          <a:latin typeface="Arial" panose="020B0604020202020204" pitchFamily="34" charset="0"/>
                        </a:rPr>
                        <a:t> la </a:t>
                      </a:r>
                      <a:r>
                        <a:rPr lang="en-US" sz="700" dirty="0" err="1">
                          <a:effectLst/>
                          <a:latin typeface="Arial" panose="020B0604020202020204" pitchFamily="34" charset="0"/>
                        </a:rPr>
                        <a:t>costul</a:t>
                      </a:r>
                      <a:r>
                        <a:rPr lang="en-US" sz="700" dirty="0">
                          <a:effectLst/>
                          <a:latin typeface="Arial" panose="020B0604020202020204" pitchFamily="34" charset="0"/>
                        </a:rPr>
                        <a:t> </a:t>
                      </a:r>
                      <a:r>
                        <a:rPr lang="en-US" sz="700" dirty="0" err="1">
                          <a:effectLst/>
                          <a:latin typeface="Arial" panose="020B0604020202020204" pitchFamily="34" charset="0"/>
                        </a:rPr>
                        <a:t>produselor</a:t>
                      </a:r>
                      <a:r>
                        <a:rPr lang="en-US" sz="700" dirty="0">
                          <a:effectLst/>
                          <a:latin typeface="Arial" panose="020B0604020202020204" pitchFamily="34" charset="0"/>
                        </a:rPr>
                        <a:t> fabricate, </a:t>
                      </a:r>
                      <a:r>
                        <a:rPr lang="en-US" sz="700" dirty="0" err="1">
                          <a:effectLst/>
                          <a:latin typeface="Arial" panose="020B0604020202020204" pitchFamily="34" charset="0"/>
                        </a:rPr>
                        <a:t>serviciilor</a:t>
                      </a:r>
                      <a:r>
                        <a:rPr lang="en-US" sz="700" dirty="0">
                          <a:effectLst/>
                          <a:latin typeface="Arial" panose="020B0604020202020204" pitchFamily="34" charset="0"/>
                        </a:rPr>
                        <a:t> </a:t>
                      </a:r>
                      <a:r>
                        <a:rPr lang="en-US" sz="700" dirty="0" err="1">
                          <a:effectLst/>
                          <a:latin typeface="Arial" panose="020B0604020202020204" pitchFamily="34" charset="0"/>
                        </a:rPr>
                        <a:t>prestate</a:t>
                      </a:r>
                      <a:r>
                        <a:rPr lang="en-US" sz="700" dirty="0">
                          <a:effectLst/>
                          <a:latin typeface="Arial" panose="020B0604020202020204" pitchFamily="34" charset="0"/>
                        </a:rPr>
                        <a:t> şi/</a:t>
                      </a:r>
                      <a:r>
                        <a:rPr lang="en-US" sz="700" dirty="0" err="1">
                          <a:effectLst/>
                          <a:latin typeface="Arial" panose="020B0604020202020204" pitchFamily="34" charset="0"/>
                        </a:rPr>
                        <a:t>sau</a:t>
                      </a:r>
                      <a:r>
                        <a:rPr lang="en-US" sz="700" dirty="0">
                          <a:effectLst/>
                          <a:latin typeface="Arial" panose="020B0604020202020204" pitchFamily="34" charset="0"/>
                        </a:rPr>
                        <a:t> </a:t>
                      </a:r>
                      <a:r>
                        <a:rPr lang="en-US" sz="700" dirty="0" err="1">
                          <a:effectLst/>
                          <a:latin typeface="Arial" panose="020B0604020202020204" pitchFamily="34" charset="0"/>
                        </a:rPr>
                        <a:t>lucrărilor</a:t>
                      </a:r>
                      <a:r>
                        <a:rPr lang="en-US" sz="700" dirty="0">
                          <a:effectLst/>
                          <a:latin typeface="Arial" panose="020B0604020202020204" pitchFamily="34" charset="0"/>
                        </a:rPr>
                        <a:t> </a:t>
                      </a:r>
                      <a:r>
                        <a:rPr lang="en-US" sz="700" dirty="0" err="1">
                          <a:effectLst/>
                          <a:latin typeface="Arial" panose="020B0604020202020204" pitchFamily="34" charset="0"/>
                        </a:rPr>
                        <a:t>executate</a:t>
                      </a:r>
                      <a:r>
                        <a:rPr lang="en-US" sz="700" dirty="0">
                          <a:effectLst/>
                          <a:latin typeface="Arial" panose="020B0604020202020204" pitchFamily="34" charset="0"/>
                        </a:rPr>
                        <a:t>.</a:t>
                      </a:r>
                    </a:p>
                    <a:p>
                      <a:pPr algn="just">
                        <a:spcBef>
                          <a:spcPts val="0"/>
                        </a:spcBef>
                        <a:spcAft>
                          <a:spcPts val="0"/>
                        </a:spcAft>
                      </a:pPr>
                      <a:r>
                        <a:rPr lang="en-US" sz="700" dirty="0" err="1">
                          <a:effectLst/>
                          <a:latin typeface="Arial" panose="020B0604020202020204" pitchFamily="34" charset="0"/>
                        </a:rPr>
                        <a:t>Mijloacele</a:t>
                      </a:r>
                      <a:r>
                        <a:rPr lang="en-US" sz="700" dirty="0">
                          <a:effectLst/>
                          <a:latin typeface="Arial" panose="020B0604020202020204" pitchFamily="34" charset="0"/>
                        </a:rPr>
                        <a:t> fixe care au </a:t>
                      </a:r>
                      <a:r>
                        <a:rPr lang="en-US" sz="700" dirty="0" err="1">
                          <a:effectLst/>
                          <a:latin typeface="Arial" panose="020B0604020202020204" pitchFamily="34" charset="0"/>
                        </a:rPr>
                        <a:t>beneficiat</a:t>
                      </a:r>
                      <a:r>
                        <a:rPr lang="en-US" sz="700" dirty="0">
                          <a:effectLst/>
                          <a:latin typeface="Arial" panose="020B0604020202020204" pitchFamily="34" charset="0"/>
                        </a:rPr>
                        <a:t> de </a:t>
                      </a:r>
                      <a:r>
                        <a:rPr lang="en-US" sz="700" dirty="0" err="1">
                          <a:effectLst/>
                          <a:latin typeface="Arial" panose="020B0604020202020204" pitchFamily="34" charset="0"/>
                        </a:rPr>
                        <a:t>facilitatea</a:t>
                      </a:r>
                      <a:r>
                        <a:rPr lang="en-US" sz="700" dirty="0">
                          <a:effectLst/>
                          <a:latin typeface="Arial" panose="020B0604020202020204" pitchFamily="34" charset="0"/>
                        </a:rPr>
                        <a:t> </a:t>
                      </a:r>
                      <a:r>
                        <a:rPr lang="en-US" sz="700" dirty="0" err="1">
                          <a:effectLst/>
                          <a:latin typeface="Arial" panose="020B0604020202020204" pitchFamily="34" charset="0"/>
                        </a:rPr>
                        <a:t>fiscală</a:t>
                      </a:r>
                      <a:r>
                        <a:rPr lang="en-US" sz="700" dirty="0">
                          <a:effectLst/>
                          <a:latin typeface="Arial" panose="020B0604020202020204" pitchFamily="34" charset="0"/>
                        </a:rPr>
                        <a:t> </a:t>
                      </a:r>
                      <a:r>
                        <a:rPr lang="en-US" sz="700" dirty="0" err="1">
                          <a:effectLst/>
                          <a:latin typeface="Arial" panose="020B0604020202020204" pitchFamily="34" charset="0"/>
                        </a:rPr>
                        <a:t>respectivă</a:t>
                      </a:r>
                      <a:r>
                        <a:rPr lang="en-US" sz="700" dirty="0">
                          <a:effectLst/>
                          <a:latin typeface="Arial" panose="020B0604020202020204" pitchFamily="34" charset="0"/>
                        </a:rPr>
                        <a:t> nu pot fi </a:t>
                      </a:r>
                      <a:r>
                        <a:rPr lang="en-US" sz="700" dirty="0" err="1">
                          <a:effectLst/>
                          <a:latin typeface="Arial" panose="020B0604020202020204" pitchFamily="34" charset="0"/>
                        </a:rPr>
                        <a:t>înstrăinate</a:t>
                      </a:r>
                      <a:r>
                        <a:rPr lang="en-US" sz="700" dirty="0">
                          <a:effectLst/>
                          <a:latin typeface="Arial" panose="020B0604020202020204" pitchFamily="34" charset="0"/>
                        </a:rPr>
                        <a:t>, </a:t>
                      </a:r>
                      <a:r>
                        <a:rPr lang="en-US" sz="700" dirty="0" err="1">
                          <a:effectLst/>
                          <a:latin typeface="Arial" panose="020B0604020202020204" pitchFamily="34" charset="0"/>
                        </a:rPr>
                        <a:t>transmise</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folosinţă</a:t>
                      </a:r>
                      <a:r>
                        <a:rPr lang="en-US" sz="700" dirty="0">
                          <a:effectLst/>
                          <a:latin typeface="Arial" panose="020B0604020202020204" pitchFamily="34" charset="0"/>
                        </a:rPr>
                        <a:t> </a:t>
                      </a:r>
                      <a:r>
                        <a:rPr lang="en-US" sz="700" dirty="0" err="1">
                          <a:effectLst/>
                          <a:latin typeface="Arial" panose="020B0604020202020204" pitchFamily="34" charset="0"/>
                        </a:rPr>
                        <a:t>sau</a:t>
                      </a:r>
                      <a:r>
                        <a:rPr lang="en-US" sz="700" dirty="0">
                          <a:effectLst/>
                          <a:latin typeface="Arial" panose="020B0604020202020204" pitchFamily="34" charset="0"/>
                        </a:rPr>
                        <a:t> </a:t>
                      </a:r>
                      <a:r>
                        <a:rPr lang="en-US" sz="700" dirty="0" err="1">
                          <a:effectLst/>
                          <a:latin typeface="Arial" panose="020B0604020202020204" pitchFamily="34" charset="0"/>
                        </a:rPr>
                        <a:t>posesie</a:t>
                      </a:r>
                      <a:r>
                        <a:rPr lang="en-US" sz="700" dirty="0">
                          <a:effectLst/>
                          <a:latin typeface="Arial" panose="020B0604020202020204" pitchFamily="34" charset="0"/>
                        </a:rPr>
                        <a:t> (</a:t>
                      </a:r>
                      <a:r>
                        <a:rPr lang="en-US" sz="700" dirty="0" err="1">
                          <a:effectLst/>
                          <a:latin typeface="Arial" panose="020B0604020202020204" pitchFamily="34" charset="0"/>
                        </a:rPr>
                        <a:t>exceptînd</a:t>
                      </a:r>
                      <a:r>
                        <a:rPr lang="en-US" sz="700" dirty="0">
                          <a:effectLst/>
                          <a:latin typeface="Arial" panose="020B0604020202020204" pitchFamily="34" charset="0"/>
                        </a:rPr>
                        <a:t> </a:t>
                      </a:r>
                      <a:r>
                        <a:rPr lang="en-US" sz="700" dirty="0" err="1">
                          <a:effectLst/>
                          <a:latin typeface="Arial" panose="020B0604020202020204" pitchFamily="34" charset="0"/>
                        </a:rPr>
                        <a:t>locaţiunea</a:t>
                      </a:r>
                      <a:r>
                        <a:rPr lang="en-US" sz="700" dirty="0">
                          <a:effectLst/>
                          <a:latin typeface="Arial" panose="020B0604020202020204" pitchFamily="34" charset="0"/>
                        </a:rPr>
                        <a:t> </a:t>
                      </a:r>
                      <a:r>
                        <a:rPr lang="en-US" sz="700" dirty="0" err="1">
                          <a:effectLst/>
                          <a:latin typeface="Arial" panose="020B0604020202020204" pitchFamily="34" charset="0"/>
                        </a:rPr>
                        <a:t>bunurilor</a:t>
                      </a:r>
                      <a:r>
                        <a:rPr lang="en-US" sz="700" dirty="0">
                          <a:effectLst/>
                          <a:latin typeface="Arial" panose="020B0604020202020204" pitchFamily="34" charset="0"/>
                        </a:rPr>
                        <a:t> </a:t>
                      </a:r>
                      <a:r>
                        <a:rPr lang="en-US" sz="700" dirty="0" err="1">
                          <a:effectLst/>
                          <a:latin typeface="Arial" panose="020B0604020202020204" pitchFamily="34" charset="0"/>
                        </a:rPr>
                        <a:t>imobile</a:t>
                      </a:r>
                      <a:r>
                        <a:rPr lang="en-US" sz="700" dirty="0">
                          <a:effectLst/>
                          <a:latin typeface="Arial" panose="020B0604020202020204" pitchFamily="34" charset="0"/>
                        </a:rPr>
                        <a:t>), atît integral, cît şi părţile </a:t>
                      </a:r>
                      <a:r>
                        <a:rPr lang="en-US" sz="700" dirty="0" err="1">
                          <a:effectLst/>
                          <a:latin typeface="Arial" panose="020B0604020202020204" pitchFamily="34" charset="0"/>
                        </a:rPr>
                        <a:t>componente</a:t>
                      </a:r>
                      <a:r>
                        <a:rPr lang="en-US" sz="700" dirty="0">
                          <a:effectLst/>
                          <a:latin typeface="Arial" panose="020B0604020202020204" pitchFamily="34" charset="0"/>
                        </a:rPr>
                        <a:t> ale </a:t>
                      </a:r>
                      <a:r>
                        <a:rPr lang="en-US" sz="700" dirty="0" err="1">
                          <a:effectLst/>
                          <a:latin typeface="Arial" panose="020B0604020202020204" pitchFamily="34" charset="0"/>
                        </a:rPr>
                        <a:t>acestora</a:t>
                      </a:r>
                      <a:r>
                        <a:rPr lang="en-US" sz="700" dirty="0">
                          <a:effectLst/>
                          <a:latin typeface="Arial" panose="020B0604020202020204" pitchFamily="34" charset="0"/>
                        </a:rPr>
                        <a:t>, </a:t>
                      </a:r>
                      <a:r>
                        <a:rPr lang="en-US" sz="700" dirty="0" err="1">
                          <a:effectLst/>
                          <a:latin typeface="Arial" panose="020B0604020202020204" pitchFamily="34" charset="0"/>
                        </a:rPr>
                        <a:t>pe</a:t>
                      </a:r>
                      <a:r>
                        <a:rPr lang="en-US" sz="700" dirty="0">
                          <a:effectLst/>
                          <a:latin typeface="Arial" panose="020B0604020202020204" pitchFamily="34" charset="0"/>
                        </a:rPr>
                        <a:t> </a:t>
                      </a:r>
                      <a:r>
                        <a:rPr lang="en-US" sz="700" dirty="0" err="1">
                          <a:effectLst/>
                          <a:latin typeface="Arial" panose="020B0604020202020204" pitchFamily="34" charset="0"/>
                        </a:rPr>
                        <a:t>parcursul</a:t>
                      </a:r>
                      <a:r>
                        <a:rPr lang="en-US" sz="700" dirty="0">
                          <a:effectLst/>
                          <a:latin typeface="Arial" panose="020B0604020202020204" pitchFamily="34" charset="0"/>
                        </a:rPr>
                        <a:t> a 3 </a:t>
                      </a:r>
                      <a:r>
                        <a:rPr lang="en-US" sz="700" dirty="0" err="1">
                          <a:effectLst/>
                          <a:latin typeface="Arial" panose="020B0604020202020204" pitchFamily="34" charset="0"/>
                        </a:rPr>
                        <a:t>ani</a:t>
                      </a:r>
                      <a:r>
                        <a:rPr lang="en-US" sz="700" dirty="0">
                          <a:effectLst/>
                          <a:latin typeface="Arial" panose="020B0604020202020204" pitchFamily="34" charset="0"/>
                        </a:rPr>
                        <a:t> de la data </a:t>
                      </a:r>
                      <a:r>
                        <a:rPr lang="en-US" sz="700" dirty="0" err="1">
                          <a:effectLst/>
                          <a:latin typeface="Arial" panose="020B0604020202020204" pitchFamily="34" charset="0"/>
                        </a:rPr>
                        <a:t>validării</a:t>
                      </a:r>
                      <a:r>
                        <a:rPr lang="en-US" sz="700" dirty="0">
                          <a:effectLst/>
                          <a:latin typeface="Arial" panose="020B0604020202020204" pitchFamily="34" charset="0"/>
                        </a:rPr>
                        <a:t> </a:t>
                      </a:r>
                      <a:r>
                        <a:rPr lang="en-US" sz="700" dirty="0" err="1">
                          <a:effectLst/>
                          <a:latin typeface="Arial" panose="020B0604020202020204" pitchFamily="34" charset="0"/>
                        </a:rPr>
                        <a:t>declaraţiei</a:t>
                      </a:r>
                      <a:r>
                        <a:rPr lang="en-US" sz="700" dirty="0">
                          <a:effectLst/>
                          <a:latin typeface="Arial" panose="020B0604020202020204" pitchFamily="34" charset="0"/>
                        </a:rPr>
                        <a:t> </a:t>
                      </a:r>
                      <a:r>
                        <a:rPr lang="en-US" sz="700" dirty="0" err="1">
                          <a:effectLst/>
                          <a:latin typeface="Arial" panose="020B0604020202020204" pitchFamily="34" charset="0"/>
                        </a:rPr>
                        <a:t>vamale</a:t>
                      </a:r>
                      <a:r>
                        <a:rPr lang="en-US" sz="700" dirty="0">
                          <a:effectLst/>
                          <a:latin typeface="Arial" panose="020B0604020202020204" pitchFamily="34" charset="0"/>
                        </a:rPr>
                        <a:t> respective </a:t>
                      </a:r>
                      <a:r>
                        <a:rPr lang="en-US" sz="700" dirty="0" err="1">
                          <a:effectLst/>
                          <a:latin typeface="Arial" panose="020B0604020202020204" pitchFamily="34" charset="0"/>
                        </a:rPr>
                        <a:t>sau</a:t>
                      </a:r>
                      <a:r>
                        <a:rPr lang="en-US" sz="700" dirty="0">
                          <a:effectLst/>
                          <a:latin typeface="Arial" panose="020B0604020202020204" pitchFamily="34" charset="0"/>
                        </a:rPr>
                        <a:t> </a:t>
                      </a:r>
                      <a:r>
                        <a:rPr lang="en-US" sz="700" dirty="0" err="1">
                          <a:effectLst/>
                          <a:latin typeface="Arial" panose="020B0604020202020204" pitchFamily="34" charset="0"/>
                        </a:rPr>
                        <a:t>eliberării</a:t>
                      </a:r>
                      <a:r>
                        <a:rPr lang="en-US" sz="700" dirty="0">
                          <a:effectLst/>
                          <a:latin typeface="Arial" panose="020B0604020202020204" pitchFamily="34" charset="0"/>
                        </a:rPr>
                        <a:t> </a:t>
                      </a:r>
                      <a:r>
                        <a:rPr lang="en-US" sz="700" dirty="0" err="1">
                          <a:effectLst/>
                          <a:latin typeface="Arial" panose="020B0604020202020204" pitchFamily="34" charset="0"/>
                        </a:rPr>
                        <a:t>facturii</a:t>
                      </a:r>
                      <a:r>
                        <a:rPr lang="en-US" sz="700" dirty="0">
                          <a:effectLst/>
                          <a:latin typeface="Arial" panose="020B0604020202020204" pitchFamily="34" charset="0"/>
                        </a:rPr>
                        <a:t> </a:t>
                      </a:r>
                      <a:r>
                        <a:rPr lang="en-US" sz="700" dirty="0" err="1">
                          <a:effectLst/>
                          <a:latin typeface="Arial" panose="020B0604020202020204" pitchFamily="34" charset="0"/>
                        </a:rPr>
                        <a:t>fiscale</a:t>
                      </a:r>
                      <a:r>
                        <a:rPr lang="en-US" sz="700" dirty="0">
                          <a:effectLst/>
                          <a:latin typeface="Arial" panose="020B0604020202020204" pitchFamily="34" charset="0"/>
                        </a:rPr>
                        <a:t>, cu </a:t>
                      </a:r>
                      <a:r>
                        <a:rPr lang="en-US" sz="700" dirty="0" err="1">
                          <a:effectLst/>
                          <a:latin typeface="Arial" panose="020B0604020202020204" pitchFamily="34" charset="0"/>
                        </a:rPr>
                        <a:t>excepţia</a:t>
                      </a:r>
                      <a:r>
                        <a:rPr lang="en-US" sz="700" dirty="0">
                          <a:effectLst/>
                          <a:latin typeface="Arial" panose="020B0604020202020204" pitchFamily="34" charset="0"/>
                        </a:rPr>
                        <a:t> </a:t>
                      </a:r>
                      <a:r>
                        <a:rPr lang="en-US" sz="700" dirty="0" err="1">
                          <a:effectLst/>
                          <a:latin typeface="Arial" panose="020B0604020202020204" pitchFamily="34" charset="0"/>
                        </a:rPr>
                        <a:t>cazului</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care </a:t>
                      </a:r>
                      <a:r>
                        <a:rPr lang="en-US" sz="700" dirty="0" err="1">
                          <a:effectLst/>
                          <a:latin typeface="Arial" panose="020B0604020202020204" pitchFamily="34" charset="0"/>
                        </a:rPr>
                        <a:t>aceste</a:t>
                      </a:r>
                      <a:r>
                        <a:rPr lang="en-US" sz="700" dirty="0">
                          <a:effectLst/>
                          <a:latin typeface="Arial" panose="020B0604020202020204" pitchFamily="34" charset="0"/>
                        </a:rPr>
                        <a:t> </a:t>
                      </a:r>
                      <a:r>
                        <a:rPr lang="en-US" sz="700" dirty="0" err="1">
                          <a:effectLst/>
                          <a:latin typeface="Arial" panose="020B0604020202020204" pitchFamily="34" charset="0"/>
                        </a:rPr>
                        <a:t>mijloace</a:t>
                      </a:r>
                      <a:r>
                        <a:rPr lang="en-US" sz="700" dirty="0">
                          <a:effectLst/>
                          <a:latin typeface="Arial" panose="020B0604020202020204" pitchFamily="34" charset="0"/>
                        </a:rPr>
                        <a:t> fixe sînt </a:t>
                      </a:r>
                      <a:r>
                        <a:rPr lang="en-US" sz="700" dirty="0" err="1">
                          <a:effectLst/>
                          <a:latin typeface="Arial" panose="020B0604020202020204" pitchFamily="34" charset="0"/>
                        </a:rPr>
                        <a:t>exportate</a:t>
                      </a:r>
                      <a:r>
                        <a:rPr lang="en-US" sz="700" dirty="0">
                          <a:effectLst/>
                          <a:latin typeface="Arial" panose="020B0604020202020204" pitchFamily="34" charset="0"/>
                        </a:rPr>
                        <a:t>, </a:t>
                      </a:r>
                      <a:r>
                        <a:rPr lang="en-US" sz="700" dirty="0" err="1">
                          <a:effectLst/>
                          <a:latin typeface="Arial" panose="020B0604020202020204" pitchFamily="34" charset="0"/>
                        </a:rPr>
                        <a:t>dacă</a:t>
                      </a:r>
                      <a:r>
                        <a:rPr lang="en-US" sz="700" dirty="0">
                          <a:effectLst/>
                          <a:latin typeface="Arial" panose="020B0604020202020204" pitchFamily="34" charset="0"/>
                        </a:rPr>
                        <a:t> anterior au </a:t>
                      </a:r>
                      <a:r>
                        <a:rPr lang="en-US" sz="700" dirty="0" err="1">
                          <a:effectLst/>
                          <a:latin typeface="Arial" panose="020B0604020202020204" pitchFamily="34" charset="0"/>
                        </a:rPr>
                        <a:t>fost</a:t>
                      </a:r>
                      <a:r>
                        <a:rPr lang="en-US" sz="700" dirty="0">
                          <a:effectLst/>
                          <a:latin typeface="Arial" panose="020B0604020202020204" pitchFamily="34" charset="0"/>
                        </a:rPr>
                        <a:t> </a:t>
                      </a:r>
                      <a:r>
                        <a:rPr lang="en-US" sz="700" dirty="0" err="1">
                          <a:effectLst/>
                          <a:latin typeface="Arial" panose="020B0604020202020204" pitchFamily="34" charset="0"/>
                        </a:rPr>
                        <a:t>importate</a:t>
                      </a:r>
                      <a:r>
                        <a:rPr lang="en-US" sz="700" dirty="0">
                          <a:effectLst/>
                          <a:latin typeface="Arial" panose="020B0604020202020204" pitchFamily="34" charset="0"/>
                        </a:rPr>
                        <a:t> şi nu au </a:t>
                      </a:r>
                      <a:r>
                        <a:rPr lang="en-US" sz="700" dirty="0" err="1">
                          <a:effectLst/>
                          <a:latin typeface="Arial" panose="020B0604020202020204" pitchFamily="34" charset="0"/>
                        </a:rPr>
                        <a:t>suferit</a:t>
                      </a:r>
                      <a:r>
                        <a:rPr lang="en-US" sz="700" dirty="0">
                          <a:effectLst/>
                          <a:latin typeface="Arial" panose="020B0604020202020204" pitchFamily="34" charset="0"/>
                        </a:rPr>
                        <a:t> </a:t>
                      </a:r>
                      <a:r>
                        <a:rPr lang="en-US" sz="700" dirty="0" err="1">
                          <a:effectLst/>
                          <a:latin typeface="Arial" panose="020B0604020202020204" pitchFamily="34" charset="0"/>
                        </a:rPr>
                        <a:t>modificări</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afara</a:t>
                      </a:r>
                      <a:r>
                        <a:rPr lang="en-US" sz="700" dirty="0">
                          <a:effectLst/>
                          <a:latin typeface="Arial" panose="020B0604020202020204" pitchFamily="34" charset="0"/>
                        </a:rPr>
                        <a:t> </a:t>
                      </a:r>
                      <a:r>
                        <a:rPr lang="en-US" sz="700" dirty="0" err="1">
                          <a:effectLst/>
                          <a:latin typeface="Arial" panose="020B0604020202020204" pitchFamily="34" charset="0"/>
                        </a:rPr>
                        <a:t>amortizării</a:t>
                      </a:r>
                      <a:r>
                        <a:rPr lang="en-US" sz="700" dirty="0">
                          <a:effectLst/>
                          <a:latin typeface="Arial" panose="020B0604020202020204" pitchFamily="34" charset="0"/>
                        </a:rPr>
                        <a:t> </a:t>
                      </a:r>
                      <a:r>
                        <a:rPr lang="en-US" sz="700" dirty="0" err="1">
                          <a:effectLst/>
                          <a:latin typeface="Arial" panose="020B0604020202020204" pitchFamily="34" charset="0"/>
                        </a:rPr>
                        <a:t>normale</a:t>
                      </a:r>
                      <a:r>
                        <a:rPr lang="en-US" sz="700" dirty="0">
                          <a:effectLst/>
                          <a:latin typeface="Arial" panose="020B0604020202020204" pitchFamily="34" charset="0"/>
                        </a:rPr>
                        <a:t>. În </a:t>
                      </a:r>
                      <a:r>
                        <a:rPr lang="en-US" sz="700" dirty="0" err="1">
                          <a:effectLst/>
                          <a:latin typeface="Arial" panose="020B0604020202020204" pitchFamily="34" charset="0"/>
                        </a:rPr>
                        <a:t>cazul</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care </a:t>
                      </a:r>
                      <a:r>
                        <a:rPr lang="en-US" sz="700" dirty="0" err="1">
                          <a:effectLst/>
                          <a:latin typeface="Arial" panose="020B0604020202020204" pitchFamily="34" charset="0"/>
                        </a:rPr>
                        <a:t>aceste</a:t>
                      </a:r>
                      <a:r>
                        <a:rPr lang="en-US" sz="700" dirty="0">
                          <a:effectLst/>
                          <a:latin typeface="Arial" panose="020B0604020202020204" pitchFamily="34" charset="0"/>
                        </a:rPr>
                        <a:t> </a:t>
                      </a:r>
                      <a:r>
                        <a:rPr lang="en-US" sz="700" dirty="0" err="1">
                          <a:effectLst/>
                          <a:latin typeface="Arial" panose="020B0604020202020204" pitchFamily="34" charset="0"/>
                        </a:rPr>
                        <a:t>mijloace</a:t>
                      </a:r>
                      <a:r>
                        <a:rPr lang="en-US" sz="700" dirty="0">
                          <a:effectLst/>
                          <a:latin typeface="Arial" panose="020B0604020202020204" pitchFamily="34" charset="0"/>
                        </a:rPr>
                        <a:t> fixe se </a:t>
                      </a:r>
                      <a:r>
                        <a:rPr lang="en-US" sz="700" dirty="0" err="1">
                          <a:effectLst/>
                          <a:latin typeface="Arial" panose="020B0604020202020204" pitchFamily="34" charset="0"/>
                        </a:rPr>
                        <a:t>înstrăinează</a:t>
                      </a:r>
                      <a:r>
                        <a:rPr lang="en-US" sz="700" dirty="0">
                          <a:effectLst/>
                          <a:latin typeface="Arial" panose="020B0604020202020204" pitchFamily="34" charset="0"/>
                        </a:rPr>
                        <a:t>, se transmit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folosinţă</a:t>
                      </a:r>
                      <a:r>
                        <a:rPr lang="en-US" sz="700" dirty="0">
                          <a:effectLst/>
                          <a:latin typeface="Arial" panose="020B0604020202020204" pitchFamily="34" charset="0"/>
                        </a:rPr>
                        <a:t> </a:t>
                      </a:r>
                      <a:r>
                        <a:rPr lang="en-US" sz="700" dirty="0" err="1">
                          <a:effectLst/>
                          <a:latin typeface="Arial" panose="020B0604020202020204" pitchFamily="34" charset="0"/>
                        </a:rPr>
                        <a:t>sau</a:t>
                      </a:r>
                      <a:r>
                        <a:rPr lang="en-US" sz="700" dirty="0">
                          <a:effectLst/>
                          <a:latin typeface="Arial" panose="020B0604020202020204" pitchFamily="34" charset="0"/>
                        </a:rPr>
                        <a:t> </a:t>
                      </a:r>
                      <a:r>
                        <a:rPr lang="en-US" sz="700" dirty="0" err="1">
                          <a:effectLst/>
                          <a:latin typeface="Arial" panose="020B0604020202020204" pitchFamily="34" charset="0"/>
                        </a:rPr>
                        <a:t>posesie</a:t>
                      </a:r>
                      <a:r>
                        <a:rPr lang="en-US" sz="700" dirty="0">
                          <a:effectLst/>
                          <a:latin typeface="Arial" panose="020B0604020202020204" pitchFamily="34" charset="0"/>
                        </a:rPr>
                        <a:t>, atît integral, cît şi părţile </a:t>
                      </a:r>
                      <a:r>
                        <a:rPr lang="en-US" sz="700" dirty="0" err="1">
                          <a:effectLst/>
                          <a:latin typeface="Arial" panose="020B0604020202020204" pitchFamily="34" charset="0"/>
                        </a:rPr>
                        <a:t>componente</a:t>
                      </a:r>
                      <a:r>
                        <a:rPr lang="en-US" sz="700" dirty="0">
                          <a:effectLst/>
                          <a:latin typeface="Arial" panose="020B0604020202020204" pitchFamily="34" charset="0"/>
                        </a:rPr>
                        <a:t> ale </a:t>
                      </a:r>
                      <a:r>
                        <a:rPr lang="en-US" sz="700" dirty="0" err="1">
                          <a:effectLst/>
                          <a:latin typeface="Arial" panose="020B0604020202020204" pitchFamily="34" charset="0"/>
                        </a:rPr>
                        <a:t>acestora</a:t>
                      </a:r>
                      <a:r>
                        <a:rPr lang="en-US" sz="700" dirty="0">
                          <a:effectLst/>
                          <a:latin typeface="Arial" panose="020B0604020202020204" pitchFamily="34" charset="0"/>
                        </a:rPr>
                        <a:t>, pînă la </a:t>
                      </a:r>
                      <a:r>
                        <a:rPr lang="en-US" sz="700" dirty="0" err="1">
                          <a:effectLst/>
                          <a:latin typeface="Arial" panose="020B0604020202020204" pitchFamily="34" charset="0"/>
                        </a:rPr>
                        <a:t>expirarea</a:t>
                      </a:r>
                      <a:r>
                        <a:rPr lang="en-US" sz="700" dirty="0">
                          <a:effectLst/>
                          <a:latin typeface="Arial" panose="020B0604020202020204" pitchFamily="34" charset="0"/>
                        </a:rPr>
                        <a:t> a 3 </a:t>
                      </a:r>
                      <a:r>
                        <a:rPr lang="en-US" sz="700" dirty="0" err="1">
                          <a:effectLst/>
                          <a:latin typeface="Arial" panose="020B0604020202020204" pitchFamily="34" charset="0"/>
                        </a:rPr>
                        <a:t>ani</a:t>
                      </a:r>
                      <a:r>
                        <a:rPr lang="en-US" sz="700" dirty="0">
                          <a:effectLst/>
                          <a:latin typeface="Arial" panose="020B0604020202020204" pitchFamily="34" charset="0"/>
                        </a:rPr>
                        <a:t>, T.V.A. se </a:t>
                      </a:r>
                      <a:r>
                        <a:rPr lang="en-US" sz="700" dirty="0" err="1">
                          <a:effectLst/>
                          <a:latin typeface="Arial" panose="020B0604020202020204" pitchFamily="34" charset="0"/>
                        </a:rPr>
                        <a:t>calculează</a:t>
                      </a:r>
                      <a:r>
                        <a:rPr lang="en-US" sz="700" dirty="0">
                          <a:effectLst/>
                          <a:latin typeface="Arial" panose="020B0604020202020204" pitchFamily="34" charset="0"/>
                        </a:rPr>
                        <a:t> şi se </a:t>
                      </a:r>
                      <a:r>
                        <a:rPr lang="en-US" sz="700" dirty="0" err="1">
                          <a:effectLst/>
                          <a:latin typeface="Arial" panose="020B0604020202020204" pitchFamily="34" charset="0"/>
                        </a:rPr>
                        <a:t>achită</a:t>
                      </a:r>
                      <a:r>
                        <a:rPr lang="en-US" sz="700" dirty="0">
                          <a:effectLst/>
                          <a:latin typeface="Arial" panose="020B0604020202020204" pitchFamily="34" charset="0"/>
                        </a:rPr>
                        <a:t> de </a:t>
                      </a:r>
                      <a:r>
                        <a:rPr lang="en-US" sz="700" dirty="0" err="1">
                          <a:effectLst/>
                          <a:latin typeface="Arial" panose="020B0604020202020204" pitchFamily="34" charset="0"/>
                        </a:rPr>
                        <a:t>către</a:t>
                      </a:r>
                      <a:r>
                        <a:rPr lang="en-US" sz="700" dirty="0">
                          <a:effectLst/>
                          <a:latin typeface="Arial" panose="020B0604020202020204" pitchFamily="34" charset="0"/>
                        </a:rPr>
                        <a:t> </a:t>
                      </a:r>
                      <a:r>
                        <a:rPr lang="en-US" sz="700" dirty="0" err="1">
                          <a:effectLst/>
                          <a:latin typeface="Arial" panose="020B0604020202020204" pitchFamily="34" charset="0"/>
                        </a:rPr>
                        <a:t>persoana</a:t>
                      </a:r>
                      <a:r>
                        <a:rPr lang="en-US" sz="700" dirty="0">
                          <a:effectLst/>
                          <a:latin typeface="Arial" panose="020B0604020202020204" pitchFamily="34" charset="0"/>
                        </a:rPr>
                        <a:t> </a:t>
                      </a:r>
                      <a:r>
                        <a:rPr lang="en-US" sz="700" dirty="0" err="1">
                          <a:effectLst/>
                          <a:latin typeface="Arial" panose="020B0604020202020204" pitchFamily="34" charset="0"/>
                        </a:rPr>
                        <a:t>juridică</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al </a:t>
                      </a:r>
                      <a:r>
                        <a:rPr lang="en-US" sz="700" dirty="0" err="1">
                          <a:effectLst/>
                          <a:latin typeface="Arial" panose="020B0604020202020204" pitchFamily="34" charset="0"/>
                        </a:rPr>
                        <a:t>cărei</a:t>
                      </a:r>
                      <a:r>
                        <a:rPr lang="en-US" sz="700" dirty="0">
                          <a:effectLst/>
                          <a:latin typeface="Arial" panose="020B0604020202020204" pitchFamily="34" charset="0"/>
                        </a:rPr>
                        <a:t> capital </a:t>
                      </a:r>
                      <a:r>
                        <a:rPr lang="en-US" sz="700" dirty="0" err="1">
                          <a:effectLst/>
                          <a:latin typeface="Arial" panose="020B0604020202020204" pitchFamily="34" charset="0"/>
                        </a:rPr>
                        <a:t>statutar</a:t>
                      </a:r>
                      <a:r>
                        <a:rPr lang="en-US" sz="700" dirty="0">
                          <a:effectLst/>
                          <a:latin typeface="Arial" panose="020B0604020202020204" pitchFamily="34" charset="0"/>
                        </a:rPr>
                        <a:t> (social) a </a:t>
                      </a:r>
                      <a:r>
                        <a:rPr lang="en-US" sz="700" dirty="0" err="1">
                          <a:effectLst/>
                          <a:latin typeface="Arial" panose="020B0604020202020204" pitchFamily="34" charset="0"/>
                        </a:rPr>
                        <a:t>fost</a:t>
                      </a:r>
                      <a:r>
                        <a:rPr lang="en-US" sz="700" dirty="0">
                          <a:effectLst/>
                          <a:latin typeface="Arial" panose="020B0604020202020204" pitchFamily="34" charset="0"/>
                        </a:rPr>
                        <a:t> </a:t>
                      </a:r>
                      <a:r>
                        <a:rPr lang="en-US" sz="700" dirty="0" err="1">
                          <a:effectLst/>
                          <a:latin typeface="Arial" panose="020B0604020202020204" pitchFamily="34" charset="0"/>
                        </a:rPr>
                        <a:t>introdus</a:t>
                      </a:r>
                      <a:r>
                        <a:rPr lang="en-US" sz="700" dirty="0">
                          <a:effectLst/>
                          <a:latin typeface="Arial" panose="020B0604020202020204" pitchFamily="34" charset="0"/>
                        </a:rPr>
                        <a:t> </a:t>
                      </a:r>
                      <a:r>
                        <a:rPr lang="en-US" sz="700" dirty="0" err="1">
                          <a:effectLst/>
                          <a:latin typeface="Arial" panose="020B0604020202020204" pitchFamily="34" charset="0"/>
                        </a:rPr>
                        <a:t>mijlocul</a:t>
                      </a:r>
                      <a:r>
                        <a:rPr lang="en-US" sz="700" dirty="0">
                          <a:effectLst/>
                          <a:latin typeface="Arial" panose="020B0604020202020204" pitchFamily="34" charset="0"/>
                        </a:rPr>
                        <a:t> fix, </a:t>
                      </a:r>
                      <a:r>
                        <a:rPr lang="en-US" sz="700" dirty="0" err="1">
                          <a:effectLst/>
                          <a:latin typeface="Arial" panose="020B0604020202020204" pitchFamily="34" charset="0"/>
                        </a:rPr>
                        <a:t>pornind</a:t>
                      </a:r>
                      <a:r>
                        <a:rPr lang="en-US" sz="700" dirty="0">
                          <a:effectLst/>
                          <a:latin typeface="Arial" panose="020B0604020202020204" pitchFamily="34" charset="0"/>
                        </a:rPr>
                        <a:t> de la </a:t>
                      </a:r>
                      <a:r>
                        <a:rPr lang="en-US" sz="700" dirty="0" err="1">
                          <a:effectLst/>
                          <a:latin typeface="Arial" panose="020B0604020202020204" pitchFamily="34" charset="0"/>
                        </a:rPr>
                        <a:t>valoarea</a:t>
                      </a:r>
                      <a:r>
                        <a:rPr lang="en-US" sz="700" dirty="0">
                          <a:effectLst/>
                          <a:latin typeface="Arial" panose="020B0604020202020204" pitchFamily="34" charset="0"/>
                        </a:rPr>
                        <a:t> </a:t>
                      </a:r>
                      <a:r>
                        <a:rPr lang="en-US" sz="700" dirty="0" err="1">
                          <a:effectLst/>
                          <a:latin typeface="Arial" panose="020B0604020202020204" pitchFamily="34" charset="0"/>
                        </a:rPr>
                        <a:t>indicată</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factura</a:t>
                      </a:r>
                      <a:r>
                        <a:rPr lang="en-US" sz="700" dirty="0">
                          <a:effectLst/>
                          <a:latin typeface="Arial" panose="020B0604020202020204" pitchFamily="34" charset="0"/>
                        </a:rPr>
                        <a:t> </a:t>
                      </a:r>
                      <a:r>
                        <a:rPr lang="en-US" sz="700" dirty="0" err="1">
                          <a:effectLst/>
                          <a:latin typeface="Arial" panose="020B0604020202020204" pitchFamily="34" charset="0"/>
                        </a:rPr>
                        <a:t>fiscală</a:t>
                      </a:r>
                      <a:r>
                        <a:rPr lang="en-US" sz="700" dirty="0">
                          <a:effectLst/>
                          <a:latin typeface="Arial" panose="020B0604020202020204" pitchFamily="34" charset="0"/>
                        </a:rPr>
                        <a:t> </a:t>
                      </a:r>
                      <a:r>
                        <a:rPr lang="en-US" sz="700" dirty="0" err="1">
                          <a:effectLst/>
                          <a:latin typeface="Arial" panose="020B0604020202020204" pitchFamily="34" charset="0"/>
                        </a:rPr>
                        <a:t>eliberată</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momentul</a:t>
                      </a:r>
                      <a:r>
                        <a:rPr lang="en-US" sz="700" dirty="0">
                          <a:effectLst/>
                          <a:latin typeface="Arial" panose="020B0604020202020204" pitchFamily="34" charset="0"/>
                        </a:rPr>
                        <a:t> </a:t>
                      </a:r>
                      <a:r>
                        <a:rPr lang="en-US" sz="700" dirty="0" err="1">
                          <a:effectLst/>
                          <a:latin typeface="Arial" panose="020B0604020202020204" pitchFamily="34" charset="0"/>
                        </a:rPr>
                        <a:t>beneficierii</a:t>
                      </a:r>
                      <a:r>
                        <a:rPr lang="en-US" sz="700" dirty="0">
                          <a:effectLst/>
                          <a:latin typeface="Arial" panose="020B0604020202020204" pitchFamily="34" charset="0"/>
                        </a:rPr>
                        <a:t> de </a:t>
                      </a:r>
                      <a:r>
                        <a:rPr lang="en-US" sz="700" dirty="0" err="1">
                          <a:effectLst/>
                          <a:latin typeface="Arial" panose="020B0604020202020204" pitchFamily="34" charset="0"/>
                        </a:rPr>
                        <a:t>facilitatea</a:t>
                      </a:r>
                      <a:r>
                        <a:rPr lang="en-US" sz="700" dirty="0">
                          <a:effectLst/>
                          <a:latin typeface="Arial" panose="020B0604020202020204" pitchFamily="34" charset="0"/>
                        </a:rPr>
                        <a:t> </a:t>
                      </a:r>
                      <a:r>
                        <a:rPr lang="en-US" sz="700" dirty="0" err="1">
                          <a:effectLst/>
                          <a:latin typeface="Arial" panose="020B0604020202020204" pitchFamily="34" charset="0"/>
                        </a:rPr>
                        <a:t>fiscală</a:t>
                      </a:r>
                      <a:r>
                        <a:rPr lang="en-US" sz="700" dirty="0">
                          <a:effectLst/>
                          <a:latin typeface="Arial" panose="020B0604020202020204" pitchFamily="34" charset="0"/>
                        </a:rPr>
                        <a:t> </a:t>
                      </a:r>
                      <a:r>
                        <a:rPr lang="en-US" sz="700" dirty="0" err="1">
                          <a:effectLst/>
                          <a:latin typeface="Arial" panose="020B0604020202020204" pitchFamily="34" charset="0"/>
                        </a:rPr>
                        <a:t>respectivă</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cazul</a:t>
                      </a:r>
                      <a:r>
                        <a:rPr lang="en-US" sz="700" dirty="0">
                          <a:effectLst/>
                          <a:latin typeface="Arial" panose="020B0604020202020204" pitchFamily="34" charset="0"/>
                        </a:rPr>
                        <a:t> </a:t>
                      </a:r>
                      <a:r>
                        <a:rPr lang="en-US" sz="700" dirty="0" err="1">
                          <a:effectLst/>
                          <a:latin typeface="Arial" panose="020B0604020202020204" pitchFamily="34" charset="0"/>
                        </a:rPr>
                        <a:t>livrării</a:t>
                      </a:r>
                      <a:r>
                        <a:rPr lang="en-US" sz="700" dirty="0">
                          <a:effectLst/>
                          <a:latin typeface="Arial" panose="020B0604020202020204" pitchFamily="34" charset="0"/>
                        </a:rPr>
                        <a:t> de </a:t>
                      </a:r>
                      <a:r>
                        <a:rPr lang="en-US" sz="700" dirty="0" err="1">
                          <a:effectLst/>
                          <a:latin typeface="Arial" panose="020B0604020202020204" pitchFamily="34" charset="0"/>
                        </a:rPr>
                        <a:t>mijloace</a:t>
                      </a:r>
                      <a:r>
                        <a:rPr lang="en-US" sz="700" dirty="0">
                          <a:effectLst/>
                          <a:latin typeface="Arial" panose="020B0604020202020204" pitchFamily="34" charset="0"/>
                        </a:rPr>
                        <a:t> fixe, </a:t>
                      </a:r>
                      <a:r>
                        <a:rPr lang="en-US" sz="700" dirty="0" err="1">
                          <a:effectLst/>
                          <a:latin typeface="Arial" panose="020B0604020202020204" pitchFamily="34" charset="0"/>
                        </a:rPr>
                        <a:t>sau</a:t>
                      </a:r>
                      <a:r>
                        <a:rPr lang="en-US" sz="700" dirty="0">
                          <a:effectLst/>
                          <a:latin typeface="Arial" panose="020B0604020202020204" pitchFamily="34" charset="0"/>
                        </a:rPr>
                        <a:t> de la </a:t>
                      </a:r>
                      <a:r>
                        <a:rPr lang="en-US" sz="700" dirty="0" err="1">
                          <a:effectLst/>
                          <a:latin typeface="Arial" panose="020B0604020202020204" pitchFamily="34" charset="0"/>
                        </a:rPr>
                        <a:t>valoarea</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vamă</a:t>
                      </a:r>
                      <a:r>
                        <a:rPr lang="en-US" sz="700" dirty="0">
                          <a:effectLst/>
                          <a:latin typeface="Arial" panose="020B0604020202020204" pitchFamily="34" charset="0"/>
                        </a:rPr>
                        <a:t> la </a:t>
                      </a:r>
                      <a:r>
                        <a:rPr lang="en-US" sz="700" dirty="0" err="1">
                          <a:effectLst/>
                          <a:latin typeface="Arial" panose="020B0604020202020204" pitchFamily="34" charset="0"/>
                        </a:rPr>
                        <a:t>momentul</a:t>
                      </a:r>
                      <a:r>
                        <a:rPr lang="en-US" sz="700" dirty="0">
                          <a:effectLst/>
                          <a:latin typeface="Arial" panose="020B0604020202020204" pitchFamily="34" charset="0"/>
                        </a:rPr>
                        <a:t> </a:t>
                      </a:r>
                      <a:r>
                        <a:rPr lang="en-US" sz="700" dirty="0" err="1">
                          <a:effectLst/>
                          <a:latin typeface="Arial" panose="020B0604020202020204" pitchFamily="34" charset="0"/>
                        </a:rPr>
                        <a:t>depunerii</a:t>
                      </a:r>
                      <a:r>
                        <a:rPr lang="en-US" sz="700" dirty="0">
                          <a:effectLst/>
                          <a:latin typeface="Arial" panose="020B0604020202020204" pitchFamily="34" charset="0"/>
                        </a:rPr>
                        <a:t> </a:t>
                      </a:r>
                      <a:r>
                        <a:rPr lang="en-US" sz="700" dirty="0" err="1">
                          <a:effectLst/>
                          <a:latin typeface="Arial" panose="020B0604020202020204" pitchFamily="34" charset="0"/>
                        </a:rPr>
                        <a:t>declaraţiei</a:t>
                      </a:r>
                      <a:r>
                        <a:rPr lang="en-US" sz="700" dirty="0">
                          <a:effectLst/>
                          <a:latin typeface="Arial" panose="020B0604020202020204" pitchFamily="34" charset="0"/>
                        </a:rPr>
                        <a:t> </a:t>
                      </a:r>
                      <a:r>
                        <a:rPr lang="en-US" sz="700" dirty="0" err="1">
                          <a:effectLst/>
                          <a:latin typeface="Arial" panose="020B0604020202020204" pitchFamily="34" charset="0"/>
                        </a:rPr>
                        <a:t>vamale</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t>
                      </a:r>
                      <a:r>
                        <a:rPr lang="en-US" sz="700" dirty="0" err="1">
                          <a:effectLst/>
                          <a:latin typeface="Arial" panose="020B0604020202020204" pitchFamily="34" charset="0"/>
                        </a:rPr>
                        <a:t>cazul</a:t>
                      </a:r>
                      <a:r>
                        <a:rPr lang="en-US" sz="700" dirty="0">
                          <a:effectLst/>
                          <a:latin typeface="Arial" panose="020B0604020202020204" pitchFamily="34" charset="0"/>
                        </a:rPr>
                        <a:t> </a:t>
                      </a:r>
                      <a:r>
                        <a:rPr lang="en-US" sz="700" dirty="0" err="1">
                          <a:effectLst/>
                          <a:latin typeface="Arial" panose="020B0604020202020204" pitchFamily="34" charset="0"/>
                        </a:rPr>
                        <a:t>importului</a:t>
                      </a:r>
                      <a:r>
                        <a:rPr lang="en-US" sz="700" dirty="0">
                          <a:effectLst/>
                          <a:latin typeface="Arial" panose="020B0604020202020204" pitchFamily="34" charset="0"/>
                        </a:rPr>
                        <a:t> </a:t>
                      </a:r>
                      <a:r>
                        <a:rPr lang="en-US" sz="700" dirty="0" err="1">
                          <a:effectLst/>
                          <a:latin typeface="Arial" panose="020B0604020202020204" pitchFamily="34" charset="0"/>
                        </a:rPr>
                        <a:t>acestora</a:t>
                      </a:r>
                      <a:r>
                        <a:rPr lang="en-US" sz="700" dirty="0">
                          <a:effectLst/>
                          <a:latin typeface="Arial" panose="020B0604020202020204" pitchFamily="34" charset="0"/>
                        </a:rPr>
                        <a:t>. </a:t>
                      </a:r>
                      <a:r>
                        <a:rPr lang="en-US" sz="700" dirty="0" err="1">
                          <a:effectLst/>
                          <a:latin typeface="Arial" panose="020B0604020202020204" pitchFamily="34" charset="0"/>
                        </a:rPr>
                        <a:t>Persoana</a:t>
                      </a:r>
                      <a:r>
                        <a:rPr lang="en-US" sz="700" dirty="0">
                          <a:effectLst/>
                          <a:latin typeface="Arial" panose="020B0604020202020204" pitchFamily="34" charset="0"/>
                        </a:rPr>
                        <a:t> </a:t>
                      </a:r>
                      <a:r>
                        <a:rPr lang="en-US" sz="700" dirty="0" err="1">
                          <a:effectLst/>
                          <a:latin typeface="Arial" panose="020B0604020202020204" pitchFamily="34" charset="0"/>
                        </a:rPr>
                        <a:t>juridică</a:t>
                      </a:r>
                      <a:r>
                        <a:rPr lang="en-US" sz="700" dirty="0">
                          <a:effectLst/>
                          <a:latin typeface="Arial" panose="020B0604020202020204" pitchFamily="34" charset="0"/>
                        </a:rPr>
                        <a:t> </a:t>
                      </a:r>
                      <a:r>
                        <a:rPr lang="en-US" sz="700" dirty="0" err="1">
                          <a:effectLst/>
                          <a:latin typeface="Arial" panose="020B0604020202020204" pitchFamily="34" charset="0"/>
                        </a:rPr>
                        <a:t>în</a:t>
                      </a:r>
                      <a:r>
                        <a:rPr lang="en-US" sz="700" dirty="0">
                          <a:effectLst/>
                          <a:latin typeface="Arial" panose="020B0604020202020204" pitchFamily="34" charset="0"/>
                        </a:rPr>
                        <a:t> al </a:t>
                      </a:r>
                      <a:r>
                        <a:rPr lang="en-US" sz="700" dirty="0" err="1">
                          <a:effectLst/>
                          <a:latin typeface="Arial" panose="020B0604020202020204" pitchFamily="34" charset="0"/>
                        </a:rPr>
                        <a:t>cărei</a:t>
                      </a:r>
                      <a:r>
                        <a:rPr lang="en-US" sz="700" dirty="0">
                          <a:effectLst/>
                          <a:latin typeface="Arial" panose="020B0604020202020204" pitchFamily="34" charset="0"/>
                        </a:rPr>
                        <a:t> capital </a:t>
                      </a:r>
                      <a:r>
                        <a:rPr lang="en-US" sz="700" dirty="0" err="1">
                          <a:effectLst/>
                          <a:latin typeface="Arial" panose="020B0604020202020204" pitchFamily="34" charset="0"/>
                        </a:rPr>
                        <a:t>statutar</a:t>
                      </a:r>
                      <a:r>
                        <a:rPr lang="en-US" sz="700" dirty="0">
                          <a:effectLst/>
                          <a:latin typeface="Arial" panose="020B0604020202020204" pitchFamily="34" charset="0"/>
                        </a:rPr>
                        <a:t> (social) a </a:t>
                      </a:r>
                      <a:r>
                        <a:rPr lang="en-US" sz="700" dirty="0" err="1">
                          <a:effectLst/>
                          <a:latin typeface="Arial" panose="020B0604020202020204" pitchFamily="34" charset="0"/>
                        </a:rPr>
                        <a:t>fost</a:t>
                      </a:r>
                      <a:r>
                        <a:rPr lang="en-US" sz="700" dirty="0">
                          <a:effectLst/>
                          <a:latin typeface="Arial" panose="020B0604020202020204" pitchFamily="34" charset="0"/>
                        </a:rPr>
                        <a:t> </a:t>
                      </a:r>
                      <a:r>
                        <a:rPr lang="en-US" sz="700" dirty="0" err="1">
                          <a:effectLst/>
                          <a:latin typeface="Arial" panose="020B0604020202020204" pitchFamily="34" charset="0"/>
                        </a:rPr>
                        <a:t>introdus</a:t>
                      </a:r>
                      <a:r>
                        <a:rPr lang="en-US" sz="700" dirty="0">
                          <a:effectLst/>
                          <a:latin typeface="Arial" panose="020B0604020202020204" pitchFamily="34" charset="0"/>
                        </a:rPr>
                        <a:t> </a:t>
                      </a:r>
                      <a:r>
                        <a:rPr lang="en-US" sz="700" dirty="0" err="1">
                          <a:effectLst/>
                          <a:latin typeface="Arial" panose="020B0604020202020204" pitchFamily="34" charset="0"/>
                        </a:rPr>
                        <a:t>mijlocul</a:t>
                      </a:r>
                      <a:r>
                        <a:rPr lang="en-US" sz="700" dirty="0">
                          <a:effectLst/>
                          <a:latin typeface="Arial" panose="020B0604020202020204" pitchFamily="34" charset="0"/>
                        </a:rPr>
                        <a:t> fix nu are </a:t>
                      </a:r>
                      <a:r>
                        <a:rPr lang="en-US" sz="700" dirty="0" err="1">
                          <a:effectLst/>
                          <a:latin typeface="Arial" panose="020B0604020202020204" pitchFamily="34" charset="0"/>
                        </a:rPr>
                        <a:t>dreptul</a:t>
                      </a:r>
                      <a:r>
                        <a:rPr lang="en-US" sz="700" dirty="0">
                          <a:effectLst/>
                          <a:latin typeface="Arial" panose="020B0604020202020204" pitchFamily="34" charset="0"/>
                        </a:rPr>
                        <a:t> la </a:t>
                      </a:r>
                      <a:r>
                        <a:rPr lang="en-US" sz="700" dirty="0" err="1">
                          <a:effectLst/>
                          <a:latin typeface="Arial" panose="020B0604020202020204" pitchFamily="34" charset="0"/>
                        </a:rPr>
                        <a:t>deducerea</a:t>
                      </a:r>
                      <a:r>
                        <a:rPr lang="en-US" sz="700" dirty="0">
                          <a:effectLst/>
                          <a:latin typeface="Arial" panose="020B0604020202020204" pitchFamily="34" charset="0"/>
                        </a:rPr>
                        <a:t> </a:t>
                      </a:r>
                      <a:r>
                        <a:rPr lang="en-US" sz="700" dirty="0" err="1">
                          <a:effectLst/>
                          <a:latin typeface="Arial" panose="020B0604020202020204" pitchFamily="34" charset="0"/>
                        </a:rPr>
                        <a:t>sumei</a:t>
                      </a:r>
                      <a:r>
                        <a:rPr lang="en-US" sz="700" dirty="0">
                          <a:effectLst/>
                          <a:latin typeface="Arial" panose="020B0604020202020204" pitchFamily="34" charset="0"/>
                        </a:rPr>
                        <a:t> T.V.A., </a:t>
                      </a:r>
                      <a:r>
                        <a:rPr lang="en-US" sz="700" dirty="0" err="1">
                          <a:effectLst/>
                          <a:latin typeface="Arial" panose="020B0604020202020204" pitchFamily="34" charset="0"/>
                        </a:rPr>
                        <a:t>achitată</a:t>
                      </a:r>
                      <a:r>
                        <a:rPr lang="en-US" sz="700" dirty="0">
                          <a:effectLst/>
                          <a:latin typeface="Arial" panose="020B0604020202020204" pitchFamily="34" charset="0"/>
                        </a:rPr>
                        <a:t> </a:t>
                      </a:r>
                      <a:r>
                        <a:rPr lang="en-US" sz="700" dirty="0" err="1">
                          <a:effectLst/>
                          <a:latin typeface="Arial" panose="020B0604020202020204" pitchFamily="34" charset="0"/>
                        </a:rPr>
                        <a:t>pentru</a:t>
                      </a:r>
                      <a:r>
                        <a:rPr lang="en-US" sz="700" dirty="0">
                          <a:effectLst/>
                          <a:latin typeface="Arial" panose="020B0604020202020204" pitchFamily="34" charset="0"/>
                        </a:rPr>
                        <a:t> </a:t>
                      </a:r>
                      <a:r>
                        <a:rPr lang="en-US" sz="700" dirty="0" err="1">
                          <a:effectLst/>
                          <a:latin typeface="Arial" panose="020B0604020202020204" pitchFamily="34" charset="0"/>
                        </a:rPr>
                        <a:t>mijlocul</a:t>
                      </a:r>
                      <a:r>
                        <a:rPr lang="en-US" sz="700" dirty="0">
                          <a:effectLst/>
                          <a:latin typeface="Arial" panose="020B0604020202020204" pitchFamily="34" charset="0"/>
                        </a:rPr>
                        <a:t> fix </a:t>
                      </a:r>
                      <a:r>
                        <a:rPr lang="en-US" sz="700" dirty="0" err="1">
                          <a:effectLst/>
                          <a:latin typeface="Arial" panose="020B0604020202020204" pitchFamily="34" charset="0"/>
                        </a:rPr>
                        <a:t>înstrăinat</a:t>
                      </a:r>
                      <a:r>
                        <a:rPr lang="en-US" sz="700" dirty="0">
                          <a:effectLst/>
                          <a:latin typeface="Arial" panose="020B0604020202020204" pitchFamily="34" charset="0"/>
                        </a:rPr>
                        <a:t>, şi </a:t>
                      </a:r>
                      <a:r>
                        <a:rPr lang="en-US" sz="700" dirty="0" err="1">
                          <a:effectLst/>
                          <a:latin typeface="Arial" panose="020B0604020202020204" pitchFamily="34" charset="0"/>
                        </a:rPr>
                        <a:t>este</a:t>
                      </a:r>
                      <a:r>
                        <a:rPr lang="en-US" sz="700" dirty="0">
                          <a:effectLst/>
                          <a:latin typeface="Arial" panose="020B0604020202020204" pitchFamily="34" charset="0"/>
                        </a:rPr>
                        <a:t> </a:t>
                      </a:r>
                      <a:r>
                        <a:rPr lang="en-US" sz="700" dirty="0" err="1">
                          <a:effectLst/>
                          <a:latin typeface="Arial" panose="020B0604020202020204" pitchFamily="34" charset="0"/>
                        </a:rPr>
                        <a:t>obligată</a:t>
                      </a:r>
                      <a:r>
                        <a:rPr lang="en-US" sz="700" dirty="0">
                          <a:effectLst/>
                          <a:latin typeface="Arial" panose="020B0604020202020204" pitchFamily="34" charset="0"/>
                        </a:rPr>
                        <a:t> </a:t>
                      </a:r>
                      <a:r>
                        <a:rPr lang="en-US" sz="700" dirty="0" err="1">
                          <a:effectLst/>
                          <a:latin typeface="Arial" panose="020B0604020202020204" pitchFamily="34" charset="0"/>
                        </a:rPr>
                        <a:t>să</a:t>
                      </a:r>
                      <a:r>
                        <a:rPr lang="en-US" sz="700" dirty="0">
                          <a:effectLst/>
                          <a:latin typeface="Arial" panose="020B0604020202020204" pitchFamily="34" charset="0"/>
                        </a:rPr>
                        <a:t> </a:t>
                      </a:r>
                      <a:r>
                        <a:rPr lang="en-US" sz="700" dirty="0" err="1">
                          <a:effectLst/>
                          <a:latin typeface="Arial" panose="020B0604020202020204" pitchFamily="34" charset="0"/>
                        </a:rPr>
                        <a:t>prezinte</a:t>
                      </a:r>
                      <a:r>
                        <a:rPr lang="en-US" sz="700" dirty="0">
                          <a:effectLst/>
                          <a:latin typeface="Arial" panose="020B0604020202020204" pitchFamily="34" charset="0"/>
                        </a:rPr>
                        <a:t> </a:t>
                      </a:r>
                      <a:r>
                        <a:rPr lang="en-US" sz="700" dirty="0" err="1">
                          <a:effectLst/>
                          <a:latin typeface="Arial" panose="020B0604020202020204" pitchFamily="34" charset="0"/>
                        </a:rPr>
                        <a:t>declaraţia</a:t>
                      </a:r>
                      <a:r>
                        <a:rPr lang="en-US" sz="700" dirty="0">
                          <a:effectLst/>
                          <a:latin typeface="Arial" panose="020B0604020202020204" pitchFamily="34" charset="0"/>
                        </a:rPr>
                        <a:t> </a:t>
                      </a:r>
                      <a:r>
                        <a:rPr lang="en-US" sz="700" dirty="0" err="1">
                          <a:effectLst/>
                          <a:latin typeface="Arial" panose="020B0604020202020204" pitchFamily="34" charset="0"/>
                        </a:rPr>
                        <a:t>privind</a:t>
                      </a:r>
                      <a:r>
                        <a:rPr lang="en-US" sz="700" dirty="0">
                          <a:effectLst/>
                          <a:latin typeface="Arial" panose="020B0604020202020204" pitchFamily="34" charset="0"/>
                        </a:rPr>
                        <a:t> TVA;</a:t>
                      </a:r>
                      <a:endParaRPr lang="ru-RU" sz="100" dirty="0"/>
                    </a:p>
                  </a:txBody>
                  <a:tcPr/>
                </a:tc>
                <a:tc>
                  <a:txBody>
                    <a:bodyPr/>
                    <a:lstStyle/>
                    <a:p>
                      <a:pPr algn="just"/>
                      <a:r>
                        <a:rPr lang="ro-RO" sz="800" kern="1200" dirty="0">
                          <a:solidFill>
                            <a:schemeClr val="dk1"/>
                          </a:solidFill>
                          <a:effectLst/>
                          <a:latin typeface="+mn-lt"/>
                          <a:ea typeface="+mn-ea"/>
                          <a:cs typeface="+mn-cs"/>
                        </a:rPr>
                        <a:t>la punctul 29) primul </a:t>
                      </a:r>
                      <a:r>
                        <a:rPr lang="ro-RO" sz="800" kern="1200" dirty="0" err="1">
                          <a:solidFill>
                            <a:schemeClr val="dk1"/>
                          </a:solidFill>
                          <a:effectLst/>
                          <a:latin typeface="+mn-lt"/>
                          <a:ea typeface="+mn-ea"/>
                          <a:cs typeface="+mn-cs"/>
                        </a:rPr>
                        <a:t>enunţ</a:t>
                      </a:r>
                      <a:r>
                        <a:rPr lang="ro-RO" sz="800" kern="1200" dirty="0">
                          <a:solidFill>
                            <a:schemeClr val="dk1"/>
                          </a:solidFill>
                          <a:effectLst/>
                          <a:latin typeface="+mn-lt"/>
                          <a:ea typeface="+mn-ea"/>
                          <a:cs typeface="+mn-cs"/>
                        </a:rPr>
                        <a:t>, cuvintele "mijloacele fixe" se substituie cu textul "</a:t>
                      </a:r>
                      <a:r>
                        <a:rPr lang="ro-RO" sz="800" kern="1200" dirty="0">
                          <a:solidFill>
                            <a:srgbClr val="FF0000"/>
                          </a:solidFill>
                          <a:effectLst/>
                          <a:latin typeface="+mn-lt"/>
                          <a:ea typeface="+mn-ea"/>
                          <a:cs typeface="+mn-cs"/>
                        </a:rPr>
                        <a:t>mijloacele fixe clasificate la cap. 84–90 din Nomenclatura combinată a mărfurilor (în continuare – mijloace fixe)";</a:t>
                      </a:r>
                    </a:p>
                    <a:p>
                      <a:pPr algn="just"/>
                      <a:r>
                        <a:rPr lang="ro-RO" sz="800" kern="1200" dirty="0">
                          <a:solidFill>
                            <a:schemeClr val="accent4">
                              <a:lumMod val="75000"/>
                            </a:schemeClr>
                          </a:solidFill>
                          <a:effectLst/>
                          <a:latin typeface="+mn-lt"/>
                          <a:ea typeface="+mn-ea"/>
                          <a:cs typeface="+mn-cs"/>
                        </a:rPr>
                        <a:t>95(2) – reorganizarea</a:t>
                      </a:r>
                    </a:p>
                    <a:p>
                      <a:r>
                        <a:rPr lang="it-IT" sz="700" kern="1200" dirty="0">
                          <a:solidFill>
                            <a:schemeClr val="dk1"/>
                          </a:solidFill>
                          <a:effectLst/>
                          <a:latin typeface="+mn-lt"/>
                          <a:ea typeface="+mn-ea"/>
                          <a:cs typeface="+mn-cs"/>
                        </a:rPr>
                        <a:t>(2) Nu constituie obiecte impozabile:</a:t>
                      </a:r>
                      <a:endParaRPr lang="ro-RO" sz="700" kern="1200" dirty="0">
                        <a:solidFill>
                          <a:schemeClr val="dk1"/>
                        </a:solidFill>
                        <a:effectLst/>
                        <a:latin typeface="+mn-lt"/>
                        <a:ea typeface="+mn-ea"/>
                        <a:cs typeface="+mn-cs"/>
                      </a:endParaRPr>
                    </a:p>
                    <a:p>
                      <a:r>
                        <a:rPr lang="en-US" sz="700" kern="1200" dirty="0">
                          <a:solidFill>
                            <a:schemeClr val="dk1"/>
                          </a:solidFill>
                          <a:effectLst/>
                          <a:latin typeface="+mn-lt"/>
                          <a:ea typeface="+mn-ea"/>
                          <a:cs typeface="+mn-cs"/>
                        </a:rPr>
                        <a:t>d) </a:t>
                      </a:r>
                      <a:r>
                        <a:rPr lang="en-US" sz="700" kern="1200" dirty="0" err="1">
                          <a:solidFill>
                            <a:schemeClr val="dk1"/>
                          </a:solidFill>
                          <a:effectLst/>
                          <a:latin typeface="+mn-lt"/>
                          <a:ea typeface="+mn-ea"/>
                          <a:cs typeface="+mn-cs"/>
                        </a:rPr>
                        <a:t>transmiterea</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proprietăţii</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în</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cadrul</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reorganizării</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agentului</a:t>
                      </a:r>
                      <a:r>
                        <a:rPr lang="en-US" sz="700" kern="1200" dirty="0">
                          <a:solidFill>
                            <a:schemeClr val="dk1"/>
                          </a:solidFill>
                          <a:effectLst/>
                          <a:latin typeface="+mn-lt"/>
                          <a:ea typeface="+mn-ea"/>
                          <a:cs typeface="+mn-cs"/>
                        </a:rPr>
                        <a:t> economic;</a:t>
                      </a:r>
                      <a:endParaRPr lang="ro-RO" sz="700" kern="1200" dirty="0">
                        <a:solidFill>
                          <a:schemeClr val="dk1"/>
                        </a:solidFill>
                        <a:effectLst/>
                        <a:latin typeface="+mn-lt"/>
                        <a:ea typeface="+mn-ea"/>
                        <a:cs typeface="+mn-cs"/>
                      </a:endParaRPr>
                    </a:p>
                    <a:p>
                      <a:r>
                        <a:rPr lang="ro-RO" sz="700" kern="1200" dirty="0">
                          <a:solidFill>
                            <a:schemeClr val="dk1"/>
                          </a:solidFill>
                          <a:effectLst/>
                          <a:latin typeface="+mn-lt"/>
                          <a:ea typeface="+mn-ea"/>
                          <a:cs typeface="+mn-cs"/>
                        </a:rPr>
                        <a:t>102</a:t>
                      </a:r>
                      <a:r>
                        <a:rPr lang="en-US" sz="700" kern="1200" dirty="0">
                          <a:solidFill>
                            <a:schemeClr val="dk1"/>
                          </a:solidFill>
                          <a:effectLst/>
                          <a:latin typeface="+mn-lt"/>
                          <a:ea typeface="+mn-ea"/>
                          <a:cs typeface="+mn-cs"/>
                        </a:rPr>
                        <a:t>(5) </a:t>
                      </a:r>
                      <a:r>
                        <a:rPr lang="en-US" sz="700" kern="1200" dirty="0" err="1">
                          <a:solidFill>
                            <a:schemeClr val="dk1"/>
                          </a:solidFill>
                          <a:effectLst/>
                          <a:latin typeface="+mn-lt"/>
                          <a:ea typeface="+mn-ea"/>
                          <a:cs typeface="+mn-cs"/>
                        </a:rPr>
                        <a:t>Deducerea</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sumei</a:t>
                      </a:r>
                      <a:r>
                        <a:rPr lang="en-US" sz="700" kern="1200" dirty="0">
                          <a:solidFill>
                            <a:schemeClr val="dk1"/>
                          </a:solidFill>
                          <a:effectLst/>
                          <a:latin typeface="+mn-lt"/>
                          <a:ea typeface="+mn-ea"/>
                          <a:cs typeface="+mn-cs"/>
                        </a:rPr>
                        <a:t> T.V.A., </a:t>
                      </a:r>
                      <a:r>
                        <a:rPr lang="en-US" sz="700" kern="1200" dirty="0" err="1">
                          <a:solidFill>
                            <a:schemeClr val="dk1"/>
                          </a:solidFill>
                          <a:effectLst/>
                          <a:latin typeface="+mn-lt"/>
                          <a:ea typeface="+mn-ea"/>
                          <a:cs typeface="+mn-cs"/>
                        </a:rPr>
                        <a:t>achitată</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sau</a:t>
                      </a:r>
                      <a:r>
                        <a:rPr lang="en-US" sz="700" kern="1200" dirty="0">
                          <a:solidFill>
                            <a:schemeClr val="dk1"/>
                          </a:solidFill>
                          <a:effectLst/>
                          <a:latin typeface="+mn-lt"/>
                          <a:ea typeface="+mn-ea"/>
                          <a:cs typeface="+mn-cs"/>
                        </a:rPr>
                        <a:t> care </a:t>
                      </a:r>
                      <a:r>
                        <a:rPr lang="en-US" sz="700" kern="1200" dirty="0" err="1">
                          <a:solidFill>
                            <a:schemeClr val="dk1"/>
                          </a:solidFill>
                          <a:effectLst/>
                          <a:latin typeface="+mn-lt"/>
                          <a:ea typeface="+mn-ea"/>
                          <a:cs typeface="+mn-cs"/>
                        </a:rPr>
                        <a:t>urmează</a:t>
                      </a:r>
                      <a:r>
                        <a:rPr lang="en-US" sz="700" kern="1200" dirty="0">
                          <a:solidFill>
                            <a:schemeClr val="dk1"/>
                          </a:solidFill>
                          <a:effectLst/>
                          <a:latin typeface="+mn-lt"/>
                          <a:ea typeface="+mn-ea"/>
                          <a:cs typeface="+mn-cs"/>
                        </a:rPr>
                        <a:t> a fi </a:t>
                      </a:r>
                      <a:r>
                        <a:rPr lang="en-US" sz="700" kern="1200" dirty="0" err="1">
                          <a:solidFill>
                            <a:schemeClr val="dk1"/>
                          </a:solidFill>
                          <a:effectLst/>
                          <a:latin typeface="+mn-lt"/>
                          <a:ea typeface="+mn-ea"/>
                          <a:cs typeface="+mn-cs"/>
                        </a:rPr>
                        <a:t>achitată</a:t>
                      </a:r>
                      <a:r>
                        <a:rPr lang="en-US" sz="700" kern="1200" dirty="0">
                          <a:solidFill>
                            <a:schemeClr val="dk1"/>
                          </a:solidFill>
                          <a:effectLst/>
                          <a:latin typeface="+mn-lt"/>
                          <a:ea typeface="+mn-ea"/>
                          <a:cs typeface="+mn-cs"/>
                        </a:rPr>
                        <a:t>, pe </a:t>
                      </a:r>
                      <a:r>
                        <a:rPr lang="en-US" sz="700" kern="1200" dirty="0" err="1">
                          <a:solidFill>
                            <a:schemeClr val="dk1"/>
                          </a:solidFill>
                          <a:effectLst/>
                          <a:latin typeface="+mn-lt"/>
                          <a:ea typeface="+mn-ea"/>
                          <a:cs typeface="+mn-cs"/>
                        </a:rPr>
                        <a:t>valorile</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materiale</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serviciile</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procurate</a:t>
                      </a:r>
                      <a:r>
                        <a:rPr lang="en-US" sz="700" kern="1200" dirty="0">
                          <a:solidFill>
                            <a:schemeClr val="dk1"/>
                          </a:solidFill>
                          <a:effectLst/>
                          <a:latin typeface="+mn-lt"/>
                          <a:ea typeface="+mn-ea"/>
                          <a:cs typeface="+mn-cs"/>
                        </a:rPr>
                        <a:t> care </a:t>
                      </a:r>
                      <a:r>
                        <a:rPr lang="en-US" sz="700" kern="1200" dirty="0" err="1">
                          <a:solidFill>
                            <a:schemeClr val="dk1"/>
                          </a:solidFill>
                          <a:effectLst/>
                          <a:latin typeface="+mn-lt"/>
                          <a:ea typeface="+mn-ea"/>
                          <a:cs typeface="+mn-cs"/>
                        </a:rPr>
                        <a:t>sînt</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folosite</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pentru</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efectuarea</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livrărilor</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ce</a:t>
                      </a:r>
                      <a:r>
                        <a:rPr lang="en-US" sz="700" kern="1200" dirty="0">
                          <a:solidFill>
                            <a:schemeClr val="dk1"/>
                          </a:solidFill>
                          <a:effectLst/>
                          <a:latin typeface="+mn-lt"/>
                          <a:ea typeface="+mn-ea"/>
                          <a:cs typeface="+mn-cs"/>
                        </a:rPr>
                        <a:t> nu </a:t>
                      </a:r>
                      <a:r>
                        <a:rPr lang="en-US" sz="700" kern="1200" dirty="0" err="1">
                          <a:solidFill>
                            <a:schemeClr val="dk1"/>
                          </a:solidFill>
                          <a:effectLst/>
                          <a:latin typeface="+mn-lt"/>
                          <a:ea typeface="+mn-ea"/>
                          <a:cs typeface="+mn-cs"/>
                        </a:rPr>
                        <a:t>constituie</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obiecte</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impozabile</a:t>
                      </a:r>
                      <a:r>
                        <a:rPr lang="en-US" sz="700" kern="1200" dirty="0">
                          <a:solidFill>
                            <a:schemeClr val="dk1"/>
                          </a:solidFill>
                          <a:effectLst/>
                          <a:latin typeface="+mn-lt"/>
                          <a:ea typeface="+mn-ea"/>
                          <a:cs typeface="+mn-cs"/>
                        </a:rPr>
                        <a:t> cu T.V.A. </a:t>
                      </a:r>
                      <a:r>
                        <a:rPr lang="en-US" sz="700" kern="1200" dirty="0" err="1">
                          <a:solidFill>
                            <a:schemeClr val="dk1"/>
                          </a:solidFill>
                          <a:effectLst/>
                          <a:latin typeface="+mn-lt"/>
                          <a:ea typeface="+mn-ea"/>
                          <a:cs typeface="+mn-cs"/>
                        </a:rPr>
                        <a:t>în</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conformitate</a:t>
                      </a:r>
                      <a:r>
                        <a:rPr lang="en-US" sz="700" kern="1200" dirty="0">
                          <a:solidFill>
                            <a:schemeClr val="dk1"/>
                          </a:solidFill>
                          <a:effectLst/>
                          <a:latin typeface="+mn-lt"/>
                          <a:ea typeface="+mn-ea"/>
                          <a:cs typeface="+mn-cs"/>
                        </a:rPr>
                        <a:t> cu art.95 </a:t>
                      </a:r>
                      <a:r>
                        <a:rPr lang="en-US" sz="700" kern="1200" dirty="0" err="1">
                          <a:solidFill>
                            <a:schemeClr val="dk1"/>
                          </a:solidFill>
                          <a:effectLst/>
                          <a:latin typeface="+mn-lt"/>
                          <a:ea typeface="+mn-ea"/>
                          <a:cs typeface="+mn-cs"/>
                        </a:rPr>
                        <a:t>alin</a:t>
                      </a:r>
                      <a:r>
                        <a:rPr lang="en-US" sz="700" kern="1200" dirty="0">
                          <a:solidFill>
                            <a:schemeClr val="dk1"/>
                          </a:solidFill>
                          <a:effectLst/>
                          <a:latin typeface="+mn-lt"/>
                          <a:ea typeface="+mn-ea"/>
                          <a:cs typeface="+mn-cs"/>
                        </a:rPr>
                        <a:t>.(2) </a:t>
                      </a:r>
                      <a:r>
                        <a:rPr lang="en-US" sz="700" kern="1200" dirty="0" err="1">
                          <a:solidFill>
                            <a:schemeClr val="dk1"/>
                          </a:solidFill>
                          <a:effectLst/>
                          <a:latin typeface="+mn-lt"/>
                          <a:ea typeface="+mn-ea"/>
                          <a:cs typeface="+mn-cs"/>
                        </a:rPr>
                        <a:t>lit.c</a:t>
                      </a:r>
                      <a:r>
                        <a:rPr lang="en-US" sz="700" kern="1200" dirty="0">
                          <a:solidFill>
                            <a:schemeClr val="dk1"/>
                          </a:solidFill>
                          <a:effectLst/>
                          <a:latin typeface="+mn-lt"/>
                          <a:ea typeface="+mn-ea"/>
                          <a:cs typeface="+mn-cs"/>
                        </a:rPr>
                        <a:t>), d), f), g) </a:t>
                      </a:r>
                      <a:r>
                        <a:rPr lang="en-US" sz="700" kern="1200" dirty="0" err="1">
                          <a:solidFill>
                            <a:schemeClr val="dk1"/>
                          </a:solidFill>
                          <a:effectLst/>
                          <a:latin typeface="+mn-lt"/>
                          <a:ea typeface="+mn-ea"/>
                          <a:cs typeface="+mn-cs"/>
                        </a:rPr>
                        <a:t>şi</a:t>
                      </a:r>
                      <a:r>
                        <a:rPr lang="en-US" sz="700" kern="1200" dirty="0">
                          <a:solidFill>
                            <a:schemeClr val="dk1"/>
                          </a:solidFill>
                          <a:effectLst/>
                          <a:latin typeface="+mn-lt"/>
                          <a:ea typeface="+mn-ea"/>
                          <a:cs typeface="+mn-cs"/>
                        </a:rPr>
                        <a:t> h) se </a:t>
                      </a:r>
                      <a:r>
                        <a:rPr lang="en-US" sz="700" kern="1200" dirty="0" err="1">
                          <a:solidFill>
                            <a:schemeClr val="dk1"/>
                          </a:solidFill>
                          <a:effectLst/>
                          <a:latin typeface="+mn-lt"/>
                          <a:ea typeface="+mn-ea"/>
                          <a:cs typeface="+mn-cs"/>
                        </a:rPr>
                        <a:t>efectuează</a:t>
                      </a:r>
                      <a:r>
                        <a:rPr lang="en-US" sz="700" kern="1200" dirty="0">
                          <a:solidFill>
                            <a:schemeClr val="dk1"/>
                          </a:solidFill>
                          <a:effectLst/>
                          <a:latin typeface="+mn-lt"/>
                          <a:ea typeface="+mn-ea"/>
                          <a:cs typeface="+mn-cs"/>
                        </a:rPr>
                        <a:t> similar </a:t>
                      </a:r>
                      <a:r>
                        <a:rPr lang="en-US" sz="700" kern="1200" dirty="0" err="1">
                          <a:solidFill>
                            <a:schemeClr val="dk1"/>
                          </a:solidFill>
                          <a:effectLst/>
                          <a:latin typeface="+mn-lt"/>
                          <a:ea typeface="+mn-ea"/>
                          <a:cs typeface="+mn-cs"/>
                        </a:rPr>
                        <a:t>livrărilor</a:t>
                      </a:r>
                      <a:r>
                        <a:rPr lang="en-US" sz="700" kern="1200" dirty="0">
                          <a:solidFill>
                            <a:schemeClr val="dk1"/>
                          </a:solidFill>
                          <a:effectLst/>
                          <a:latin typeface="+mn-lt"/>
                          <a:ea typeface="+mn-ea"/>
                          <a:cs typeface="+mn-cs"/>
                        </a:rPr>
                        <a:t> </a:t>
                      </a:r>
                      <a:r>
                        <a:rPr lang="en-US" sz="700" kern="1200" dirty="0" err="1">
                          <a:solidFill>
                            <a:schemeClr val="dk1"/>
                          </a:solidFill>
                          <a:effectLst/>
                          <a:latin typeface="+mn-lt"/>
                          <a:ea typeface="+mn-ea"/>
                          <a:cs typeface="+mn-cs"/>
                        </a:rPr>
                        <a:t>impozabile</a:t>
                      </a:r>
                      <a:r>
                        <a:rPr lang="en-US" sz="700" kern="1200" dirty="0">
                          <a:solidFill>
                            <a:schemeClr val="dk1"/>
                          </a:solidFill>
                          <a:effectLst/>
                          <a:latin typeface="+mn-lt"/>
                          <a:ea typeface="+mn-ea"/>
                          <a:cs typeface="+mn-cs"/>
                        </a:rPr>
                        <a:t>.</a:t>
                      </a:r>
                      <a:endParaRPr lang="ro-RO" sz="800" kern="1200" dirty="0">
                        <a:solidFill>
                          <a:schemeClr val="accent4">
                            <a:lumMod val="75000"/>
                          </a:schemeClr>
                        </a:solidFill>
                        <a:effectLst/>
                        <a:latin typeface="+mn-lt"/>
                        <a:ea typeface="+mn-ea"/>
                        <a:cs typeface="+mn-cs"/>
                      </a:endParaRPr>
                    </a:p>
                  </a:txBody>
                  <a:tcPr/>
                </a:tc>
                <a:tc>
                  <a:txBody>
                    <a:bodyPr/>
                    <a:lstStyle/>
                    <a:p>
                      <a:pPr algn="just"/>
                      <a:r>
                        <a:rPr lang="ro-RO" sz="700" dirty="0"/>
                        <a:t>Enumerarea în </a:t>
                      </a:r>
                      <a:r>
                        <a:rPr lang="ro-RO" sz="700" dirty="0" err="1"/>
                        <a:t>slide</a:t>
                      </a:r>
                      <a:r>
                        <a:rPr lang="ro-RO" sz="700" dirty="0"/>
                        <a:t> </a:t>
                      </a:r>
                      <a:r>
                        <a:rPr lang="ro-RO" sz="700" dirty="0">
                          <a:solidFill>
                            <a:schemeClr val="accent5">
                              <a:lumMod val="50000"/>
                            </a:schemeClr>
                          </a:solidFill>
                        </a:rPr>
                        <a:t>(84-90)</a:t>
                      </a:r>
                    </a:p>
                    <a:p>
                      <a:pPr algn="just"/>
                      <a:endParaRPr lang="ro-RO" sz="700" dirty="0">
                        <a:solidFill>
                          <a:schemeClr val="accent5">
                            <a:lumMod val="50000"/>
                          </a:schemeClr>
                        </a:solidFill>
                      </a:endParaRPr>
                    </a:p>
                    <a:p>
                      <a:pPr algn="just"/>
                      <a:r>
                        <a:rPr lang="ro-RO" sz="700" dirty="0">
                          <a:solidFill>
                            <a:schemeClr val="accent5">
                              <a:lumMod val="50000"/>
                            </a:schemeClr>
                          </a:solidFill>
                        </a:rPr>
                        <a:t>!Reducerea sferei de aplicare!</a:t>
                      </a:r>
                    </a:p>
                    <a:p>
                      <a:pPr algn="just"/>
                      <a:endParaRPr lang="ro-RO" sz="700" dirty="0">
                        <a:solidFill>
                          <a:schemeClr val="accent5">
                            <a:lumMod val="50000"/>
                          </a:schemeClr>
                        </a:solidFill>
                      </a:endParaRPr>
                    </a:p>
                    <a:p>
                      <a:pPr algn="just"/>
                      <a:r>
                        <a:rPr lang="ro-RO" sz="700" dirty="0">
                          <a:solidFill>
                            <a:schemeClr val="accent5">
                              <a:lumMod val="50000"/>
                            </a:schemeClr>
                          </a:solidFill>
                        </a:rPr>
                        <a:t>Clădiri!</a:t>
                      </a:r>
                    </a:p>
                    <a:p>
                      <a:pPr algn="just"/>
                      <a:endParaRPr lang="ro-RO" sz="700" dirty="0">
                        <a:solidFill>
                          <a:schemeClr val="accent5">
                            <a:lumMod val="50000"/>
                          </a:schemeClr>
                        </a:solidFill>
                      </a:endParaRPr>
                    </a:p>
                    <a:p>
                      <a:pPr algn="just"/>
                      <a:r>
                        <a:rPr lang="ro-RO" sz="700" dirty="0">
                          <a:solidFill>
                            <a:schemeClr val="accent5">
                              <a:lumMod val="50000"/>
                            </a:schemeClr>
                          </a:solidFill>
                        </a:rPr>
                        <a:t>Obligatoriu? Regim fiscal!</a:t>
                      </a:r>
                    </a:p>
                    <a:p>
                      <a:pPr algn="just"/>
                      <a:r>
                        <a:rPr lang="ro-RO" sz="700" dirty="0">
                          <a:solidFill>
                            <a:schemeClr val="accent5">
                              <a:lumMod val="50000"/>
                            </a:schemeClr>
                          </a:solidFill>
                        </a:rPr>
                        <a:t>HG nr.145</a:t>
                      </a:r>
                    </a:p>
                    <a:p>
                      <a:pPr algn="just"/>
                      <a:r>
                        <a:rPr lang="ro-RO" sz="700" dirty="0">
                          <a:solidFill>
                            <a:schemeClr val="accent5">
                              <a:lumMod val="50000"/>
                            </a:schemeClr>
                          </a:solidFill>
                        </a:rPr>
                        <a:t>Condiții – </a:t>
                      </a:r>
                      <a:r>
                        <a:rPr lang="ro-RO" sz="700" dirty="0" err="1">
                          <a:solidFill>
                            <a:schemeClr val="accent5">
                              <a:lumMod val="50000"/>
                            </a:schemeClr>
                          </a:solidFill>
                        </a:rPr>
                        <a:t>slide</a:t>
                      </a:r>
                      <a:r>
                        <a:rPr lang="ro-RO" sz="700" dirty="0">
                          <a:solidFill>
                            <a:schemeClr val="accent5">
                              <a:lumMod val="50000"/>
                            </a:schemeClr>
                          </a:solidFill>
                        </a:rPr>
                        <a:t> 10</a:t>
                      </a:r>
                      <a:endParaRPr lang="ru-RU" sz="700" dirty="0">
                        <a:solidFill>
                          <a:schemeClr val="accent5">
                            <a:lumMod val="50000"/>
                          </a:schemeClr>
                        </a:solidFill>
                      </a:endParaRPr>
                    </a:p>
                  </a:txBody>
                  <a:tcPr/>
                </a:tc>
                <a:extLst>
                  <a:ext uri="{0D108BD9-81ED-4DB2-BD59-A6C34878D82A}">
                    <a16:rowId xmlns:a16="http://schemas.microsoft.com/office/drawing/2014/main" val="40226705"/>
                  </a:ext>
                </a:extLst>
              </a:tr>
              <a:tr h="347838">
                <a:tc>
                  <a:txBody>
                    <a:bodyPr/>
                    <a:lstStyle/>
                    <a:p>
                      <a:pPr algn="just"/>
                      <a:r>
                        <a:rPr lang="ro-RO" sz="800" kern="1200" dirty="0">
                          <a:solidFill>
                            <a:schemeClr val="dk1"/>
                          </a:solidFill>
                          <a:effectLst/>
                          <a:latin typeface="+mn-lt"/>
                          <a:ea typeface="+mn-ea"/>
                          <a:cs typeface="+mn-cs"/>
                        </a:rPr>
                        <a:t>Alin.</a:t>
                      </a:r>
                      <a:r>
                        <a:rPr lang="ru-RU" sz="800" kern="1200" dirty="0">
                          <a:solidFill>
                            <a:schemeClr val="dk1"/>
                          </a:solidFill>
                          <a:effectLst/>
                          <a:latin typeface="+mn-lt"/>
                          <a:ea typeface="+mn-ea"/>
                          <a:cs typeface="+mn-cs"/>
                        </a:rPr>
                        <a:t>(8)</a:t>
                      </a:r>
                      <a:r>
                        <a:rPr lang="en-US" sz="800" kern="1200" dirty="0">
                          <a:solidFill>
                            <a:schemeClr val="dk1"/>
                          </a:solidFill>
                          <a:effectLst/>
                          <a:latin typeface="+mn-lt"/>
                          <a:ea typeface="+mn-ea"/>
                          <a:cs typeface="+mn-cs"/>
                        </a:rPr>
                        <a:t> Se </a:t>
                      </a:r>
                      <a:r>
                        <a:rPr lang="en-US" sz="800" kern="1200" dirty="0" err="1">
                          <a:solidFill>
                            <a:schemeClr val="dk1"/>
                          </a:solidFill>
                          <a:effectLst/>
                          <a:latin typeface="+mn-lt"/>
                          <a:ea typeface="+mn-ea"/>
                          <a:cs typeface="+mn-cs"/>
                        </a:rPr>
                        <a:t>scuteşte</a:t>
                      </a:r>
                      <a:r>
                        <a:rPr lang="en-US" sz="800" kern="1200" dirty="0">
                          <a:solidFill>
                            <a:schemeClr val="dk1"/>
                          </a:solidFill>
                          <a:effectLst/>
                          <a:latin typeface="+mn-lt"/>
                          <a:ea typeface="+mn-ea"/>
                          <a:cs typeface="+mn-cs"/>
                        </a:rPr>
                        <a:t> de T.V.A. </a:t>
                      </a:r>
                      <a:r>
                        <a:rPr lang="en-US" sz="800" kern="1200" dirty="0" err="1">
                          <a:solidFill>
                            <a:schemeClr val="dk1"/>
                          </a:solidFill>
                          <a:effectLst/>
                          <a:latin typeface="+mn-lt"/>
                          <a:ea typeface="+mn-ea"/>
                          <a:cs typeface="+mn-cs"/>
                        </a:rPr>
                        <a:t>fără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drept</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deducere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producţia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atelierelor</a:t>
                      </a:r>
                      <a:r>
                        <a:rPr lang="en-US" sz="800" kern="1200" dirty="0">
                          <a:solidFill>
                            <a:schemeClr val="dk1"/>
                          </a:solidFill>
                          <a:effectLst/>
                          <a:latin typeface="+mn-lt"/>
                          <a:ea typeface="+mn-ea"/>
                          <a:cs typeface="+mn-cs"/>
                        </a:rPr>
                        <a:t> curative de </a:t>
                      </a:r>
                      <a:r>
                        <a:rPr lang="en-US" sz="800" kern="1200" dirty="0" err="1">
                          <a:solidFill>
                            <a:schemeClr val="dk1"/>
                          </a:solidFill>
                          <a:effectLst/>
                          <a:latin typeface="+mn-lt"/>
                          <a:ea typeface="+mn-ea"/>
                          <a:cs typeface="+mn-cs"/>
                        </a:rPr>
                        <a:t>producţie</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muncă</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pe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lîngă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spitalele</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psihiatrie</a:t>
                      </a:r>
                      <a:r>
                        <a:rPr lang="en-US" sz="800" kern="1200" dirty="0">
                          <a:solidFill>
                            <a:schemeClr val="dk1"/>
                          </a:solidFill>
                          <a:effectLst/>
                          <a:latin typeface="+mn-lt"/>
                          <a:ea typeface="+mn-ea"/>
                          <a:cs typeface="+mn-cs"/>
                        </a:rPr>
                        <a:t> ale </a:t>
                      </a:r>
                      <a:r>
                        <a:rPr lang="en-US" sz="800" kern="1200" dirty="0" err="1">
                          <a:solidFill>
                            <a:schemeClr val="dk1"/>
                          </a:solidFill>
                          <a:effectLst/>
                          <a:latin typeface="+mn-lt"/>
                          <a:ea typeface="+mn-ea"/>
                          <a:cs typeface="+mn-cs"/>
                        </a:rPr>
                        <a:t>Ministerului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Sănătăţii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care </a:t>
                      </a:r>
                      <a:r>
                        <a:rPr lang="en-US" sz="800" kern="1200" dirty="0" err="1">
                          <a:solidFill>
                            <a:schemeClr val="dk1"/>
                          </a:solidFill>
                          <a:effectLst/>
                          <a:latin typeface="+mn-lt"/>
                          <a:ea typeface="+mn-ea"/>
                          <a:cs typeface="+mn-cs"/>
                        </a:rPr>
                        <a:t>muncesc</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persoane</a:t>
                      </a:r>
                      <a:r>
                        <a:rPr lang="en-US" sz="800" kern="1200" dirty="0">
                          <a:solidFill>
                            <a:schemeClr val="dk1"/>
                          </a:solidFill>
                          <a:effectLst/>
                          <a:latin typeface="+mn-lt"/>
                          <a:ea typeface="+mn-ea"/>
                          <a:cs typeface="+mn-cs"/>
                        </a:rPr>
                        <a:t> cu </a:t>
                      </a:r>
                      <a:r>
                        <a:rPr lang="en-US" sz="800" kern="1200" dirty="0" err="1">
                          <a:solidFill>
                            <a:schemeClr val="dk1"/>
                          </a:solidFill>
                          <a:effectLst/>
                          <a:latin typeface="+mn-lt"/>
                          <a:ea typeface="+mn-ea"/>
                          <a:cs typeface="+mn-cs"/>
                        </a:rPr>
                        <a:t>dizabilităţi</a:t>
                      </a:r>
                      <a:r>
                        <a:rPr lang="en-US" sz="800" kern="1200" dirty="0">
                          <a:solidFill>
                            <a:schemeClr val="dk1"/>
                          </a:solidFill>
                          <a:effectLst/>
                          <a:latin typeface="+mn-lt"/>
                          <a:ea typeface="+mn-ea"/>
                          <a:cs typeface="+mn-cs"/>
                        </a:rPr>
                        <a:t>.</a:t>
                      </a:r>
                      <a:endParaRPr lang="ru-RU" sz="300" dirty="0"/>
                    </a:p>
                  </a:txBody>
                  <a:tcPr/>
                </a:tc>
                <a:tc>
                  <a:txBody>
                    <a:bodyPr/>
                    <a:lstStyle/>
                    <a:p>
                      <a:pPr algn="just"/>
                      <a:r>
                        <a:rPr lang="en-US" sz="800" kern="1200" dirty="0" err="1">
                          <a:solidFill>
                            <a:schemeClr val="dk1"/>
                          </a:solidFill>
                          <a:effectLst/>
                          <a:latin typeface="+mn-lt"/>
                          <a:ea typeface="+mn-ea"/>
                          <a:cs typeface="+mn-cs"/>
                        </a:rPr>
                        <a:t>alineatul</a:t>
                      </a:r>
                      <a:r>
                        <a:rPr lang="en-US" sz="800" kern="1200" dirty="0">
                          <a:solidFill>
                            <a:schemeClr val="dk1"/>
                          </a:solidFill>
                          <a:effectLst/>
                          <a:latin typeface="+mn-lt"/>
                          <a:ea typeface="+mn-ea"/>
                          <a:cs typeface="+mn-cs"/>
                        </a:rPr>
                        <a:t> (8) se </a:t>
                      </a:r>
                      <a:r>
                        <a:rPr lang="en-US" sz="800" kern="1200" dirty="0" err="1">
                          <a:solidFill>
                            <a:schemeClr val="dk1"/>
                          </a:solidFill>
                          <a:effectLst/>
                          <a:latin typeface="+mn-lt"/>
                          <a:ea typeface="+mn-ea"/>
                          <a:cs typeface="+mn-cs"/>
                        </a:rPr>
                        <a:t>abrogă</a:t>
                      </a:r>
                      <a:r>
                        <a:rPr lang="en-US" sz="800" kern="1200" dirty="0">
                          <a:solidFill>
                            <a:schemeClr val="dk1"/>
                          </a:solidFill>
                          <a:effectLst/>
                          <a:latin typeface="+mn-lt"/>
                          <a:ea typeface="+mn-ea"/>
                          <a:cs typeface="+mn-cs"/>
                        </a:rPr>
                        <a:t>;</a:t>
                      </a:r>
                      <a:endParaRPr lang="ru-RU" sz="800" kern="1200" dirty="0">
                        <a:solidFill>
                          <a:schemeClr val="dk1"/>
                        </a:solidFill>
                        <a:effectLst/>
                        <a:latin typeface="+mn-lt"/>
                        <a:ea typeface="+mn-ea"/>
                        <a:cs typeface="+mn-cs"/>
                      </a:endParaRPr>
                    </a:p>
                  </a:txBody>
                  <a:tcPr/>
                </a:tc>
                <a:tc>
                  <a:txBody>
                    <a:bodyPr/>
                    <a:lstStyle/>
                    <a:p>
                      <a:pPr algn="just"/>
                      <a:endParaRPr lang="ru-RU" sz="800" dirty="0"/>
                    </a:p>
                  </a:txBody>
                  <a:tcPr/>
                </a:tc>
                <a:extLst>
                  <a:ext uri="{0D108BD9-81ED-4DB2-BD59-A6C34878D82A}">
                    <a16:rowId xmlns:a16="http://schemas.microsoft.com/office/drawing/2014/main" val="242451444"/>
                  </a:ext>
                </a:extLst>
              </a:tr>
              <a:tr h="739156">
                <a:tc>
                  <a:txBody>
                    <a:bodyPr/>
                    <a:lstStyle/>
                    <a:p>
                      <a:pPr algn="just"/>
                      <a:r>
                        <a:rPr lang="ru-RU" sz="800" kern="1200" dirty="0">
                          <a:solidFill>
                            <a:schemeClr val="dk1"/>
                          </a:solidFill>
                          <a:effectLst/>
                          <a:latin typeface="+mn-lt"/>
                          <a:ea typeface="+mn-ea"/>
                          <a:cs typeface="+mn-cs"/>
                        </a:rPr>
                        <a:t>(9</a:t>
                      </a:r>
                      <a:r>
                        <a:rPr lang="ru-RU" sz="800" kern="1200" baseline="30000" dirty="0">
                          <a:solidFill>
                            <a:schemeClr val="dk1"/>
                          </a:solidFill>
                          <a:effectLst/>
                          <a:latin typeface="+mn-lt"/>
                          <a:ea typeface="+mn-ea"/>
                          <a:cs typeface="+mn-cs"/>
                        </a:rPr>
                        <a:t>3</a:t>
                      </a:r>
                      <a:r>
                        <a:rPr lang="ru-RU" sz="800" kern="1200" dirty="0">
                          <a:solidFill>
                            <a:schemeClr val="dk1"/>
                          </a:solidFill>
                          <a:effectLst/>
                          <a:latin typeface="+mn-lt"/>
                          <a:ea typeface="+mn-ea"/>
                          <a:cs typeface="+mn-cs"/>
                        </a:rPr>
                        <a:t>)</a:t>
                      </a:r>
                      <a:r>
                        <a:rPr lang="en-US" sz="800" kern="1200" dirty="0">
                          <a:solidFill>
                            <a:schemeClr val="dk1"/>
                          </a:solidFill>
                          <a:effectLst/>
                          <a:latin typeface="+mn-lt"/>
                          <a:ea typeface="+mn-ea"/>
                          <a:cs typeface="+mn-cs"/>
                        </a:rPr>
                        <a:t> Se </a:t>
                      </a:r>
                      <a:r>
                        <a:rPr lang="en-US" sz="800" kern="1200" dirty="0" err="1">
                          <a:solidFill>
                            <a:schemeClr val="dk1"/>
                          </a:solidFill>
                          <a:effectLst/>
                          <a:latin typeface="+mn-lt"/>
                          <a:ea typeface="+mn-ea"/>
                          <a:cs typeface="+mn-cs"/>
                        </a:rPr>
                        <a:t>scutesc</a:t>
                      </a:r>
                      <a:r>
                        <a:rPr lang="en-US" sz="800" kern="1200" dirty="0">
                          <a:solidFill>
                            <a:schemeClr val="dk1"/>
                          </a:solidFill>
                          <a:effectLst/>
                          <a:latin typeface="+mn-lt"/>
                          <a:ea typeface="+mn-ea"/>
                          <a:cs typeface="+mn-cs"/>
                        </a:rPr>
                        <a:t> de T.V.A. </a:t>
                      </a:r>
                      <a:r>
                        <a:rPr lang="en-US" sz="800" kern="1200" dirty="0" err="1">
                          <a:solidFill>
                            <a:schemeClr val="dk1"/>
                          </a:solidFill>
                          <a:effectLst/>
                          <a:latin typeface="+mn-lt"/>
                          <a:ea typeface="+mn-ea"/>
                          <a:cs typeface="+mn-cs"/>
                        </a:rPr>
                        <a:t>fără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drept</a:t>
                      </a:r>
                      <a:r>
                        <a:rPr lang="en-US" sz="800" kern="1200" dirty="0">
                          <a:solidFill>
                            <a:schemeClr val="dk1"/>
                          </a:solidFill>
                          <a:effectLst/>
                          <a:latin typeface="+mn-lt"/>
                          <a:ea typeface="+mn-ea"/>
                          <a:cs typeface="+mn-cs"/>
                        </a:rPr>
                        <a:t> de </a:t>
                      </a:r>
                      <a:r>
                        <a:rPr lang="en-US" sz="800" kern="1200" dirty="0" err="1">
                          <a:solidFill>
                            <a:srgbClr val="C00000"/>
                          </a:solidFill>
                          <a:effectLst/>
                          <a:latin typeface="+mn-lt"/>
                          <a:ea typeface="+mn-ea"/>
                          <a:cs typeface="+mn-cs"/>
                        </a:rPr>
                        <a:t>deducere</a:t>
                      </a:r>
                      <a:r>
                        <a:rPr lang="en-US" sz="800" kern="1200" dirty="0">
                          <a:solidFill>
                            <a:srgbClr val="C00000"/>
                          </a:solidFill>
                          <a:effectLst/>
                          <a:latin typeface="+mn-lt"/>
                          <a:ea typeface="+mn-ea"/>
                          <a:cs typeface="+mn-cs"/>
                        </a:rPr>
                        <a:t> </a:t>
                      </a:r>
                      <a:r>
                        <a:rPr lang="en-US" sz="800" kern="1200" dirty="0" err="1">
                          <a:solidFill>
                            <a:srgbClr val="C00000"/>
                          </a:solidFill>
                          <a:effectLst/>
                          <a:latin typeface="+mn-lt"/>
                          <a:ea typeface="+mn-ea"/>
                          <a:cs typeface="+mn-cs"/>
                        </a:rPr>
                        <a:t>mărfurile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importate</a:t>
                      </a:r>
                      <a:r>
                        <a:rPr lang="en-US" sz="800" kern="1200" dirty="0">
                          <a:solidFill>
                            <a:schemeClr val="dk1"/>
                          </a:solidFill>
                          <a:effectLst/>
                          <a:latin typeface="+mn-lt"/>
                          <a:ea typeface="+mn-ea"/>
                          <a:cs typeface="+mn-cs"/>
                        </a:rPr>
                        <a:t> de </a:t>
                      </a:r>
                      <a:r>
                        <a:rPr lang="en-US" sz="800" kern="1200" dirty="0" err="1">
                          <a:solidFill>
                            <a:schemeClr val="dk1"/>
                          </a:solidFill>
                          <a:effectLst/>
                          <a:latin typeface="+mn-lt"/>
                          <a:ea typeface="+mn-ea"/>
                          <a:cs typeface="+mn-cs"/>
                        </a:rPr>
                        <a:t>către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persoane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juridice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scopuri</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necomerciale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dacă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valoarea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intrinsecă</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acestor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mărfuri</a:t>
                      </a:r>
                      <a:r>
                        <a:rPr lang="en-US" sz="800" kern="1200" dirty="0">
                          <a:solidFill>
                            <a:schemeClr val="dk1"/>
                          </a:solidFill>
                          <a:effectLst/>
                          <a:latin typeface="+mn-lt"/>
                          <a:ea typeface="+mn-ea"/>
                          <a:cs typeface="+mn-cs"/>
                        </a:rPr>
                        <a:t> nu </a:t>
                      </a:r>
                      <a:r>
                        <a:rPr lang="en-US" sz="800" kern="1200" dirty="0" err="1">
                          <a:solidFill>
                            <a:schemeClr val="dk1"/>
                          </a:solidFill>
                          <a:effectLst/>
                          <a:latin typeface="+mn-lt"/>
                          <a:ea typeface="+mn-ea"/>
                          <a:cs typeface="+mn-cs"/>
                        </a:rPr>
                        <a:t>depăşeşte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suma</a:t>
                      </a:r>
                      <a:r>
                        <a:rPr lang="en-US" sz="800" kern="1200" dirty="0">
                          <a:solidFill>
                            <a:schemeClr val="dk1"/>
                          </a:solidFill>
                          <a:effectLst/>
                          <a:latin typeface="+mn-lt"/>
                          <a:ea typeface="+mn-ea"/>
                          <a:cs typeface="+mn-cs"/>
                        </a:rPr>
                        <a:t> de 100 de euro. În </a:t>
                      </a:r>
                      <a:r>
                        <a:rPr lang="en-US" sz="800" kern="1200" dirty="0" err="1">
                          <a:solidFill>
                            <a:schemeClr val="dk1"/>
                          </a:solidFill>
                          <a:effectLst/>
                          <a:latin typeface="+mn-lt"/>
                          <a:ea typeface="+mn-ea"/>
                          <a:cs typeface="+mn-cs"/>
                        </a:rPr>
                        <a:t>cazul</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care </a:t>
                      </a:r>
                      <a:r>
                        <a:rPr lang="en-US" sz="800" kern="1200" dirty="0" err="1">
                          <a:solidFill>
                            <a:schemeClr val="dk1"/>
                          </a:solidFill>
                          <a:effectLst/>
                          <a:latin typeface="+mn-lt"/>
                          <a:ea typeface="+mn-ea"/>
                          <a:cs typeface="+mn-cs"/>
                        </a:rPr>
                        <a:t>valoarea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vamă</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mărfurilor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depăşeşte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limita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neimpozabilă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indicată</a:t>
                      </a:r>
                      <a:r>
                        <a:rPr lang="en-US" sz="800" kern="1200" dirty="0">
                          <a:solidFill>
                            <a:schemeClr val="dk1"/>
                          </a:solidFill>
                          <a:effectLst/>
                          <a:latin typeface="+mn-lt"/>
                          <a:ea typeface="+mn-ea"/>
                          <a:cs typeface="+mn-cs"/>
                        </a:rPr>
                        <a:t>, T.V.A. se </a:t>
                      </a:r>
                      <a:r>
                        <a:rPr lang="en-US" sz="800" kern="1200" dirty="0" err="1">
                          <a:solidFill>
                            <a:schemeClr val="dk1"/>
                          </a:solidFill>
                          <a:effectLst/>
                          <a:latin typeface="+mn-lt"/>
                          <a:ea typeface="+mn-ea"/>
                          <a:cs typeface="+mn-cs"/>
                        </a:rPr>
                        <a:t>calculează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pornind</a:t>
                      </a:r>
                      <a:r>
                        <a:rPr lang="en-US" sz="800" kern="1200" dirty="0">
                          <a:solidFill>
                            <a:schemeClr val="dk1"/>
                          </a:solidFill>
                          <a:effectLst/>
                          <a:latin typeface="+mn-lt"/>
                          <a:ea typeface="+mn-ea"/>
                          <a:cs typeface="+mn-cs"/>
                        </a:rPr>
                        <a:t> de la </a:t>
                      </a:r>
                      <a:r>
                        <a:rPr lang="en-US" sz="800" kern="1200" dirty="0" err="1">
                          <a:solidFill>
                            <a:schemeClr val="dk1"/>
                          </a:solidFill>
                          <a:effectLst/>
                          <a:latin typeface="+mn-lt"/>
                          <a:ea typeface="+mn-ea"/>
                          <a:cs typeface="+mn-cs"/>
                        </a:rPr>
                        <a:t>valoarea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mărfurilor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vamă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iar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limita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neimpozabilă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menţionată</a:t>
                      </a:r>
                      <a:r>
                        <a:rPr lang="en-US" sz="800" kern="1200" dirty="0">
                          <a:solidFill>
                            <a:schemeClr val="dk1"/>
                          </a:solidFill>
                          <a:effectLst/>
                          <a:latin typeface="+mn-lt"/>
                          <a:ea typeface="+mn-ea"/>
                          <a:cs typeface="+mn-cs"/>
                        </a:rPr>
                        <a:t> nu </a:t>
                      </a:r>
                      <a:r>
                        <a:rPr lang="en-US" sz="800" kern="1200" dirty="0" err="1">
                          <a:solidFill>
                            <a:schemeClr val="dk1"/>
                          </a:solidFill>
                          <a:effectLst/>
                          <a:latin typeface="+mn-lt"/>
                          <a:ea typeface="+mn-ea"/>
                          <a:cs typeface="+mn-cs"/>
                        </a:rPr>
                        <a:t>micşorează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valoarea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impozabilă</a:t>
                      </a:r>
                      <a:r>
                        <a:rPr lang="en-US" sz="800" kern="1200" dirty="0">
                          <a:solidFill>
                            <a:schemeClr val="dk1"/>
                          </a:solidFill>
                          <a:effectLst/>
                          <a:latin typeface="+mn-lt"/>
                          <a:ea typeface="+mn-ea"/>
                          <a:cs typeface="+mn-cs"/>
                        </a:rPr>
                        <a:t> a </a:t>
                      </a:r>
                      <a:r>
                        <a:rPr lang="en-US" sz="800" kern="1200" dirty="0" err="1">
                          <a:solidFill>
                            <a:schemeClr val="dk1"/>
                          </a:solidFill>
                          <a:effectLst/>
                          <a:latin typeface="+mn-lt"/>
                          <a:ea typeface="+mn-ea"/>
                          <a:cs typeface="+mn-cs"/>
                        </a:rPr>
                        <a:t>acestora</a:t>
                      </a:r>
                      <a:r>
                        <a:rPr lang="en-US" sz="800" kern="1200" dirty="0">
                          <a:solidFill>
                            <a:schemeClr val="dk1"/>
                          </a:solidFill>
                          <a:effectLst/>
                          <a:latin typeface="+mn-lt"/>
                          <a:ea typeface="+mn-ea"/>
                          <a:cs typeface="+mn-cs"/>
                        </a:rPr>
                        <a:t>.</a:t>
                      </a:r>
                      <a:endParaRPr lang="ru-RU" sz="1000" dirty="0"/>
                    </a:p>
                  </a:txBody>
                  <a:tcPr/>
                </a:tc>
                <a:tc>
                  <a:txBody>
                    <a:bodyPr/>
                    <a:lstStyle/>
                    <a:p>
                      <a:pPr algn="just"/>
                      <a:r>
                        <a:rPr lang="en-US" sz="800" kern="1200" dirty="0">
                          <a:solidFill>
                            <a:schemeClr val="dk1"/>
                          </a:solidFill>
                          <a:effectLst/>
                          <a:latin typeface="+mn-lt"/>
                          <a:ea typeface="+mn-ea"/>
                          <a:cs typeface="+mn-cs"/>
                        </a:rPr>
                        <a:t>la </a:t>
                      </a:r>
                      <a:r>
                        <a:rPr lang="en-US" sz="800" kern="1200" dirty="0" err="1">
                          <a:solidFill>
                            <a:schemeClr val="dk1"/>
                          </a:solidFill>
                          <a:effectLst/>
                          <a:latin typeface="+mn-lt"/>
                          <a:ea typeface="+mn-ea"/>
                          <a:cs typeface="+mn-cs"/>
                        </a:rPr>
                        <a:t>alineatul</a:t>
                      </a:r>
                      <a:r>
                        <a:rPr lang="ro-RO" sz="800" kern="1200" dirty="0">
                          <a:solidFill>
                            <a:schemeClr val="dk1"/>
                          </a:solidFill>
                          <a:effectLst/>
                          <a:latin typeface="+mn-lt"/>
                          <a:ea typeface="+mn-ea"/>
                          <a:cs typeface="+mn-cs"/>
                        </a:rPr>
                        <a:t> </a:t>
                      </a:r>
                      <a:r>
                        <a:rPr kumimoji="0" lang="ru-RU" sz="800" b="0" i="0" u="none" strike="noStrike" kern="1200" cap="none" spc="0" normalizeH="0" baseline="0" noProof="0" dirty="0">
                          <a:ln>
                            <a:noFill/>
                          </a:ln>
                          <a:solidFill>
                            <a:prstClr val="black"/>
                          </a:solidFill>
                          <a:effectLst/>
                          <a:uLnTx/>
                          <a:uFillTx/>
                          <a:latin typeface="+mn-lt"/>
                          <a:ea typeface="+mn-ea"/>
                          <a:cs typeface="+mn-cs"/>
                        </a:rPr>
                        <a:t>(9</a:t>
                      </a:r>
                      <a:r>
                        <a:rPr kumimoji="0" lang="ru-RU" sz="800" b="0" i="0" u="none" strike="noStrike" kern="1200" cap="none" spc="0" normalizeH="0" baseline="30000" noProof="0" dirty="0">
                          <a:ln>
                            <a:noFill/>
                          </a:ln>
                          <a:solidFill>
                            <a:prstClr val="black"/>
                          </a:solidFill>
                          <a:effectLst/>
                          <a:uLnTx/>
                          <a:uFillTx/>
                          <a:latin typeface="+mn-lt"/>
                          <a:ea typeface="+mn-ea"/>
                          <a:cs typeface="+mn-cs"/>
                        </a:rPr>
                        <a:t>3</a:t>
                      </a:r>
                      <a:r>
                        <a:rPr kumimoji="0" lang="ru-RU" sz="800" b="0" i="0" u="none" strike="noStrike" kern="1200" cap="none" spc="0" normalizeH="0" baseline="0" noProof="0" dirty="0">
                          <a:ln>
                            <a:noFill/>
                          </a:ln>
                          <a:solidFill>
                            <a:prstClr val="black"/>
                          </a:solidFill>
                          <a:effectLst/>
                          <a:uLnTx/>
                          <a:uFillTx/>
                          <a:latin typeface="+mn-lt"/>
                          <a:ea typeface="+mn-ea"/>
                          <a:cs typeface="+mn-cs"/>
                        </a:rPr>
                        <a:t>)</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după</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cuvintele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deducere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mărfurile</a:t>
                      </a:r>
                      <a:r>
                        <a:rPr lang="en-US" sz="800" kern="1200" dirty="0">
                          <a:solidFill>
                            <a:schemeClr val="dk1"/>
                          </a:solidFill>
                          <a:effectLst/>
                          <a:latin typeface="+mn-lt"/>
                          <a:ea typeface="+mn-ea"/>
                          <a:cs typeface="+mn-cs"/>
                        </a:rPr>
                        <a:t>" se introduce </a:t>
                      </a:r>
                      <a:r>
                        <a:rPr lang="en-US" sz="800" kern="1200" dirty="0" err="1">
                          <a:solidFill>
                            <a:schemeClr val="dk1"/>
                          </a:solidFill>
                          <a:effectLst/>
                          <a:latin typeface="+mn-lt"/>
                          <a:ea typeface="+mn-ea"/>
                          <a:cs typeface="+mn-cs"/>
                        </a:rPr>
                        <a:t>textul</a:t>
                      </a:r>
                      <a:r>
                        <a:rPr lang="en-US" sz="800" kern="1200" dirty="0">
                          <a:solidFill>
                            <a:schemeClr val="dk1"/>
                          </a:solidFill>
                          <a:effectLst/>
                          <a:latin typeface="+mn-lt"/>
                          <a:ea typeface="+mn-ea"/>
                          <a:cs typeface="+mn-cs"/>
                        </a:rPr>
                        <a:t> " </a:t>
                      </a:r>
                      <a:r>
                        <a:rPr lang="en-US" sz="800" kern="1200" dirty="0">
                          <a:solidFill>
                            <a:srgbClr val="C00000"/>
                          </a:solidFill>
                          <a:effectLst/>
                          <a:latin typeface="+mn-lt"/>
                          <a:ea typeface="+mn-ea"/>
                          <a:cs typeface="+mn-cs"/>
                        </a:rPr>
                        <a:t>, cu </a:t>
                      </a:r>
                      <a:r>
                        <a:rPr lang="en-US" sz="800" kern="1200" dirty="0" err="1">
                          <a:solidFill>
                            <a:srgbClr val="C00000"/>
                          </a:solidFill>
                          <a:effectLst/>
                          <a:latin typeface="+mn-lt"/>
                          <a:ea typeface="+mn-ea"/>
                          <a:cs typeface="+mn-cs"/>
                        </a:rPr>
                        <a:t>excepţia</a:t>
                      </a:r>
                      <a:r>
                        <a:rPr lang="en-US" sz="800" kern="1200" dirty="0">
                          <a:solidFill>
                            <a:srgbClr val="C00000"/>
                          </a:solidFill>
                          <a:effectLst/>
                          <a:latin typeface="+mn-lt"/>
                          <a:ea typeface="+mn-ea"/>
                          <a:cs typeface="+mn-cs"/>
                        </a:rPr>
                        <a:t> </a:t>
                      </a:r>
                      <a:r>
                        <a:rPr lang="en-US" sz="800" kern="1200" dirty="0" err="1">
                          <a:solidFill>
                            <a:srgbClr val="C00000"/>
                          </a:solidFill>
                          <a:effectLst/>
                          <a:latin typeface="+mn-lt"/>
                          <a:ea typeface="+mn-ea"/>
                          <a:cs typeface="+mn-cs"/>
                        </a:rPr>
                        <a:t>celor</a:t>
                      </a:r>
                      <a:r>
                        <a:rPr lang="en-US" sz="800" kern="1200" dirty="0">
                          <a:solidFill>
                            <a:srgbClr val="C00000"/>
                          </a:solidFill>
                          <a:effectLst/>
                          <a:latin typeface="+mn-lt"/>
                          <a:ea typeface="+mn-ea"/>
                          <a:cs typeface="+mn-cs"/>
                        </a:rPr>
                        <a:t> </a:t>
                      </a:r>
                      <a:r>
                        <a:rPr lang="en-US" sz="800" kern="1200" dirty="0" err="1">
                          <a:solidFill>
                            <a:srgbClr val="C00000"/>
                          </a:solidFill>
                          <a:effectLst/>
                          <a:latin typeface="+mn-lt"/>
                          <a:ea typeface="+mn-ea"/>
                          <a:cs typeface="+mn-cs"/>
                        </a:rPr>
                        <a:t>prevăzute</a:t>
                      </a:r>
                      <a:r>
                        <a:rPr lang="en-US" sz="800" kern="1200" dirty="0">
                          <a:solidFill>
                            <a:srgbClr val="C00000"/>
                          </a:solidFill>
                          <a:effectLst/>
                          <a:latin typeface="+mn-lt"/>
                          <a:ea typeface="+mn-ea"/>
                          <a:cs typeface="+mn-cs"/>
                        </a:rPr>
                        <a:t> la art.220 din Codul </a:t>
                      </a:r>
                      <a:r>
                        <a:rPr lang="en-US" sz="800" kern="1200" dirty="0" err="1">
                          <a:solidFill>
                            <a:srgbClr val="C00000"/>
                          </a:solidFill>
                          <a:effectLst/>
                          <a:latin typeface="+mn-lt"/>
                          <a:ea typeface="+mn-ea"/>
                          <a:cs typeface="+mn-cs"/>
                        </a:rPr>
                        <a:t>vamal</a:t>
                      </a:r>
                      <a:r>
                        <a:rPr lang="en-US" sz="800" kern="1200" dirty="0">
                          <a:solidFill>
                            <a:srgbClr val="C00000"/>
                          </a:solidFill>
                          <a:effectLst/>
                          <a:latin typeface="+mn-lt"/>
                          <a:ea typeface="+mn-ea"/>
                          <a:cs typeface="+mn-cs"/>
                        </a:rPr>
                        <a:t> nr.95/2021,</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iar</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cuvintele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valoarea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în</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vamă</a:t>
                      </a:r>
                      <a:r>
                        <a:rPr lang="en-US" sz="800" kern="1200" dirty="0">
                          <a:solidFill>
                            <a:schemeClr val="dk1"/>
                          </a:solidFill>
                          <a:effectLst/>
                          <a:latin typeface="+mn-lt"/>
                          <a:ea typeface="+mn-ea"/>
                          <a:cs typeface="+mn-cs"/>
                        </a:rPr>
                        <a:t>" se </a:t>
                      </a:r>
                      <a:r>
                        <a:rPr lang="en-US" sz="800" kern="1200" dirty="0" err="1">
                          <a:solidFill>
                            <a:schemeClr val="dk1"/>
                          </a:solidFill>
                          <a:effectLst/>
                          <a:latin typeface="+mn-lt"/>
                          <a:ea typeface="+mn-ea"/>
                          <a:cs typeface="+mn-cs"/>
                        </a:rPr>
                        <a:t>substituie</a:t>
                      </a:r>
                      <a:r>
                        <a:rPr lang="en-US" sz="800" kern="1200" dirty="0">
                          <a:solidFill>
                            <a:schemeClr val="dk1"/>
                          </a:solidFill>
                          <a:effectLst/>
                          <a:latin typeface="+mn-lt"/>
                          <a:ea typeface="+mn-ea"/>
                          <a:cs typeface="+mn-cs"/>
                        </a:rPr>
                        <a:t> cu </a:t>
                      </a:r>
                      <a:r>
                        <a:rPr lang="en-US" sz="800" kern="1200" dirty="0" err="1">
                          <a:solidFill>
                            <a:schemeClr val="dk1"/>
                          </a:solidFill>
                          <a:effectLst/>
                          <a:latin typeface="+mn-lt"/>
                          <a:ea typeface="+mn-ea"/>
                          <a:cs typeface="+mn-cs"/>
                        </a:rPr>
                        <a:t>cuvintele</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valoarea</a:t>
                      </a:r>
                      <a:r>
                        <a:rPr lang="en-US" sz="800" kern="1200" dirty="0">
                          <a:solidFill>
                            <a:schemeClr val="dk1"/>
                          </a:solidFill>
                          <a:effectLst/>
                          <a:latin typeface="+mn-lt"/>
                          <a:ea typeface="+mn-ea"/>
                          <a:cs typeface="+mn-cs"/>
                        </a:rPr>
                        <a:t> </a:t>
                      </a:r>
                      <a:r>
                        <a:rPr lang="en-US" sz="800" kern="1200" dirty="0" err="1">
                          <a:solidFill>
                            <a:schemeClr val="dk1"/>
                          </a:solidFill>
                          <a:effectLst/>
                          <a:latin typeface="+mn-lt"/>
                          <a:ea typeface="+mn-ea"/>
                          <a:cs typeface="+mn-cs"/>
                        </a:rPr>
                        <a:t>intrinsecă</a:t>
                      </a:r>
                      <a:r>
                        <a:rPr lang="en-US" sz="800" kern="1200" dirty="0">
                          <a:solidFill>
                            <a:schemeClr val="dk1"/>
                          </a:solidFill>
                          <a:effectLst/>
                          <a:latin typeface="+mn-lt"/>
                          <a:ea typeface="+mn-ea"/>
                          <a:cs typeface="+mn-cs"/>
                        </a:rPr>
                        <a:t>".</a:t>
                      </a:r>
                      <a:endParaRPr lang="ru-RU" sz="800" kern="1200" dirty="0">
                        <a:solidFill>
                          <a:schemeClr val="dk1"/>
                        </a:solidFill>
                        <a:effectLst/>
                        <a:latin typeface="+mn-lt"/>
                        <a:ea typeface="+mn-ea"/>
                        <a:cs typeface="+mn-c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ro-RO" sz="800" dirty="0"/>
                        <a:t>În vigoare din </a:t>
                      </a:r>
                      <a:r>
                        <a:rPr lang="ru-RU" sz="800" baseline="0" dirty="0"/>
                        <a:t> 15.08.2024</a:t>
                      </a:r>
                      <a:endParaRPr lang="ro-RO" sz="800" baseline="0" dirty="0"/>
                    </a:p>
                    <a:p>
                      <a:pPr marL="0" marR="0" lvl="0" indent="0" algn="just" defTabSz="457200" rtl="0" eaLnBrk="1" fontAlgn="auto" latinLnBrk="0" hangingPunct="1">
                        <a:lnSpc>
                          <a:spcPct val="100000"/>
                        </a:lnSpc>
                        <a:spcBef>
                          <a:spcPts val="0"/>
                        </a:spcBef>
                        <a:spcAft>
                          <a:spcPts val="0"/>
                        </a:spcAft>
                        <a:buClrTx/>
                        <a:buSzTx/>
                        <a:buFontTx/>
                        <a:buNone/>
                        <a:tabLst/>
                        <a:defRPr/>
                      </a:pPr>
                      <a:endParaRPr lang="ro-RO" sz="800" baseline="0" dirty="0"/>
                    </a:p>
                    <a:p>
                      <a:pPr marL="0" marR="0" lvl="0" indent="0" algn="just" defTabSz="457200" rtl="0" eaLnBrk="1" fontAlgn="auto" latinLnBrk="0" hangingPunct="1">
                        <a:lnSpc>
                          <a:spcPct val="100000"/>
                        </a:lnSpc>
                        <a:spcBef>
                          <a:spcPts val="0"/>
                        </a:spcBef>
                        <a:spcAft>
                          <a:spcPts val="0"/>
                        </a:spcAft>
                        <a:buClrTx/>
                        <a:buSzTx/>
                        <a:buFontTx/>
                        <a:buNone/>
                        <a:tabLst/>
                        <a:defRPr/>
                      </a:pPr>
                      <a:r>
                        <a:rPr lang="ro-RO" sz="800" baseline="0" dirty="0" err="1"/>
                        <a:t>Slide</a:t>
                      </a:r>
                      <a:r>
                        <a:rPr lang="ro-RO" sz="800" baseline="0" dirty="0"/>
                        <a:t> Cod </a:t>
                      </a:r>
                      <a:r>
                        <a:rPr lang="ro-RO" sz="800" baseline="0" dirty="0" err="1"/>
                        <a:t>vam</a:t>
                      </a:r>
                      <a:endParaRPr lang="ru-RU" sz="800" dirty="0"/>
                    </a:p>
                    <a:p>
                      <a:pPr algn="just"/>
                      <a:endParaRPr lang="ru-RU" sz="800" dirty="0"/>
                    </a:p>
                  </a:txBody>
                  <a:tcPr/>
                </a:tc>
                <a:extLst>
                  <a:ext uri="{0D108BD9-81ED-4DB2-BD59-A6C34878D82A}">
                    <a16:rowId xmlns:a16="http://schemas.microsoft.com/office/drawing/2014/main" val="4153342934"/>
                  </a:ext>
                </a:extLst>
              </a:tr>
            </a:tbl>
          </a:graphicData>
        </a:graphic>
      </p:graphicFrame>
    </p:spTree>
    <p:extLst>
      <p:ext uri="{BB962C8B-B14F-4D97-AF65-F5344CB8AC3E}">
        <p14:creationId xmlns:p14="http://schemas.microsoft.com/office/powerpoint/2010/main" val="954293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B8C5D5-43F8-40D5-B7E9-35CA0A3A0E8A}"/>
              </a:ext>
            </a:extLst>
          </p:cNvPr>
          <p:cNvSpPr>
            <a:spLocks noGrp="1"/>
          </p:cNvSpPr>
          <p:nvPr>
            <p:ph idx="1"/>
          </p:nvPr>
        </p:nvSpPr>
        <p:spPr>
          <a:xfrm>
            <a:off x="677333" y="1003177"/>
            <a:ext cx="11209867" cy="5038186"/>
          </a:xfrm>
        </p:spPr>
        <p:txBody>
          <a:bodyPr>
            <a:normAutofit fontScale="62500" lnSpcReduction="20000"/>
          </a:bodyPr>
          <a:lstStyle/>
          <a:p>
            <a:pPr algn="just">
              <a:spcBef>
                <a:spcPts val="0"/>
              </a:spcBef>
              <a:spcAft>
                <a:spcPts val="0"/>
              </a:spcAft>
            </a:pPr>
            <a:r>
              <a:rPr lang="en-US" i="1" dirty="0" err="1">
                <a:effectLst/>
                <a:latin typeface="Arial" panose="020B0604020202020204" pitchFamily="34" charset="0"/>
              </a:rPr>
              <a:t>situaţie</a:t>
            </a:r>
            <a:r>
              <a:rPr lang="en-US" i="1" dirty="0">
                <a:effectLst/>
                <a:latin typeface="Arial" panose="020B0604020202020204" pitchFamily="34" charset="0"/>
              </a:rPr>
              <a:t> </a:t>
            </a:r>
            <a:r>
              <a:rPr lang="en-US" i="1" dirty="0" err="1">
                <a:effectLst/>
                <a:latin typeface="Arial" panose="020B0604020202020204" pitchFamily="34" charset="0"/>
              </a:rPr>
              <a:t>excepţională</a:t>
            </a:r>
            <a:r>
              <a:rPr lang="en-US" dirty="0">
                <a:effectLst/>
                <a:latin typeface="Arial" panose="020B0604020202020204" pitchFamily="34" charset="0"/>
              </a:rPr>
              <a:t> – </a:t>
            </a:r>
            <a:r>
              <a:rPr lang="en-US" dirty="0" err="1">
                <a:effectLst/>
                <a:latin typeface="Arial" panose="020B0604020202020204" pitchFamily="34" charset="0"/>
              </a:rPr>
              <a:t>situaţie</a:t>
            </a:r>
            <a:r>
              <a:rPr lang="en-US" dirty="0">
                <a:effectLst/>
                <a:latin typeface="Arial" panose="020B0604020202020204" pitchFamily="34" charset="0"/>
              </a:rPr>
              <a:t> pe un </a:t>
            </a:r>
            <a:r>
              <a:rPr lang="en-US" dirty="0" err="1">
                <a:effectLst/>
                <a:latin typeface="Arial" panose="020B0604020202020204" pitchFamily="34" charset="0"/>
              </a:rPr>
              <a:t>anumit</a:t>
            </a:r>
            <a:r>
              <a:rPr lang="en-US" dirty="0">
                <a:effectLst/>
                <a:latin typeface="Arial" panose="020B0604020202020204" pitchFamily="34" charset="0"/>
              </a:rPr>
              <a:t> </a:t>
            </a:r>
            <a:r>
              <a:rPr lang="en-US" dirty="0" err="1">
                <a:effectLst/>
                <a:latin typeface="Arial" panose="020B0604020202020204" pitchFamily="34" charset="0"/>
              </a:rPr>
              <a:t>teritoriu</a:t>
            </a:r>
            <a:r>
              <a:rPr lang="en-US" dirty="0">
                <a:effectLst/>
                <a:latin typeface="Arial" panose="020B0604020202020204" pitchFamily="34" charset="0"/>
              </a:rPr>
              <a:t>, ca </a:t>
            </a:r>
            <a:r>
              <a:rPr lang="en-US" dirty="0" err="1">
                <a:effectLst/>
                <a:latin typeface="Arial" panose="020B0604020202020204" pitchFamily="34" charset="0"/>
              </a:rPr>
              <a:t>rezultat</a:t>
            </a:r>
            <a:r>
              <a:rPr lang="en-US" dirty="0">
                <a:effectLst/>
                <a:latin typeface="Arial" panose="020B0604020202020204" pitchFamily="34" charset="0"/>
              </a:rPr>
              <a:t> al </a:t>
            </a:r>
            <a:r>
              <a:rPr lang="en-US" dirty="0" err="1">
                <a:effectLst/>
                <a:latin typeface="Arial" panose="020B0604020202020204" pitchFamily="34" charset="0"/>
              </a:rPr>
              <a:t>unei</a:t>
            </a:r>
            <a:r>
              <a:rPr lang="en-US" dirty="0">
                <a:effectLst/>
                <a:latin typeface="Arial" panose="020B0604020202020204" pitchFamily="34" charset="0"/>
              </a:rPr>
              <a:t> </a:t>
            </a:r>
            <a:r>
              <a:rPr lang="en-US" dirty="0" err="1">
                <a:effectLst/>
                <a:latin typeface="Arial" panose="020B0604020202020204" pitchFamily="34" charset="0"/>
              </a:rPr>
              <a:t>avarii</a:t>
            </a:r>
            <a:r>
              <a:rPr lang="en-US" dirty="0">
                <a:effectLst/>
                <a:latin typeface="Arial" panose="020B0604020202020204" pitchFamily="34" charset="0"/>
              </a:rPr>
              <a:t>, </a:t>
            </a:r>
            <a:r>
              <a:rPr lang="en-US" dirty="0" err="1">
                <a:effectLst/>
                <a:latin typeface="Arial" panose="020B0604020202020204" pitchFamily="34" charset="0"/>
              </a:rPr>
              <a:t>fenomen</a:t>
            </a:r>
            <a:r>
              <a:rPr lang="en-US" dirty="0">
                <a:effectLst/>
                <a:latin typeface="Arial" panose="020B0604020202020204" pitchFamily="34" charset="0"/>
              </a:rPr>
              <a:t> natural </a:t>
            </a:r>
            <a:r>
              <a:rPr lang="en-US" dirty="0" err="1">
                <a:effectLst/>
                <a:latin typeface="Arial" panose="020B0604020202020204" pitchFamily="34" charset="0"/>
              </a:rPr>
              <a:t>periculos</a:t>
            </a:r>
            <a:r>
              <a:rPr lang="en-US" dirty="0">
                <a:effectLst/>
                <a:latin typeface="Arial" panose="020B0604020202020204" pitchFamily="34" charset="0"/>
              </a:rPr>
              <a:t>, </a:t>
            </a:r>
            <a:r>
              <a:rPr lang="en-US" dirty="0" err="1">
                <a:effectLst/>
                <a:latin typeface="Arial" panose="020B0604020202020204" pitchFamily="34" charset="0"/>
              </a:rPr>
              <a:t>catastrofe</a:t>
            </a:r>
            <a:r>
              <a:rPr lang="en-US" dirty="0">
                <a:effectLst/>
                <a:latin typeface="Arial" panose="020B0604020202020204" pitchFamily="34" charset="0"/>
              </a:rPr>
              <a:t>, </a:t>
            </a:r>
            <a:r>
              <a:rPr lang="en-US" dirty="0" err="1">
                <a:solidFill>
                  <a:srgbClr val="FF0000"/>
                </a:solidFill>
                <a:effectLst/>
                <a:latin typeface="Arial" panose="020B0604020202020204" pitchFamily="34" charset="0"/>
              </a:rPr>
              <a:t>calamităţi</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naturale</a:t>
            </a:r>
            <a:r>
              <a:rPr lang="en-US" dirty="0">
                <a:solidFill>
                  <a:srgbClr val="FF0000"/>
                </a:solidFill>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de alt </a:t>
            </a:r>
            <a:r>
              <a:rPr lang="en-US" dirty="0" err="1">
                <a:effectLst/>
                <a:latin typeface="Arial" panose="020B0604020202020204" pitchFamily="34" charset="0"/>
              </a:rPr>
              <a:t>caracter</a:t>
            </a:r>
            <a:r>
              <a:rPr lang="en-US" dirty="0">
                <a:effectLst/>
                <a:latin typeface="Arial" panose="020B0604020202020204" pitchFamily="34" charset="0"/>
              </a:rPr>
              <a:t>, care pot </a:t>
            </a:r>
            <a:r>
              <a:rPr lang="en-US" dirty="0" err="1">
                <a:effectLst/>
                <a:latin typeface="Arial" panose="020B0604020202020204" pitchFamily="34" charset="0"/>
              </a:rPr>
              <a:t>provoca</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au </a:t>
            </a:r>
            <a:r>
              <a:rPr lang="en-US" dirty="0" err="1">
                <a:effectLst/>
                <a:latin typeface="Arial" panose="020B0604020202020204" pitchFamily="34" charset="0"/>
              </a:rPr>
              <a:t>provocat</a:t>
            </a:r>
            <a:r>
              <a:rPr lang="en-US" dirty="0">
                <a:effectLst/>
                <a:latin typeface="Arial" panose="020B0604020202020204" pitchFamily="34" charset="0"/>
              </a:rPr>
              <a:t> </a:t>
            </a:r>
            <a:r>
              <a:rPr lang="en-US" dirty="0" err="1">
                <a:effectLst/>
                <a:latin typeface="Arial" panose="020B0604020202020204" pitchFamily="34" charset="0"/>
              </a:rPr>
              <a:t>victime</a:t>
            </a:r>
            <a:r>
              <a:rPr lang="en-US" dirty="0">
                <a:effectLst/>
                <a:latin typeface="Arial" panose="020B0604020202020204" pitchFamily="34" charset="0"/>
              </a:rPr>
              <a:t> </a:t>
            </a:r>
            <a:r>
              <a:rPr lang="en-US" dirty="0" err="1">
                <a:effectLst/>
                <a:latin typeface="Arial" panose="020B0604020202020204" pitchFamily="34" charset="0"/>
              </a:rPr>
              <a:t>umane</a:t>
            </a:r>
            <a:r>
              <a:rPr lang="en-US" dirty="0">
                <a:effectLst/>
                <a:latin typeface="Arial" panose="020B0604020202020204" pitchFamily="34" charset="0"/>
              </a:rPr>
              <a:t>, </a:t>
            </a:r>
            <a:r>
              <a:rPr lang="en-US" dirty="0" err="1">
                <a:effectLst/>
                <a:latin typeface="Arial" panose="020B0604020202020204" pitchFamily="34" charset="0"/>
              </a:rPr>
              <a:t>prejudiciu</a:t>
            </a:r>
            <a:r>
              <a:rPr lang="en-US" dirty="0">
                <a:effectLst/>
                <a:latin typeface="Arial" panose="020B0604020202020204" pitchFamily="34" charset="0"/>
              </a:rPr>
              <a:t> </a:t>
            </a:r>
            <a:r>
              <a:rPr lang="en-US" dirty="0" err="1">
                <a:effectLst/>
                <a:latin typeface="Arial" panose="020B0604020202020204" pitchFamily="34" charset="0"/>
              </a:rPr>
              <a:t>sănătăţii</a:t>
            </a:r>
            <a:r>
              <a:rPr lang="en-US" dirty="0">
                <a:effectLst/>
                <a:latin typeface="Arial" panose="020B0604020202020204" pitchFamily="34" charset="0"/>
              </a:rPr>
              <a:t> </a:t>
            </a:r>
            <a:r>
              <a:rPr lang="en-US" dirty="0" err="1">
                <a:effectLst/>
                <a:latin typeface="Arial" panose="020B0604020202020204" pitchFamily="34" charset="0"/>
              </a:rPr>
              <a:t>oamenilor</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a:t>
            </a:r>
            <a:r>
              <a:rPr lang="en-US" dirty="0" err="1">
                <a:effectLst/>
                <a:latin typeface="Arial" panose="020B0604020202020204" pitchFamily="34" charset="0"/>
              </a:rPr>
              <a:t>mediului</a:t>
            </a:r>
            <a:r>
              <a:rPr lang="en-US" dirty="0">
                <a:effectLst/>
                <a:latin typeface="Arial" panose="020B0604020202020204" pitchFamily="34" charset="0"/>
              </a:rPr>
              <a:t> </a:t>
            </a:r>
            <a:r>
              <a:rPr lang="en-US" dirty="0" err="1">
                <a:effectLst/>
                <a:latin typeface="Arial" panose="020B0604020202020204" pitchFamily="34" charset="0"/>
              </a:rPr>
              <a:t>ambiant</a:t>
            </a:r>
            <a:r>
              <a:rPr lang="en-US" dirty="0">
                <a:effectLst/>
                <a:latin typeface="Arial" panose="020B0604020202020204" pitchFamily="34" charset="0"/>
              </a:rPr>
              <a:t>, </a:t>
            </a:r>
            <a:r>
              <a:rPr lang="en-US" dirty="0" err="1">
                <a:effectLst/>
                <a:latin typeface="Arial" panose="020B0604020202020204" pitchFamily="34" charset="0"/>
              </a:rPr>
              <a:t>pierderi</a:t>
            </a:r>
            <a:r>
              <a:rPr lang="en-US" dirty="0">
                <a:effectLst/>
                <a:latin typeface="Arial" panose="020B0604020202020204" pitchFamily="34" charset="0"/>
              </a:rPr>
              <a:t> </a:t>
            </a:r>
            <a:r>
              <a:rPr lang="en-US" dirty="0" err="1">
                <a:effectLst/>
                <a:latin typeface="Arial" panose="020B0604020202020204" pitchFamily="34" charset="0"/>
              </a:rPr>
              <a:t>materiale</a:t>
            </a:r>
            <a:r>
              <a:rPr lang="en-US" dirty="0">
                <a:effectLst/>
                <a:latin typeface="Arial" panose="020B0604020202020204" pitchFamily="34" charset="0"/>
              </a:rPr>
              <a:t> </a:t>
            </a:r>
            <a:r>
              <a:rPr lang="en-US" dirty="0" err="1">
                <a:effectLst/>
                <a:latin typeface="Arial" panose="020B0604020202020204" pitchFamily="34" charset="0"/>
              </a:rPr>
              <a:t>considerabile</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au </a:t>
            </a:r>
            <a:r>
              <a:rPr lang="en-US" dirty="0" err="1">
                <a:effectLst/>
                <a:latin typeface="Arial" panose="020B0604020202020204" pitchFamily="34" charset="0"/>
              </a:rPr>
              <a:t>afectat</a:t>
            </a:r>
            <a:r>
              <a:rPr lang="en-US" dirty="0">
                <a:effectLst/>
                <a:latin typeface="Arial" panose="020B0604020202020204" pitchFamily="34" charset="0"/>
              </a:rPr>
              <a:t> </a:t>
            </a:r>
            <a:r>
              <a:rPr lang="en-US" dirty="0" err="1">
                <a:effectLst/>
                <a:latin typeface="Arial" panose="020B0604020202020204" pitchFamily="34" charset="0"/>
              </a:rPr>
              <a:t>condiţiile</a:t>
            </a:r>
            <a:r>
              <a:rPr lang="en-US" dirty="0">
                <a:effectLst/>
                <a:latin typeface="Arial" panose="020B0604020202020204" pitchFamily="34" charset="0"/>
              </a:rPr>
              <a:t> </a:t>
            </a:r>
            <a:r>
              <a:rPr lang="en-US" dirty="0" err="1">
                <a:effectLst/>
                <a:latin typeface="Arial" panose="020B0604020202020204" pitchFamily="34" charset="0"/>
              </a:rPr>
              <a:t>activităţii</a:t>
            </a:r>
            <a:r>
              <a:rPr lang="en-US" dirty="0">
                <a:effectLst/>
                <a:latin typeface="Arial" panose="020B0604020202020204" pitchFamily="34" charset="0"/>
              </a:rPr>
              <a:t> </a:t>
            </a:r>
            <a:r>
              <a:rPr lang="en-US" dirty="0" err="1">
                <a:effectLst/>
                <a:latin typeface="Arial" panose="020B0604020202020204" pitchFamily="34" charset="0"/>
              </a:rPr>
              <a:t>vitale</a:t>
            </a:r>
            <a:r>
              <a:rPr lang="en-US" dirty="0">
                <a:effectLst/>
                <a:latin typeface="Arial" panose="020B0604020202020204" pitchFamily="34" charset="0"/>
              </a:rPr>
              <a:t> a </a:t>
            </a:r>
            <a:r>
              <a:rPr lang="en-US" dirty="0" err="1">
                <a:effectLst/>
                <a:latin typeface="Arial" panose="020B0604020202020204" pitchFamily="34" charset="0"/>
              </a:rPr>
              <a:t>oamenilor</a:t>
            </a:r>
            <a:r>
              <a:rPr lang="en-US" dirty="0">
                <a:effectLst/>
                <a:latin typeface="Arial" panose="020B0604020202020204" pitchFamily="34" charset="0"/>
              </a:rPr>
              <a:t>;</a:t>
            </a:r>
          </a:p>
          <a:p>
            <a:pPr algn="just">
              <a:spcBef>
                <a:spcPts val="0"/>
              </a:spcBef>
              <a:spcAft>
                <a:spcPts val="0"/>
              </a:spcAft>
            </a:pPr>
            <a:r>
              <a:rPr lang="en-US" i="1" dirty="0" err="1">
                <a:effectLst/>
                <a:latin typeface="Arial" panose="020B0604020202020204" pitchFamily="34" charset="0"/>
              </a:rPr>
              <a:t>situaţie</a:t>
            </a:r>
            <a:r>
              <a:rPr lang="en-US" i="1" dirty="0">
                <a:effectLst/>
                <a:latin typeface="Arial" panose="020B0604020202020204" pitchFamily="34" charset="0"/>
              </a:rPr>
              <a:t> </a:t>
            </a:r>
            <a:r>
              <a:rPr lang="en-US" i="1" dirty="0" err="1">
                <a:effectLst/>
                <a:latin typeface="Arial" panose="020B0604020202020204" pitchFamily="34" charset="0"/>
              </a:rPr>
              <a:t>excepţională</a:t>
            </a:r>
            <a:r>
              <a:rPr lang="en-US" i="1" dirty="0">
                <a:effectLst/>
                <a:latin typeface="Arial" panose="020B0604020202020204" pitchFamily="34" charset="0"/>
              </a:rPr>
              <a:t> cu </a:t>
            </a:r>
            <a:r>
              <a:rPr lang="en-US" i="1" dirty="0" err="1">
                <a:effectLst/>
                <a:latin typeface="Arial" panose="020B0604020202020204" pitchFamily="34" charset="0"/>
              </a:rPr>
              <a:t>caracter</a:t>
            </a:r>
            <a:r>
              <a:rPr lang="en-US" i="1" dirty="0">
                <a:effectLst/>
                <a:latin typeface="Arial" panose="020B0604020202020204" pitchFamily="34" charset="0"/>
              </a:rPr>
              <a:t> </a:t>
            </a:r>
            <a:r>
              <a:rPr lang="en-US" i="1" dirty="0" err="1">
                <a:effectLst/>
                <a:latin typeface="Arial" panose="020B0604020202020204" pitchFamily="34" charset="0"/>
              </a:rPr>
              <a:t>tehnogen</a:t>
            </a:r>
            <a:r>
              <a:rPr lang="en-US" dirty="0">
                <a:effectLst/>
                <a:latin typeface="Arial" panose="020B0604020202020204" pitchFamily="34" charset="0"/>
              </a:rPr>
              <a:t> – </a:t>
            </a:r>
            <a:r>
              <a:rPr lang="en-US" dirty="0" err="1">
                <a:effectLst/>
                <a:latin typeface="Arial" panose="020B0604020202020204" pitchFamily="34" charset="0"/>
              </a:rPr>
              <a:t>situaţie</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care,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urma</a:t>
            </a:r>
            <a:r>
              <a:rPr lang="en-US" dirty="0">
                <a:effectLst/>
                <a:latin typeface="Arial" panose="020B0604020202020204" pitchFamily="34" charset="0"/>
              </a:rPr>
              <a:t> </a:t>
            </a:r>
            <a:r>
              <a:rPr lang="en-US" dirty="0" err="1">
                <a:effectLst/>
                <a:latin typeface="Arial" panose="020B0604020202020204" pitchFamily="34" charset="0"/>
              </a:rPr>
              <a:t>apariţiei</a:t>
            </a:r>
            <a:r>
              <a:rPr lang="en-US" dirty="0">
                <a:effectLst/>
                <a:latin typeface="Arial" panose="020B0604020202020204" pitchFamily="34" charset="0"/>
              </a:rPr>
              <a:t> </a:t>
            </a:r>
            <a:r>
              <a:rPr lang="en-US" dirty="0" err="1">
                <a:effectLst/>
                <a:latin typeface="Arial" panose="020B0604020202020204" pitchFamily="34" charset="0"/>
              </a:rPr>
              <a:t>sursei</a:t>
            </a:r>
            <a:r>
              <a:rPr lang="en-US" dirty="0">
                <a:effectLst/>
                <a:latin typeface="Arial" panose="020B0604020202020204" pitchFamily="34" charset="0"/>
              </a:rPr>
              <a:t> </a:t>
            </a:r>
            <a:r>
              <a:rPr lang="en-US" dirty="0" err="1">
                <a:effectLst/>
                <a:latin typeface="Arial" panose="020B0604020202020204" pitchFamily="34" charset="0"/>
              </a:rPr>
              <a:t>situaţiei</a:t>
            </a:r>
            <a:r>
              <a:rPr lang="en-US" dirty="0">
                <a:effectLst/>
                <a:latin typeface="Arial" panose="020B0604020202020204" pitchFamily="34" charset="0"/>
              </a:rPr>
              <a:t> </a:t>
            </a:r>
            <a:r>
              <a:rPr lang="en-US" dirty="0" err="1">
                <a:effectLst/>
                <a:latin typeface="Arial" panose="020B0604020202020204" pitchFamily="34" charset="0"/>
              </a:rPr>
              <a:t>excepţionale</a:t>
            </a:r>
            <a:r>
              <a:rPr lang="en-US" dirty="0">
                <a:effectLst/>
                <a:latin typeface="Arial" panose="020B0604020202020204" pitchFamily="34" charset="0"/>
              </a:rPr>
              <a:t> </a:t>
            </a:r>
            <a:r>
              <a:rPr lang="en-US" dirty="0" err="1">
                <a:effectLst/>
                <a:latin typeface="Arial" panose="020B0604020202020204" pitchFamily="34" charset="0"/>
              </a:rPr>
              <a:t>tehnogene</a:t>
            </a:r>
            <a:r>
              <a:rPr lang="en-US" dirty="0">
                <a:effectLst/>
                <a:latin typeface="Arial" panose="020B0604020202020204" pitchFamily="34" charset="0"/>
              </a:rPr>
              <a:t> la un </a:t>
            </a:r>
            <a:r>
              <a:rPr lang="en-US" dirty="0" err="1">
                <a:effectLst/>
                <a:latin typeface="Arial" panose="020B0604020202020204" pitchFamily="34" charset="0"/>
              </a:rPr>
              <a:t>obiect</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pe un </a:t>
            </a:r>
            <a:r>
              <a:rPr lang="en-US" dirty="0" err="1">
                <a:effectLst/>
                <a:latin typeface="Arial" panose="020B0604020202020204" pitchFamily="34" charset="0"/>
              </a:rPr>
              <a:t>anumit</a:t>
            </a:r>
            <a:r>
              <a:rPr lang="en-US" dirty="0">
                <a:effectLst/>
                <a:latin typeface="Arial" panose="020B0604020202020204" pitchFamily="34" charset="0"/>
              </a:rPr>
              <a:t> </a:t>
            </a:r>
            <a:r>
              <a:rPr lang="en-US" dirty="0" err="1">
                <a:effectLst/>
                <a:latin typeface="Arial" panose="020B0604020202020204" pitchFamily="34" charset="0"/>
              </a:rPr>
              <a:t>teritoriu</a:t>
            </a:r>
            <a:r>
              <a:rPr lang="en-US" dirty="0">
                <a:effectLst/>
                <a:latin typeface="Arial" panose="020B0604020202020204" pitchFamily="34" charset="0"/>
              </a:rPr>
              <a:t>, se </a:t>
            </a:r>
            <a:r>
              <a:rPr lang="en-US" dirty="0" err="1">
                <a:effectLst/>
                <a:latin typeface="Arial" panose="020B0604020202020204" pitchFamily="34" charset="0"/>
              </a:rPr>
              <a:t>întrerup</a:t>
            </a:r>
            <a:r>
              <a:rPr lang="en-US" dirty="0">
                <a:effectLst/>
                <a:latin typeface="Arial" panose="020B0604020202020204" pitchFamily="34" charset="0"/>
              </a:rPr>
              <a:t> </a:t>
            </a:r>
            <a:r>
              <a:rPr lang="en-US" dirty="0" err="1">
                <a:effectLst/>
                <a:latin typeface="Arial" panose="020B0604020202020204" pitchFamily="34" charset="0"/>
              </a:rPr>
              <a:t>condiţiile</a:t>
            </a:r>
            <a:r>
              <a:rPr lang="en-US" dirty="0">
                <a:effectLst/>
                <a:latin typeface="Arial" panose="020B0604020202020204" pitchFamily="34" charset="0"/>
              </a:rPr>
              <a:t> </a:t>
            </a:r>
            <a:r>
              <a:rPr lang="en-US" dirty="0" err="1">
                <a:effectLst/>
                <a:latin typeface="Arial" panose="020B0604020202020204" pitchFamily="34" charset="0"/>
              </a:rPr>
              <a:t>normale</a:t>
            </a:r>
            <a:r>
              <a:rPr lang="en-US" dirty="0">
                <a:effectLst/>
                <a:latin typeface="Arial" panose="020B0604020202020204" pitchFamily="34" charset="0"/>
              </a:rPr>
              <a:t> de </a:t>
            </a:r>
            <a:r>
              <a:rPr lang="en-US" dirty="0" err="1">
                <a:effectLst/>
                <a:latin typeface="Arial" panose="020B0604020202020204" pitchFamily="34" charset="0"/>
              </a:rPr>
              <a:t>viaţă</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activitate</a:t>
            </a:r>
            <a:r>
              <a:rPr lang="en-US" dirty="0">
                <a:effectLst/>
                <a:latin typeface="Arial" panose="020B0604020202020204" pitchFamily="34" charset="0"/>
              </a:rPr>
              <a:t> a </a:t>
            </a:r>
            <a:r>
              <a:rPr lang="en-US" dirty="0" err="1">
                <a:effectLst/>
                <a:latin typeface="Arial" panose="020B0604020202020204" pitchFamily="34" charset="0"/>
              </a:rPr>
              <a:t>oamenilor</a:t>
            </a:r>
            <a:r>
              <a:rPr lang="en-US" dirty="0">
                <a:effectLst/>
                <a:latin typeface="Arial" panose="020B0604020202020204" pitchFamily="34" charset="0"/>
              </a:rPr>
              <a:t>, </a:t>
            </a:r>
            <a:r>
              <a:rPr lang="en-US" dirty="0" err="1">
                <a:effectLst/>
                <a:latin typeface="Arial" panose="020B0604020202020204" pitchFamily="34" charset="0"/>
              </a:rPr>
              <a:t>apare</a:t>
            </a:r>
            <a:r>
              <a:rPr lang="en-US" dirty="0">
                <a:effectLst/>
                <a:latin typeface="Arial" panose="020B0604020202020204" pitchFamily="34" charset="0"/>
              </a:rPr>
              <a:t> un </a:t>
            </a:r>
            <a:r>
              <a:rPr lang="en-US" dirty="0" err="1">
                <a:effectLst/>
                <a:latin typeface="Arial" panose="020B0604020202020204" pitchFamily="34" charset="0"/>
              </a:rPr>
              <a:t>pericol</a:t>
            </a:r>
            <a:r>
              <a:rPr lang="en-US" dirty="0">
                <a:effectLst/>
                <a:latin typeface="Arial" panose="020B0604020202020204" pitchFamily="34" charset="0"/>
              </a:rPr>
              <a:t> </a:t>
            </a:r>
            <a:r>
              <a:rPr lang="en-US" dirty="0" err="1">
                <a:effectLst/>
                <a:latin typeface="Arial" panose="020B0604020202020204" pitchFamily="34" charset="0"/>
              </a:rPr>
              <a:t>pentru</a:t>
            </a:r>
            <a:r>
              <a:rPr lang="en-US" dirty="0">
                <a:effectLst/>
                <a:latin typeface="Arial" panose="020B0604020202020204" pitchFamily="34" charset="0"/>
              </a:rPr>
              <a:t> </a:t>
            </a:r>
            <a:r>
              <a:rPr lang="en-US" dirty="0" err="1">
                <a:effectLst/>
                <a:latin typeface="Arial" panose="020B0604020202020204" pitchFamily="34" charset="0"/>
              </a:rPr>
              <a:t>viaţa</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sănătatea</a:t>
            </a:r>
            <a:r>
              <a:rPr lang="en-US" dirty="0">
                <a:effectLst/>
                <a:latin typeface="Arial" panose="020B0604020202020204" pitchFamily="34" charset="0"/>
              </a:rPr>
              <a:t> lor, se </a:t>
            </a:r>
            <a:r>
              <a:rPr lang="en-US" dirty="0" err="1">
                <a:effectLst/>
                <a:latin typeface="Arial" panose="020B0604020202020204" pitchFamily="34" charset="0"/>
              </a:rPr>
              <a:t>cauzează</a:t>
            </a:r>
            <a:r>
              <a:rPr lang="en-US" dirty="0">
                <a:effectLst/>
                <a:latin typeface="Arial" panose="020B0604020202020204" pitchFamily="34" charset="0"/>
              </a:rPr>
              <a:t> </a:t>
            </a:r>
            <a:r>
              <a:rPr lang="en-US" dirty="0" err="1">
                <a:effectLst/>
                <a:latin typeface="Arial" panose="020B0604020202020204" pitchFamily="34" charset="0"/>
              </a:rPr>
              <a:t>prejudiciu</a:t>
            </a:r>
            <a:r>
              <a:rPr lang="en-US" dirty="0">
                <a:effectLst/>
                <a:latin typeface="Arial" panose="020B0604020202020204" pitchFamily="34" charset="0"/>
              </a:rPr>
              <a:t> </a:t>
            </a:r>
            <a:r>
              <a:rPr lang="en-US" dirty="0" err="1">
                <a:effectLst/>
                <a:latin typeface="Arial" panose="020B0604020202020204" pitchFamily="34" charset="0"/>
              </a:rPr>
              <a:t>proprietăţilor</a:t>
            </a:r>
            <a:r>
              <a:rPr lang="en-US" dirty="0">
                <a:effectLst/>
                <a:latin typeface="Arial" panose="020B0604020202020204" pitchFamily="34" charset="0"/>
              </a:rPr>
              <a:t> </a:t>
            </a:r>
            <a:r>
              <a:rPr lang="en-US" dirty="0" err="1">
                <a:effectLst/>
                <a:latin typeface="Arial" panose="020B0604020202020204" pitchFamily="34" charset="0"/>
              </a:rPr>
              <a:t>populaţiei</a:t>
            </a:r>
            <a:r>
              <a:rPr lang="en-US" dirty="0">
                <a:effectLst/>
                <a:latin typeface="Arial" panose="020B0604020202020204" pitchFamily="34" charset="0"/>
              </a:rPr>
              <a:t>, </a:t>
            </a:r>
            <a:r>
              <a:rPr lang="en-US" dirty="0" err="1">
                <a:effectLst/>
                <a:latin typeface="Arial" panose="020B0604020202020204" pitchFamily="34" charset="0"/>
              </a:rPr>
              <a:t>economiei</a:t>
            </a:r>
            <a:r>
              <a:rPr lang="en-US" dirty="0">
                <a:effectLst/>
                <a:latin typeface="Arial" panose="020B0604020202020204" pitchFamily="34" charset="0"/>
              </a:rPr>
              <a:t> </a:t>
            </a:r>
            <a:r>
              <a:rPr lang="en-US" dirty="0" err="1">
                <a:effectLst/>
                <a:latin typeface="Arial" panose="020B0604020202020204" pitchFamily="34" charset="0"/>
              </a:rPr>
              <a:t>naţionale</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mediului</a:t>
            </a:r>
            <a:r>
              <a:rPr lang="en-US" dirty="0">
                <a:effectLst/>
                <a:latin typeface="Arial" panose="020B0604020202020204" pitchFamily="34" charset="0"/>
              </a:rPr>
              <a:t> </a:t>
            </a:r>
            <a:r>
              <a:rPr lang="en-US" dirty="0" err="1">
                <a:effectLst/>
                <a:latin typeface="Arial" panose="020B0604020202020204" pitchFamily="34" charset="0"/>
              </a:rPr>
              <a:t>ambiant</a:t>
            </a:r>
            <a:r>
              <a:rPr lang="en-US" dirty="0">
                <a:effectLst/>
                <a:latin typeface="Arial" panose="020B0604020202020204" pitchFamily="34" charset="0"/>
              </a:rPr>
              <a:t>;</a:t>
            </a:r>
          </a:p>
          <a:p>
            <a:pPr algn="just">
              <a:spcBef>
                <a:spcPts val="0"/>
              </a:spcBef>
              <a:spcAft>
                <a:spcPts val="0"/>
              </a:spcAft>
            </a:pPr>
            <a:r>
              <a:rPr lang="en-US" i="1" dirty="0" err="1">
                <a:effectLst/>
                <a:latin typeface="Arial" panose="020B0604020202020204" pitchFamily="34" charset="0"/>
              </a:rPr>
              <a:t>situaţie</a:t>
            </a:r>
            <a:r>
              <a:rPr lang="en-US" i="1" dirty="0">
                <a:effectLst/>
                <a:latin typeface="Arial" panose="020B0604020202020204" pitchFamily="34" charset="0"/>
              </a:rPr>
              <a:t> </a:t>
            </a:r>
            <a:r>
              <a:rPr lang="en-US" i="1" dirty="0" err="1">
                <a:effectLst/>
                <a:latin typeface="Arial" panose="020B0604020202020204" pitchFamily="34" charset="0"/>
              </a:rPr>
              <a:t>excepţională</a:t>
            </a:r>
            <a:r>
              <a:rPr lang="en-US" i="1" dirty="0">
                <a:effectLst/>
                <a:latin typeface="Arial" panose="020B0604020202020204" pitchFamily="34" charset="0"/>
              </a:rPr>
              <a:t> cu </a:t>
            </a:r>
            <a:r>
              <a:rPr lang="en-US" i="1" dirty="0" err="1">
                <a:effectLst/>
                <a:latin typeface="Arial" panose="020B0604020202020204" pitchFamily="34" charset="0"/>
              </a:rPr>
              <a:t>caracter</a:t>
            </a:r>
            <a:r>
              <a:rPr lang="en-US" i="1" dirty="0">
                <a:effectLst/>
                <a:latin typeface="Arial" panose="020B0604020202020204" pitchFamily="34" charset="0"/>
              </a:rPr>
              <a:t> natural</a:t>
            </a:r>
            <a:r>
              <a:rPr lang="en-US" dirty="0">
                <a:effectLst/>
                <a:latin typeface="Arial" panose="020B0604020202020204" pitchFamily="34" charset="0"/>
              </a:rPr>
              <a:t> – </a:t>
            </a:r>
            <a:r>
              <a:rPr lang="en-US" dirty="0" err="1">
                <a:effectLst/>
                <a:latin typeface="Arial" panose="020B0604020202020204" pitchFamily="34" charset="0"/>
              </a:rPr>
              <a:t>situaţie</a:t>
            </a:r>
            <a:r>
              <a:rPr lang="en-US" dirty="0">
                <a:effectLst/>
                <a:latin typeface="Arial" panose="020B0604020202020204" pitchFamily="34" charset="0"/>
              </a:rPr>
              <a:t> pe un </a:t>
            </a:r>
            <a:r>
              <a:rPr lang="en-US" dirty="0" err="1">
                <a:effectLst/>
                <a:latin typeface="Arial" panose="020B0604020202020204" pitchFamily="34" charset="0"/>
              </a:rPr>
              <a:t>anumit</a:t>
            </a:r>
            <a:r>
              <a:rPr lang="en-US" dirty="0">
                <a:effectLst/>
                <a:latin typeface="Arial" panose="020B0604020202020204" pitchFamily="34" charset="0"/>
              </a:rPr>
              <a:t> </a:t>
            </a:r>
            <a:r>
              <a:rPr lang="en-US" dirty="0" err="1">
                <a:effectLst/>
                <a:latin typeface="Arial" panose="020B0604020202020204" pitchFamily="34" charset="0"/>
              </a:rPr>
              <a:t>teritoriu</a:t>
            </a:r>
            <a:r>
              <a:rPr lang="en-US" dirty="0">
                <a:effectLst/>
                <a:latin typeface="Arial" panose="020B0604020202020204" pitchFamily="34" charset="0"/>
              </a:rPr>
              <a:t>, ca </a:t>
            </a:r>
            <a:r>
              <a:rPr lang="en-US" dirty="0" err="1">
                <a:effectLst/>
                <a:latin typeface="Arial" panose="020B0604020202020204" pitchFamily="34" charset="0"/>
              </a:rPr>
              <a:t>rezultat</a:t>
            </a:r>
            <a:r>
              <a:rPr lang="en-US" dirty="0">
                <a:effectLst/>
                <a:latin typeface="Arial" panose="020B0604020202020204" pitchFamily="34" charset="0"/>
              </a:rPr>
              <a:t> al </a:t>
            </a:r>
            <a:r>
              <a:rPr lang="en-US" dirty="0" err="1">
                <a:effectLst/>
                <a:latin typeface="Arial" panose="020B0604020202020204" pitchFamily="34" charset="0"/>
              </a:rPr>
              <a:t>apariţiei</a:t>
            </a:r>
            <a:r>
              <a:rPr lang="en-US" dirty="0">
                <a:effectLst/>
                <a:latin typeface="Arial" panose="020B0604020202020204" pitchFamily="34" charset="0"/>
              </a:rPr>
              <a:t> </a:t>
            </a:r>
            <a:r>
              <a:rPr lang="en-US" dirty="0" err="1">
                <a:effectLst/>
                <a:latin typeface="Arial" panose="020B0604020202020204" pitchFamily="34" charset="0"/>
              </a:rPr>
              <a:t>sursei</a:t>
            </a:r>
            <a:r>
              <a:rPr lang="en-US" dirty="0">
                <a:effectLst/>
                <a:latin typeface="Arial" panose="020B0604020202020204" pitchFamily="34" charset="0"/>
              </a:rPr>
              <a:t> </a:t>
            </a:r>
            <a:r>
              <a:rPr lang="en-US" dirty="0" err="1">
                <a:effectLst/>
                <a:latin typeface="Arial" panose="020B0604020202020204" pitchFamily="34" charset="0"/>
              </a:rPr>
              <a:t>situaţiei</a:t>
            </a:r>
            <a:r>
              <a:rPr lang="en-US" dirty="0">
                <a:effectLst/>
                <a:latin typeface="Arial" panose="020B0604020202020204" pitchFamily="34" charset="0"/>
              </a:rPr>
              <a:t> </a:t>
            </a:r>
            <a:r>
              <a:rPr lang="en-US" dirty="0" err="1">
                <a:effectLst/>
                <a:latin typeface="Arial" panose="020B0604020202020204" pitchFamily="34" charset="0"/>
              </a:rPr>
              <a:t>excepţionale</a:t>
            </a:r>
            <a:r>
              <a:rPr lang="en-US" dirty="0">
                <a:effectLst/>
                <a:latin typeface="Arial" panose="020B0604020202020204" pitchFamily="34" charset="0"/>
              </a:rPr>
              <a:t> </a:t>
            </a:r>
            <a:r>
              <a:rPr lang="en-US" dirty="0" err="1">
                <a:effectLst/>
                <a:latin typeface="Arial" panose="020B0604020202020204" pitchFamily="34" charset="0"/>
              </a:rPr>
              <a:t>naturale</a:t>
            </a:r>
            <a:r>
              <a:rPr lang="en-US" dirty="0">
                <a:effectLst/>
                <a:latin typeface="Arial" panose="020B0604020202020204" pitchFamily="34" charset="0"/>
              </a:rPr>
              <a:t>, care </a:t>
            </a:r>
            <a:r>
              <a:rPr lang="en-US" dirty="0" err="1">
                <a:effectLst/>
                <a:latin typeface="Arial" panose="020B0604020202020204" pitchFamily="34" charset="0"/>
              </a:rPr>
              <a:t>poate</a:t>
            </a:r>
            <a:r>
              <a:rPr lang="en-US" dirty="0">
                <a:effectLst/>
                <a:latin typeface="Arial" panose="020B0604020202020204" pitchFamily="34" charset="0"/>
              </a:rPr>
              <a:t> </a:t>
            </a:r>
            <a:r>
              <a:rPr lang="en-US" dirty="0" err="1">
                <a:effectLst/>
                <a:latin typeface="Arial" panose="020B0604020202020204" pitchFamily="34" charset="0"/>
              </a:rPr>
              <a:t>provoca</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a </a:t>
            </a:r>
            <a:r>
              <a:rPr lang="en-US" dirty="0" err="1">
                <a:effectLst/>
                <a:latin typeface="Arial" panose="020B0604020202020204" pitchFamily="34" charset="0"/>
              </a:rPr>
              <a:t>provocat</a:t>
            </a:r>
            <a:r>
              <a:rPr lang="en-US" dirty="0">
                <a:effectLst/>
                <a:latin typeface="Arial" panose="020B0604020202020204" pitchFamily="34" charset="0"/>
              </a:rPr>
              <a:t> </a:t>
            </a:r>
            <a:r>
              <a:rPr lang="en-US" dirty="0" err="1">
                <a:effectLst/>
                <a:latin typeface="Arial" panose="020B0604020202020204" pitchFamily="34" charset="0"/>
              </a:rPr>
              <a:t>victime</a:t>
            </a:r>
            <a:r>
              <a:rPr lang="en-US" dirty="0">
                <a:effectLst/>
                <a:latin typeface="Arial" panose="020B0604020202020204" pitchFamily="34" charset="0"/>
              </a:rPr>
              <a:t> </a:t>
            </a:r>
            <a:r>
              <a:rPr lang="en-US" dirty="0" err="1">
                <a:effectLst/>
                <a:latin typeface="Arial" panose="020B0604020202020204" pitchFamily="34" charset="0"/>
              </a:rPr>
              <a:t>umane</a:t>
            </a:r>
            <a:r>
              <a:rPr lang="en-US" dirty="0">
                <a:effectLst/>
                <a:latin typeface="Arial" panose="020B0604020202020204" pitchFamily="34" charset="0"/>
              </a:rPr>
              <a:t>, </a:t>
            </a:r>
            <a:r>
              <a:rPr lang="en-US" dirty="0" err="1">
                <a:effectLst/>
                <a:latin typeface="Arial" panose="020B0604020202020204" pitchFamily="34" charset="0"/>
              </a:rPr>
              <a:t>prejudiciu</a:t>
            </a:r>
            <a:r>
              <a:rPr lang="en-US" dirty="0">
                <a:effectLst/>
                <a:latin typeface="Arial" panose="020B0604020202020204" pitchFamily="34" charset="0"/>
              </a:rPr>
              <a:t> </a:t>
            </a:r>
            <a:r>
              <a:rPr lang="en-US" dirty="0" err="1">
                <a:effectLst/>
                <a:latin typeface="Arial" panose="020B0604020202020204" pitchFamily="34" charset="0"/>
              </a:rPr>
              <a:t>sănătăţii</a:t>
            </a:r>
            <a:r>
              <a:rPr lang="en-US" dirty="0">
                <a:effectLst/>
                <a:latin typeface="Arial" panose="020B0604020202020204" pitchFamily="34" charset="0"/>
              </a:rPr>
              <a:t> </a:t>
            </a:r>
            <a:r>
              <a:rPr lang="en-US" dirty="0" err="1">
                <a:effectLst/>
                <a:latin typeface="Arial" panose="020B0604020202020204" pitchFamily="34" charset="0"/>
              </a:rPr>
              <a:t>oamenilor</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a:t>
            </a:r>
            <a:r>
              <a:rPr lang="en-US" dirty="0" err="1">
                <a:effectLst/>
                <a:latin typeface="Arial" panose="020B0604020202020204" pitchFamily="34" charset="0"/>
              </a:rPr>
              <a:t>mediului</a:t>
            </a:r>
            <a:r>
              <a:rPr lang="en-US" dirty="0">
                <a:effectLst/>
                <a:latin typeface="Arial" panose="020B0604020202020204" pitchFamily="34" charset="0"/>
              </a:rPr>
              <a:t> </a:t>
            </a:r>
            <a:r>
              <a:rPr lang="en-US" dirty="0" err="1">
                <a:effectLst/>
                <a:latin typeface="Arial" panose="020B0604020202020204" pitchFamily="34" charset="0"/>
              </a:rPr>
              <a:t>ambiant</a:t>
            </a:r>
            <a:r>
              <a:rPr lang="en-US" dirty="0">
                <a:effectLst/>
                <a:latin typeface="Arial" panose="020B0604020202020204" pitchFamily="34" charset="0"/>
              </a:rPr>
              <a:t>, </a:t>
            </a:r>
            <a:r>
              <a:rPr lang="en-US" dirty="0" err="1">
                <a:effectLst/>
                <a:latin typeface="Arial" panose="020B0604020202020204" pitchFamily="34" charset="0"/>
              </a:rPr>
              <a:t>pierderi</a:t>
            </a:r>
            <a:r>
              <a:rPr lang="en-US" dirty="0">
                <a:effectLst/>
                <a:latin typeface="Arial" panose="020B0604020202020204" pitchFamily="34" charset="0"/>
              </a:rPr>
              <a:t> </a:t>
            </a:r>
            <a:r>
              <a:rPr lang="en-US" dirty="0" err="1">
                <a:effectLst/>
                <a:latin typeface="Arial" panose="020B0604020202020204" pitchFamily="34" charset="0"/>
              </a:rPr>
              <a:t>materiale</a:t>
            </a:r>
            <a:r>
              <a:rPr lang="en-US" dirty="0">
                <a:effectLst/>
                <a:latin typeface="Arial" panose="020B0604020202020204" pitchFamily="34" charset="0"/>
              </a:rPr>
              <a:t> </a:t>
            </a:r>
            <a:r>
              <a:rPr lang="en-US" dirty="0" err="1">
                <a:effectLst/>
                <a:latin typeface="Arial" panose="020B0604020202020204" pitchFamily="34" charset="0"/>
              </a:rPr>
              <a:t>considerabile</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afectarea</a:t>
            </a:r>
            <a:r>
              <a:rPr lang="en-US" dirty="0">
                <a:effectLst/>
                <a:latin typeface="Arial" panose="020B0604020202020204" pitchFamily="34" charset="0"/>
              </a:rPr>
              <a:t> </a:t>
            </a:r>
            <a:r>
              <a:rPr lang="en-US" dirty="0" err="1">
                <a:effectLst/>
                <a:latin typeface="Arial" panose="020B0604020202020204" pitchFamily="34" charset="0"/>
              </a:rPr>
              <a:t>condiţiilor</a:t>
            </a:r>
            <a:r>
              <a:rPr lang="en-US" dirty="0">
                <a:effectLst/>
                <a:latin typeface="Arial" panose="020B0604020202020204" pitchFamily="34" charset="0"/>
              </a:rPr>
              <a:t> </a:t>
            </a:r>
            <a:r>
              <a:rPr lang="en-US" dirty="0" err="1">
                <a:effectLst/>
                <a:latin typeface="Arial" panose="020B0604020202020204" pitchFamily="34" charset="0"/>
              </a:rPr>
              <a:t>activităţii</a:t>
            </a:r>
            <a:r>
              <a:rPr lang="en-US" dirty="0">
                <a:effectLst/>
                <a:latin typeface="Arial" panose="020B0604020202020204" pitchFamily="34" charset="0"/>
              </a:rPr>
              <a:t> </a:t>
            </a:r>
            <a:r>
              <a:rPr lang="en-US" dirty="0" err="1">
                <a:effectLst/>
                <a:latin typeface="Arial" panose="020B0604020202020204" pitchFamily="34" charset="0"/>
              </a:rPr>
              <a:t>vitale</a:t>
            </a:r>
            <a:r>
              <a:rPr lang="en-US" dirty="0">
                <a:effectLst/>
                <a:latin typeface="Arial" panose="020B0604020202020204" pitchFamily="34" charset="0"/>
              </a:rPr>
              <a:t> a </a:t>
            </a:r>
            <a:r>
              <a:rPr lang="en-US" dirty="0" err="1">
                <a:effectLst/>
                <a:latin typeface="Arial" panose="020B0604020202020204" pitchFamily="34" charset="0"/>
              </a:rPr>
              <a:t>oamenilor</a:t>
            </a:r>
            <a:r>
              <a:rPr lang="en-US" dirty="0">
                <a:effectLst/>
                <a:latin typeface="Arial" panose="020B0604020202020204" pitchFamily="34" charset="0"/>
              </a:rPr>
              <a:t>;</a:t>
            </a:r>
          </a:p>
          <a:p>
            <a:pPr algn="just">
              <a:spcBef>
                <a:spcPts val="0"/>
              </a:spcBef>
              <a:spcAft>
                <a:spcPts val="0"/>
              </a:spcAft>
            </a:pPr>
            <a:r>
              <a:rPr lang="en-US" i="1" dirty="0" err="1">
                <a:effectLst/>
                <a:latin typeface="Arial" panose="020B0604020202020204" pitchFamily="34" charset="0"/>
              </a:rPr>
              <a:t>situaţie</a:t>
            </a:r>
            <a:r>
              <a:rPr lang="en-US" i="1" dirty="0">
                <a:effectLst/>
                <a:latin typeface="Arial" panose="020B0604020202020204" pitchFamily="34" charset="0"/>
              </a:rPr>
              <a:t> </a:t>
            </a:r>
            <a:r>
              <a:rPr lang="en-US" i="1" dirty="0" err="1">
                <a:effectLst/>
                <a:latin typeface="Arial" panose="020B0604020202020204" pitchFamily="34" charset="0"/>
              </a:rPr>
              <a:t>excepţională</a:t>
            </a:r>
            <a:r>
              <a:rPr lang="en-US" i="1" dirty="0">
                <a:effectLst/>
                <a:latin typeface="Arial" panose="020B0604020202020204" pitchFamily="34" charset="0"/>
              </a:rPr>
              <a:t> </a:t>
            </a:r>
            <a:r>
              <a:rPr lang="en-US" i="1" dirty="0">
                <a:solidFill>
                  <a:srgbClr val="FF0000"/>
                </a:solidFill>
                <a:effectLst/>
                <a:latin typeface="Arial" panose="020B0604020202020204" pitchFamily="34" charset="0"/>
              </a:rPr>
              <a:t>cu </a:t>
            </a:r>
            <a:r>
              <a:rPr lang="en-US" i="1" dirty="0" err="1">
                <a:solidFill>
                  <a:srgbClr val="FF0000"/>
                </a:solidFill>
                <a:effectLst/>
                <a:latin typeface="Arial" panose="020B0604020202020204" pitchFamily="34" charset="0"/>
              </a:rPr>
              <a:t>caracter</a:t>
            </a:r>
            <a:r>
              <a:rPr lang="en-US" i="1" dirty="0">
                <a:solidFill>
                  <a:srgbClr val="FF0000"/>
                </a:solidFill>
                <a:effectLst/>
                <a:latin typeface="Arial" panose="020B0604020202020204" pitchFamily="34" charset="0"/>
              </a:rPr>
              <a:t> </a:t>
            </a:r>
            <a:r>
              <a:rPr lang="en-US" i="1" dirty="0" err="1">
                <a:solidFill>
                  <a:srgbClr val="FF0000"/>
                </a:solidFill>
                <a:effectLst/>
                <a:latin typeface="Arial" panose="020B0604020202020204" pitchFamily="34" charset="0"/>
              </a:rPr>
              <a:t>biologico</a:t>
            </a:r>
            <a:r>
              <a:rPr lang="en-US" i="1" dirty="0">
                <a:solidFill>
                  <a:srgbClr val="FF0000"/>
                </a:solidFill>
                <a:effectLst/>
                <a:latin typeface="Arial" panose="020B0604020202020204" pitchFamily="34" charset="0"/>
              </a:rPr>
              <a:t>-social</a:t>
            </a:r>
            <a:r>
              <a:rPr lang="en-US" dirty="0">
                <a:solidFill>
                  <a:srgbClr val="FF0000"/>
                </a:solidFill>
                <a:effectLst/>
                <a:latin typeface="Arial" panose="020B0604020202020204" pitchFamily="34" charset="0"/>
              </a:rPr>
              <a:t> </a:t>
            </a:r>
            <a:r>
              <a:rPr lang="en-US" dirty="0">
                <a:effectLst/>
                <a:latin typeface="Arial" panose="020B0604020202020204" pitchFamily="34" charset="0"/>
              </a:rPr>
              <a:t>– </a:t>
            </a:r>
            <a:r>
              <a:rPr lang="en-US" dirty="0" err="1">
                <a:effectLst/>
                <a:latin typeface="Arial" panose="020B0604020202020204" pitchFamily="34" charset="0"/>
              </a:rPr>
              <a:t>situaţie</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care,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urma</a:t>
            </a:r>
            <a:r>
              <a:rPr lang="en-US" dirty="0">
                <a:effectLst/>
                <a:latin typeface="Arial" panose="020B0604020202020204" pitchFamily="34" charset="0"/>
              </a:rPr>
              <a:t> </a:t>
            </a:r>
            <a:r>
              <a:rPr lang="en-US" dirty="0" err="1">
                <a:effectLst/>
                <a:latin typeface="Arial" panose="020B0604020202020204" pitchFamily="34" charset="0"/>
              </a:rPr>
              <a:t>apariţiei</a:t>
            </a:r>
            <a:r>
              <a:rPr lang="en-US" dirty="0">
                <a:effectLst/>
                <a:latin typeface="Arial" panose="020B0604020202020204" pitchFamily="34" charset="0"/>
              </a:rPr>
              <a:t> </a:t>
            </a:r>
            <a:r>
              <a:rPr lang="en-US" dirty="0" err="1">
                <a:effectLst/>
                <a:latin typeface="Arial" panose="020B0604020202020204" pitchFamily="34" charset="0"/>
              </a:rPr>
              <a:t>sursei</a:t>
            </a:r>
            <a:r>
              <a:rPr lang="en-US" dirty="0">
                <a:effectLst/>
                <a:latin typeface="Arial" panose="020B0604020202020204" pitchFamily="34" charset="0"/>
              </a:rPr>
              <a:t> </a:t>
            </a:r>
            <a:r>
              <a:rPr lang="en-US" dirty="0" err="1">
                <a:effectLst/>
                <a:latin typeface="Arial" panose="020B0604020202020204" pitchFamily="34" charset="0"/>
              </a:rPr>
              <a:t>situaţiei</a:t>
            </a:r>
            <a:r>
              <a:rPr lang="en-US" dirty="0">
                <a:effectLst/>
                <a:latin typeface="Arial" panose="020B0604020202020204" pitchFamily="34" charset="0"/>
              </a:rPr>
              <a:t> </a:t>
            </a:r>
            <a:r>
              <a:rPr lang="en-US" dirty="0" err="1">
                <a:effectLst/>
                <a:latin typeface="Arial" panose="020B0604020202020204" pitchFamily="34" charset="0"/>
              </a:rPr>
              <a:t>excepţionale</a:t>
            </a:r>
            <a:r>
              <a:rPr lang="en-US" dirty="0">
                <a:effectLst/>
                <a:latin typeface="Arial" panose="020B0604020202020204" pitchFamily="34" charset="0"/>
              </a:rPr>
              <a:t> </a:t>
            </a:r>
            <a:r>
              <a:rPr lang="en-US" dirty="0" err="1">
                <a:effectLst/>
                <a:latin typeface="Arial" panose="020B0604020202020204" pitchFamily="34" charset="0"/>
              </a:rPr>
              <a:t>biologico-sociale</a:t>
            </a:r>
            <a:r>
              <a:rPr lang="en-US" dirty="0">
                <a:effectLst/>
                <a:latin typeface="Arial" panose="020B0604020202020204" pitchFamily="34" charset="0"/>
              </a:rPr>
              <a:t> pe un </a:t>
            </a:r>
            <a:r>
              <a:rPr lang="en-US" dirty="0" err="1">
                <a:effectLst/>
                <a:latin typeface="Arial" panose="020B0604020202020204" pitchFamily="34" charset="0"/>
              </a:rPr>
              <a:t>anumit</a:t>
            </a:r>
            <a:r>
              <a:rPr lang="en-US" dirty="0">
                <a:effectLst/>
                <a:latin typeface="Arial" panose="020B0604020202020204" pitchFamily="34" charset="0"/>
              </a:rPr>
              <a:t> </a:t>
            </a:r>
            <a:r>
              <a:rPr lang="en-US" dirty="0" err="1">
                <a:effectLst/>
                <a:latin typeface="Arial" panose="020B0604020202020204" pitchFamily="34" charset="0"/>
              </a:rPr>
              <a:t>teritoriu</a:t>
            </a:r>
            <a:r>
              <a:rPr lang="en-US" dirty="0">
                <a:effectLst/>
                <a:latin typeface="Arial" panose="020B0604020202020204" pitchFamily="34" charset="0"/>
              </a:rPr>
              <a:t>, se </a:t>
            </a:r>
            <a:r>
              <a:rPr lang="en-US" dirty="0" err="1">
                <a:effectLst/>
                <a:latin typeface="Arial" panose="020B0604020202020204" pitchFamily="34" charset="0"/>
              </a:rPr>
              <a:t>întrerup</a:t>
            </a:r>
            <a:r>
              <a:rPr lang="en-US" dirty="0">
                <a:effectLst/>
                <a:latin typeface="Arial" panose="020B0604020202020204" pitchFamily="34" charset="0"/>
              </a:rPr>
              <a:t> </a:t>
            </a:r>
            <a:r>
              <a:rPr lang="en-US" dirty="0" err="1">
                <a:effectLst/>
                <a:latin typeface="Arial" panose="020B0604020202020204" pitchFamily="34" charset="0"/>
              </a:rPr>
              <a:t>condiţiile</a:t>
            </a:r>
            <a:r>
              <a:rPr lang="en-US" dirty="0">
                <a:effectLst/>
                <a:latin typeface="Arial" panose="020B0604020202020204" pitchFamily="34" charset="0"/>
              </a:rPr>
              <a:t> </a:t>
            </a:r>
            <a:r>
              <a:rPr lang="en-US" dirty="0" err="1">
                <a:effectLst/>
                <a:latin typeface="Arial" panose="020B0604020202020204" pitchFamily="34" charset="0"/>
              </a:rPr>
              <a:t>normale</a:t>
            </a:r>
            <a:r>
              <a:rPr lang="en-US" dirty="0">
                <a:effectLst/>
                <a:latin typeface="Arial" panose="020B0604020202020204" pitchFamily="34" charset="0"/>
              </a:rPr>
              <a:t> de </a:t>
            </a:r>
            <a:r>
              <a:rPr lang="en-US" dirty="0" err="1">
                <a:effectLst/>
                <a:latin typeface="Arial" panose="020B0604020202020204" pitchFamily="34" charset="0"/>
              </a:rPr>
              <a:t>viaţă</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activitate</a:t>
            </a:r>
            <a:r>
              <a:rPr lang="en-US" dirty="0">
                <a:effectLst/>
                <a:latin typeface="Arial" panose="020B0604020202020204" pitchFamily="34" charset="0"/>
              </a:rPr>
              <a:t> a </a:t>
            </a:r>
            <a:r>
              <a:rPr lang="en-US" dirty="0" err="1">
                <a:effectLst/>
                <a:latin typeface="Arial" panose="020B0604020202020204" pitchFamily="34" charset="0"/>
              </a:rPr>
              <a:t>oamenilor</a:t>
            </a:r>
            <a:r>
              <a:rPr lang="en-US" dirty="0">
                <a:effectLst/>
                <a:latin typeface="Arial" panose="020B0604020202020204" pitchFamily="34" charset="0"/>
              </a:rPr>
              <a:t>, </a:t>
            </a:r>
            <a:r>
              <a:rPr lang="en-US" dirty="0" err="1">
                <a:effectLst/>
                <a:latin typeface="Arial" panose="020B0604020202020204" pitchFamily="34" charset="0"/>
              </a:rPr>
              <a:t>existenţa</a:t>
            </a:r>
            <a:r>
              <a:rPr lang="en-US" dirty="0">
                <a:effectLst/>
                <a:latin typeface="Arial" panose="020B0604020202020204" pitchFamily="34" charset="0"/>
              </a:rPr>
              <a:t> </a:t>
            </a:r>
            <a:r>
              <a:rPr lang="en-US" dirty="0" err="1">
                <a:effectLst/>
                <a:latin typeface="Arial" panose="020B0604020202020204" pitchFamily="34" charset="0"/>
              </a:rPr>
              <a:t>animalelor</a:t>
            </a:r>
            <a:r>
              <a:rPr lang="en-US" dirty="0">
                <a:effectLst/>
                <a:latin typeface="Arial" panose="020B0604020202020204" pitchFamily="34" charset="0"/>
              </a:rPr>
              <a:t> </a:t>
            </a:r>
            <a:r>
              <a:rPr lang="en-US" dirty="0" err="1">
                <a:effectLst/>
                <a:latin typeface="Arial" panose="020B0604020202020204" pitchFamily="34" charset="0"/>
              </a:rPr>
              <a:t>agricole</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creşterea</a:t>
            </a:r>
            <a:r>
              <a:rPr lang="en-US" dirty="0">
                <a:effectLst/>
                <a:latin typeface="Arial" panose="020B0604020202020204" pitchFamily="34" charset="0"/>
              </a:rPr>
              <a:t> </a:t>
            </a:r>
            <a:r>
              <a:rPr lang="en-US" dirty="0" err="1">
                <a:effectLst/>
                <a:latin typeface="Arial" panose="020B0604020202020204" pitchFamily="34" charset="0"/>
              </a:rPr>
              <a:t>plantelor</a:t>
            </a:r>
            <a:r>
              <a:rPr lang="en-US" dirty="0">
                <a:effectLst/>
                <a:latin typeface="Arial" panose="020B0604020202020204" pitchFamily="34" charset="0"/>
              </a:rPr>
              <a:t>, </a:t>
            </a:r>
            <a:r>
              <a:rPr lang="en-US" dirty="0" err="1">
                <a:effectLst/>
                <a:latin typeface="Arial" panose="020B0604020202020204" pitchFamily="34" charset="0"/>
              </a:rPr>
              <a:t>apare</a:t>
            </a:r>
            <a:r>
              <a:rPr lang="en-US" dirty="0">
                <a:effectLst/>
                <a:latin typeface="Arial" panose="020B0604020202020204" pitchFamily="34" charset="0"/>
              </a:rPr>
              <a:t> un </a:t>
            </a:r>
            <a:r>
              <a:rPr lang="en-US" dirty="0" err="1">
                <a:effectLst/>
                <a:latin typeface="Arial" panose="020B0604020202020204" pitchFamily="34" charset="0"/>
              </a:rPr>
              <a:t>pericol</a:t>
            </a:r>
            <a:r>
              <a:rPr lang="en-US" dirty="0">
                <a:effectLst/>
                <a:latin typeface="Arial" panose="020B0604020202020204" pitchFamily="34" charset="0"/>
              </a:rPr>
              <a:t> </a:t>
            </a:r>
            <a:r>
              <a:rPr lang="en-US" dirty="0" err="1">
                <a:effectLst/>
                <a:latin typeface="Arial" panose="020B0604020202020204" pitchFamily="34" charset="0"/>
              </a:rPr>
              <a:t>pentru</a:t>
            </a:r>
            <a:r>
              <a:rPr lang="en-US" dirty="0">
                <a:effectLst/>
                <a:latin typeface="Arial" panose="020B0604020202020204" pitchFamily="34" charset="0"/>
              </a:rPr>
              <a:t> </a:t>
            </a:r>
            <a:r>
              <a:rPr lang="en-US" dirty="0" err="1">
                <a:effectLst/>
                <a:latin typeface="Arial" panose="020B0604020202020204" pitchFamily="34" charset="0"/>
              </a:rPr>
              <a:t>viaţa</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sănătatea</a:t>
            </a:r>
            <a:r>
              <a:rPr lang="en-US" dirty="0">
                <a:effectLst/>
                <a:latin typeface="Arial" panose="020B0604020202020204" pitchFamily="34" charset="0"/>
              </a:rPr>
              <a:t> </a:t>
            </a:r>
            <a:r>
              <a:rPr lang="en-US" dirty="0" err="1">
                <a:effectLst/>
                <a:latin typeface="Arial" panose="020B0604020202020204" pitchFamily="34" charset="0"/>
              </a:rPr>
              <a:t>oamenilor</a:t>
            </a:r>
            <a:r>
              <a:rPr lang="en-US" dirty="0">
                <a:effectLst/>
                <a:latin typeface="Arial" panose="020B0604020202020204" pitchFamily="34" charset="0"/>
              </a:rPr>
              <a:t>, </a:t>
            </a:r>
            <a:r>
              <a:rPr lang="en-US" dirty="0" err="1">
                <a:effectLst/>
                <a:latin typeface="Arial" panose="020B0604020202020204" pitchFamily="34" charset="0"/>
              </a:rPr>
              <a:t>există</a:t>
            </a:r>
            <a:r>
              <a:rPr lang="en-US" dirty="0">
                <a:effectLst/>
                <a:latin typeface="Arial" panose="020B0604020202020204" pitchFamily="34" charset="0"/>
              </a:rPr>
              <a:t> </a:t>
            </a:r>
            <a:r>
              <a:rPr lang="en-US" dirty="0" err="1">
                <a:effectLst/>
                <a:latin typeface="Arial" panose="020B0604020202020204" pitchFamily="34" charset="0"/>
              </a:rPr>
              <a:t>riscul</a:t>
            </a:r>
            <a:r>
              <a:rPr lang="en-US" dirty="0">
                <a:effectLst/>
                <a:latin typeface="Arial" panose="020B0604020202020204" pitchFamily="34" charset="0"/>
              </a:rPr>
              <a:t> </a:t>
            </a:r>
            <a:r>
              <a:rPr lang="en-US" dirty="0" err="1">
                <a:effectLst/>
                <a:latin typeface="Arial" panose="020B0604020202020204" pitchFamily="34" charset="0"/>
              </a:rPr>
              <a:t>răspîndirii</a:t>
            </a:r>
            <a:r>
              <a:rPr lang="en-US" dirty="0">
                <a:effectLst/>
                <a:latin typeface="Arial" panose="020B0604020202020204" pitchFamily="34" charset="0"/>
              </a:rPr>
              <a:t> </a:t>
            </a:r>
            <a:r>
              <a:rPr lang="en-US" dirty="0" err="1">
                <a:effectLst/>
                <a:latin typeface="Arial" panose="020B0604020202020204" pitchFamily="34" charset="0"/>
              </a:rPr>
              <a:t>vaste</a:t>
            </a:r>
            <a:r>
              <a:rPr lang="en-US" dirty="0">
                <a:effectLst/>
                <a:latin typeface="Arial" panose="020B0604020202020204" pitchFamily="34" charset="0"/>
              </a:rPr>
              <a:t> a </a:t>
            </a:r>
            <a:r>
              <a:rPr lang="en-US" dirty="0" err="1">
                <a:effectLst/>
                <a:latin typeface="Arial" panose="020B0604020202020204" pitchFamily="34" charset="0"/>
              </a:rPr>
              <a:t>bolilor</a:t>
            </a:r>
            <a:r>
              <a:rPr lang="en-US" dirty="0">
                <a:effectLst/>
                <a:latin typeface="Arial" panose="020B0604020202020204" pitchFamily="34" charset="0"/>
              </a:rPr>
              <a:t> </a:t>
            </a:r>
            <a:r>
              <a:rPr lang="en-US" dirty="0" err="1">
                <a:effectLst/>
                <a:latin typeface="Arial" panose="020B0604020202020204" pitchFamily="34" charset="0"/>
              </a:rPr>
              <a:t>infecţioase</a:t>
            </a:r>
            <a:r>
              <a:rPr lang="en-US" dirty="0">
                <a:effectLst/>
                <a:latin typeface="Arial" panose="020B0604020202020204" pitchFamily="34" charset="0"/>
              </a:rPr>
              <a:t>, </a:t>
            </a:r>
            <a:r>
              <a:rPr lang="en-US" dirty="0" err="1">
                <a:effectLst/>
                <a:latin typeface="Arial" panose="020B0604020202020204" pitchFamily="34" charset="0"/>
              </a:rPr>
              <a:t>pierderii</a:t>
            </a:r>
            <a:r>
              <a:rPr lang="en-US" dirty="0">
                <a:effectLst/>
                <a:latin typeface="Arial" panose="020B0604020202020204" pitchFamily="34" charset="0"/>
              </a:rPr>
              <a:t> </a:t>
            </a:r>
            <a:r>
              <a:rPr lang="en-US" dirty="0" err="1">
                <a:effectLst/>
                <a:latin typeface="Arial" panose="020B0604020202020204" pitchFamily="34" charset="0"/>
              </a:rPr>
              <a:t>animalelor</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plantelor</a:t>
            </a:r>
            <a:r>
              <a:rPr lang="en-US" dirty="0">
                <a:effectLst/>
                <a:latin typeface="Arial" panose="020B0604020202020204" pitchFamily="34" charset="0"/>
              </a:rPr>
              <a:t> </a:t>
            </a:r>
            <a:r>
              <a:rPr lang="en-US" dirty="0" err="1">
                <a:effectLst/>
                <a:latin typeface="Arial" panose="020B0604020202020204" pitchFamily="34" charset="0"/>
              </a:rPr>
              <a:t>agricole</a:t>
            </a:r>
            <a:r>
              <a:rPr lang="en-US" dirty="0">
                <a:effectLst/>
                <a:latin typeface="Arial" panose="020B0604020202020204" pitchFamily="34" charset="0"/>
              </a:rPr>
              <a:t>;</a:t>
            </a:r>
          </a:p>
          <a:p>
            <a:pPr marL="0" indent="0">
              <a:buNone/>
            </a:pPr>
            <a:r>
              <a:rPr lang="en-US" dirty="0">
                <a:effectLst/>
                <a:latin typeface="Arial" panose="020B0604020202020204" pitchFamily="34" charset="0"/>
              </a:rPr>
              <a:t/>
            </a:r>
            <a:br>
              <a:rPr lang="en-US" dirty="0">
                <a:effectLst/>
                <a:latin typeface="Arial" panose="020B0604020202020204" pitchFamily="34" charset="0"/>
              </a:rPr>
            </a:br>
            <a:r>
              <a:rPr lang="en-US" dirty="0">
                <a:effectLst/>
                <a:latin typeface="Arial" panose="020B0604020202020204" pitchFamily="34" charset="0"/>
              </a:rPr>
              <a:t>_______________________</a:t>
            </a:r>
            <a:br>
              <a:rPr lang="en-US" dirty="0">
                <a:effectLst/>
                <a:latin typeface="Arial" panose="020B0604020202020204" pitchFamily="34" charset="0"/>
              </a:rPr>
            </a:br>
            <a:r>
              <a:rPr lang="en-US" dirty="0" err="1">
                <a:effectLst/>
                <a:latin typeface="Arial" panose="020B0604020202020204" pitchFamily="34" charset="0"/>
              </a:rPr>
              <a:t>Guvernul</a:t>
            </a:r>
            <a:r>
              <a:rPr lang="en-US" dirty="0">
                <a:effectLst/>
                <a:latin typeface="Arial" panose="020B0604020202020204" pitchFamily="34" charset="0"/>
              </a:rPr>
              <a:t> </a:t>
            </a:r>
            <a:r>
              <a:rPr lang="en-US" dirty="0" err="1">
                <a:effectLst/>
                <a:latin typeface="Arial" panose="020B0604020202020204" pitchFamily="34" charset="0"/>
              </a:rPr>
              <a:t>Republicii</a:t>
            </a:r>
            <a:r>
              <a:rPr lang="en-US" dirty="0">
                <a:effectLst/>
                <a:latin typeface="Arial" panose="020B0604020202020204" pitchFamily="34" charset="0"/>
              </a:rPr>
              <a:t> Moldova</a:t>
            </a:r>
            <a:br>
              <a:rPr lang="en-US" dirty="0">
                <a:effectLst/>
                <a:latin typeface="Arial" panose="020B0604020202020204" pitchFamily="34" charset="0"/>
              </a:rPr>
            </a:br>
            <a:r>
              <a:rPr lang="en-US" dirty="0">
                <a:effectLst/>
                <a:latin typeface="Arial" panose="020B0604020202020204" pitchFamily="34" charset="0"/>
                <a:hlinkClick r:id="" action="ppaction://hlinkfile"/>
              </a:rPr>
              <a:t>1076/16.11.2010 </a:t>
            </a:r>
            <a:r>
              <a:rPr lang="en-US" dirty="0" err="1">
                <a:effectLst/>
                <a:latin typeface="Arial" panose="020B0604020202020204" pitchFamily="34" charset="0"/>
                <a:hlinkClick r:id="" action="ppaction://hlinkfile"/>
              </a:rPr>
              <a:t>Hotărîre</a:t>
            </a:r>
            <a:r>
              <a:rPr lang="en-US" dirty="0">
                <a:effectLst/>
                <a:latin typeface="Arial" panose="020B0604020202020204" pitchFamily="34" charset="0"/>
                <a:hlinkClick r:id="" action="ppaction://hlinkfile"/>
              </a:rPr>
              <a:t> cu </a:t>
            </a:r>
            <a:r>
              <a:rPr lang="en-US" dirty="0" err="1">
                <a:effectLst/>
                <a:latin typeface="Arial" panose="020B0604020202020204" pitchFamily="34" charset="0"/>
                <a:hlinkClick r:id="" action="ppaction://hlinkfile"/>
              </a:rPr>
              <a:t>privire</a:t>
            </a:r>
            <a:r>
              <a:rPr lang="en-US" dirty="0">
                <a:effectLst/>
                <a:latin typeface="Arial" panose="020B0604020202020204" pitchFamily="34" charset="0"/>
                <a:hlinkClick r:id="" action="ppaction://hlinkfile"/>
              </a:rPr>
              <a:t> la </a:t>
            </a:r>
            <a:r>
              <a:rPr lang="en-US" dirty="0" err="1">
                <a:effectLst/>
                <a:latin typeface="Arial" panose="020B0604020202020204" pitchFamily="34" charset="0"/>
                <a:hlinkClick r:id="" action="ppaction://hlinkfile"/>
              </a:rPr>
              <a:t>clasificarea</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situaţiilor</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excepţionale</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şi</a:t>
            </a:r>
            <a:r>
              <a:rPr lang="en-US" dirty="0">
                <a:effectLst/>
                <a:latin typeface="Arial" panose="020B0604020202020204" pitchFamily="34" charset="0"/>
                <a:hlinkClick r:id="" action="ppaction://hlinkfile"/>
              </a:rPr>
              <a:t> la </a:t>
            </a:r>
            <a:r>
              <a:rPr lang="en-US" dirty="0" err="1">
                <a:effectLst/>
                <a:latin typeface="Arial" panose="020B0604020202020204" pitchFamily="34" charset="0"/>
                <a:hlinkClick r:id="" action="ppaction://hlinkfile"/>
              </a:rPr>
              <a:t>modul</a:t>
            </a:r>
            <a:r>
              <a:rPr lang="en-US" dirty="0">
                <a:effectLst/>
                <a:latin typeface="Arial" panose="020B0604020202020204" pitchFamily="34" charset="0"/>
                <a:hlinkClick r:id="" action="ppaction://hlinkfile"/>
              </a:rPr>
              <a:t> de </a:t>
            </a:r>
            <a:r>
              <a:rPr lang="en-US" dirty="0" err="1">
                <a:effectLst/>
                <a:latin typeface="Arial" panose="020B0604020202020204" pitchFamily="34" charset="0"/>
                <a:hlinkClick r:id="" action="ppaction://hlinkfile"/>
              </a:rPr>
              <a:t>acumulare</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şi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prezentare</a:t>
            </a:r>
            <a:r>
              <a:rPr lang="en-US" dirty="0">
                <a:effectLst/>
                <a:latin typeface="Arial" panose="020B0604020202020204" pitchFamily="34" charset="0"/>
                <a:hlinkClick r:id="" action="ppaction://hlinkfile"/>
              </a:rPr>
              <a:t> a </a:t>
            </a:r>
            <a:r>
              <a:rPr lang="en-US" dirty="0" err="1">
                <a:effectLst/>
                <a:latin typeface="Arial" panose="020B0604020202020204" pitchFamily="34" charset="0"/>
                <a:hlinkClick r:id="" action="ppaction://hlinkfile"/>
              </a:rPr>
              <a:t>informaţiilor</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în</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domeniul</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protecţiei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populaţiei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şi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teritoriului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în</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caz</a:t>
            </a:r>
            <a:r>
              <a:rPr lang="en-US" dirty="0">
                <a:effectLst/>
                <a:latin typeface="Arial" panose="020B0604020202020204" pitchFamily="34" charset="0"/>
                <a:hlinkClick r:id="" action="ppaction://hlinkfile"/>
              </a:rPr>
              <a:t> de </a:t>
            </a:r>
            <a:r>
              <a:rPr lang="en-US" dirty="0" err="1">
                <a:effectLst/>
                <a:latin typeface="Arial" panose="020B0604020202020204" pitchFamily="34" charset="0"/>
                <a:hlinkClick r:id="" action="ppaction://hlinkfile"/>
              </a:rPr>
              <a:t>situaţii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excepţionale</a:t>
            </a:r>
            <a:endParaRPr lang="en-US" dirty="0">
              <a:effectLst/>
              <a:latin typeface="Arial" panose="020B0604020202020204" pitchFamily="34" charset="0"/>
            </a:endParaRPr>
          </a:p>
          <a:p>
            <a:pPr marL="0" indent="0">
              <a:buNone/>
            </a:pPr>
            <a:r>
              <a:rPr lang="en-US" dirty="0">
                <a:effectLst/>
                <a:latin typeface="Arial" panose="020B0604020202020204" pitchFamily="34" charset="0"/>
              </a:rPr>
              <a:t/>
            </a:r>
            <a:br>
              <a:rPr lang="en-US" dirty="0">
                <a:effectLst/>
                <a:latin typeface="Arial" panose="020B0604020202020204" pitchFamily="34" charset="0"/>
              </a:rPr>
            </a:br>
            <a:r>
              <a:rPr lang="en-US" i="1" dirty="0" err="1">
                <a:effectLst/>
                <a:latin typeface="Arial" panose="020B0604020202020204" pitchFamily="34" charset="0"/>
              </a:rPr>
              <a:t>Monitorul</a:t>
            </a:r>
            <a:r>
              <a:rPr lang="en-US" i="1" dirty="0">
                <a:effectLst/>
                <a:latin typeface="Arial" panose="020B0604020202020204" pitchFamily="34" charset="0"/>
              </a:rPr>
              <a:t> </a:t>
            </a:r>
            <a:r>
              <a:rPr lang="en-US" i="1" dirty="0" err="1">
                <a:effectLst/>
                <a:latin typeface="Arial" panose="020B0604020202020204" pitchFamily="34" charset="0"/>
              </a:rPr>
              <a:t>Oficial</a:t>
            </a:r>
            <a:r>
              <a:rPr lang="en-US" i="1" dirty="0">
                <a:effectLst/>
                <a:latin typeface="Arial" panose="020B0604020202020204" pitchFamily="34" charset="0"/>
              </a:rPr>
              <a:t> al R. Moldova, 227-230/1191, 19.11.2010</a:t>
            </a:r>
            <a:endParaRPr lang="en-US" dirty="0"/>
          </a:p>
        </p:txBody>
      </p:sp>
    </p:spTree>
    <p:extLst>
      <p:ext uri="{BB962C8B-B14F-4D97-AF65-F5344CB8AC3E}">
        <p14:creationId xmlns:p14="http://schemas.microsoft.com/office/powerpoint/2010/main" val="1931379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AC2919-BE18-452D-AF13-761DE5E3110A}"/>
              </a:ext>
            </a:extLst>
          </p:cNvPr>
          <p:cNvSpPr>
            <a:spLocks noGrp="1"/>
          </p:cNvSpPr>
          <p:nvPr>
            <p:ph idx="1"/>
          </p:nvPr>
        </p:nvSpPr>
        <p:spPr>
          <a:xfrm>
            <a:off x="677333" y="1029810"/>
            <a:ext cx="11369665" cy="5300651"/>
          </a:xfrm>
        </p:spPr>
        <p:txBody>
          <a:bodyPr>
            <a:normAutofit fontScale="47500" lnSpcReduction="20000"/>
          </a:bodyPr>
          <a:lstStyle/>
          <a:p>
            <a:pPr marL="0" indent="0" algn="just">
              <a:spcBef>
                <a:spcPts val="0"/>
              </a:spcBef>
              <a:spcAft>
                <a:spcPts val="0"/>
              </a:spcAft>
              <a:buNone/>
            </a:pPr>
            <a:endParaRPr lang="en-US" dirty="0">
              <a:effectLst/>
              <a:latin typeface="Arial" panose="020B0604020202020204" pitchFamily="34" charset="0"/>
            </a:endParaRPr>
          </a:p>
          <a:p>
            <a:pPr indent="0" algn="ctr">
              <a:spcBef>
                <a:spcPts val="0"/>
              </a:spcBef>
              <a:spcAft>
                <a:spcPts val="0"/>
              </a:spcAft>
              <a:buNone/>
            </a:pPr>
            <a:r>
              <a:rPr lang="en-US" b="1" dirty="0">
                <a:effectLst/>
                <a:latin typeface="Arial" panose="020B0604020202020204" pitchFamily="34" charset="0"/>
              </a:rPr>
              <a:t>CLASIFICAREA</a:t>
            </a:r>
          </a:p>
          <a:p>
            <a:pPr indent="0" algn="ctr">
              <a:spcBef>
                <a:spcPts val="0"/>
              </a:spcBef>
              <a:spcAft>
                <a:spcPts val="0"/>
              </a:spcAft>
              <a:buNone/>
            </a:pPr>
            <a:r>
              <a:rPr lang="en-US" b="1" dirty="0" err="1">
                <a:effectLst/>
                <a:latin typeface="Arial" panose="020B0604020202020204" pitchFamily="34" charset="0"/>
              </a:rPr>
              <a:t>situaţiilor</a:t>
            </a:r>
            <a:r>
              <a:rPr lang="en-US" b="1" dirty="0">
                <a:effectLst/>
                <a:latin typeface="Arial" panose="020B0604020202020204" pitchFamily="34" charset="0"/>
              </a:rPr>
              <a:t> </a:t>
            </a:r>
            <a:r>
              <a:rPr lang="en-US" b="1" dirty="0" err="1">
                <a:effectLst/>
                <a:latin typeface="Arial" panose="020B0604020202020204" pitchFamily="34" charset="0"/>
              </a:rPr>
              <a:t>excepţionale</a:t>
            </a:r>
            <a:endParaRPr lang="en-US" b="1" dirty="0">
              <a:effectLst/>
              <a:latin typeface="Arial" panose="020B0604020202020204" pitchFamily="34" charset="0"/>
            </a:endParaRPr>
          </a:p>
          <a:p>
            <a:pPr marL="0" indent="0" algn="just">
              <a:spcBef>
                <a:spcPts val="0"/>
              </a:spcBef>
              <a:spcAft>
                <a:spcPts val="0"/>
              </a:spcAft>
              <a:buNone/>
            </a:pPr>
            <a:r>
              <a:rPr lang="en-US" dirty="0">
                <a:effectLst/>
                <a:latin typeface="Arial" panose="020B0604020202020204" pitchFamily="34" charset="0"/>
              </a:rPr>
              <a:t> </a:t>
            </a:r>
          </a:p>
          <a:p>
            <a:pPr indent="0" algn="ctr">
              <a:spcBef>
                <a:spcPts val="0"/>
              </a:spcBef>
              <a:spcAft>
                <a:spcPts val="0"/>
              </a:spcAft>
              <a:buNone/>
            </a:pPr>
            <a:r>
              <a:rPr lang="en-US" b="1" dirty="0">
                <a:effectLst/>
                <a:latin typeface="Arial" panose="020B0604020202020204" pitchFamily="34" charset="0"/>
              </a:rPr>
              <a:t>1. </a:t>
            </a:r>
            <a:r>
              <a:rPr lang="en-US" b="1" dirty="0" err="1">
                <a:effectLst/>
                <a:latin typeface="Arial" panose="020B0604020202020204" pitchFamily="34" charset="0"/>
              </a:rPr>
              <a:t>Situaţii</a:t>
            </a:r>
            <a:r>
              <a:rPr lang="en-US" b="1" dirty="0">
                <a:effectLst/>
                <a:latin typeface="Arial" panose="020B0604020202020204" pitchFamily="34" charset="0"/>
              </a:rPr>
              <a:t> </a:t>
            </a:r>
            <a:r>
              <a:rPr lang="en-US" b="1" dirty="0" err="1">
                <a:effectLst/>
                <a:latin typeface="Arial" panose="020B0604020202020204" pitchFamily="34" charset="0"/>
              </a:rPr>
              <a:t>excepţionale</a:t>
            </a:r>
            <a:r>
              <a:rPr lang="en-US" b="1" dirty="0">
                <a:effectLst/>
                <a:latin typeface="Arial" panose="020B0604020202020204" pitchFamily="34" charset="0"/>
              </a:rPr>
              <a:t> cu </a:t>
            </a:r>
            <a:r>
              <a:rPr lang="en-US" b="1" dirty="0" err="1">
                <a:effectLst/>
                <a:latin typeface="Arial" panose="020B0604020202020204" pitchFamily="34" charset="0"/>
              </a:rPr>
              <a:t>caracter</a:t>
            </a:r>
            <a:r>
              <a:rPr lang="en-US" b="1" dirty="0">
                <a:effectLst/>
                <a:latin typeface="Arial" panose="020B0604020202020204" pitchFamily="34" charset="0"/>
              </a:rPr>
              <a:t> </a:t>
            </a:r>
            <a:r>
              <a:rPr lang="en-US" b="1" dirty="0" err="1">
                <a:effectLst/>
                <a:latin typeface="Arial" panose="020B0604020202020204" pitchFamily="34" charset="0"/>
              </a:rPr>
              <a:t>tehnogen</a:t>
            </a:r>
            <a:endParaRPr lang="en-US" b="1" dirty="0">
              <a:effectLst/>
              <a:latin typeface="Arial" panose="020B0604020202020204" pitchFamily="34" charset="0"/>
            </a:endParaRPr>
          </a:p>
          <a:p>
            <a:pPr marL="0" indent="0" algn="just">
              <a:spcBef>
                <a:spcPts val="0"/>
              </a:spcBef>
              <a:spcAft>
                <a:spcPts val="0"/>
              </a:spcAft>
              <a:buNone/>
            </a:pPr>
            <a:r>
              <a:rPr lang="en-US" dirty="0">
                <a:effectLst/>
                <a:latin typeface="Arial" panose="020B0604020202020204" pitchFamily="34" charset="0"/>
              </a:rPr>
              <a:t/>
            </a:r>
            <a:br>
              <a:rPr lang="en-US" dirty="0">
                <a:effectLst/>
                <a:latin typeface="Arial" panose="020B0604020202020204" pitchFamily="34" charset="0"/>
              </a:rPr>
            </a:br>
            <a:r>
              <a:rPr lang="en-US" b="1" dirty="0">
                <a:effectLst/>
                <a:latin typeface="Arial" panose="020B0604020202020204" pitchFamily="34" charset="0"/>
              </a:rPr>
              <a:t>1.2. </a:t>
            </a:r>
            <a:r>
              <a:rPr lang="en-US" b="1" dirty="0" err="1">
                <a:effectLst/>
                <a:latin typeface="Arial" panose="020B0604020202020204" pitchFamily="34" charset="0"/>
              </a:rPr>
              <a:t>Incendii</a:t>
            </a:r>
            <a:r>
              <a:rPr lang="en-US" b="1" dirty="0">
                <a:effectLst/>
                <a:latin typeface="Arial" panose="020B0604020202020204" pitchFamily="34" charset="0"/>
              </a:rPr>
              <a:t>, </a:t>
            </a:r>
            <a:r>
              <a:rPr lang="en-US" b="1" dirty="0" err="1">
                <a:effectLst/>
                <a:latin typeface="Arial" panose="020B0604020202020204" pitchFamily="34" charset="0"/>
              </a:rPr>
              <a:t>explozii</a:t>
            </a:r>
            <a:r>
              <a:rPr lang="en-US" b="1" dirty="0">
                <a:effectLst/>
                <a:latin typeface="Arial" panose="020B0604020202020204" pitchFamily="34" charset="0"/>
              </a:rPr>
              <a:t>, </a:t>
            </a:r>
            <a:r>
              <a:rPr lang="en-US" b="1" dirty="0" err="1">
                <a:effectLst/>
                <a:latin typeface="Arial" panose="020B0604020202020204" pitchFamily="34" charset="0"/>
              </a:rPr>
              <a:t>pericol</a:t>
            </a:r>
            <a:r>
              <a:rPr lang="en-US" b="1" dirty="0">
                <a:effectLst/>
                <a:latin typeface="Arial" panose="020B0604020202020204" pitchFamily="34" charset="0"/>
              </a:rPr>
              <a:t> de </a:t>
            </a:r>
            <a:r>
              <a:rPr lang="en-US" b="1" dirty="0" err="1">
                <a:effectLst/>
                <a:latin typeface="Arial" panose="020B0604020202020204" pitchFamily="34" charset="0"/>
              </a:rPr>
              <a:t>explozie</a:t>
            </a:r>
            <a:r>
              <a:rPr lang="en-US" b="1" dirty="0">
                <a:effectLst/>
                <a:latin typeface="Arial" panose="020B0604020202020204" pitchFamily="34" charset="0"/>
              </a:rPr>
              <a:t>:</a:t>
            </a:r>
            <a:endParaRPr lang="en-US" dirty="0">
              <a:effectLst/>
              <a:latin typeface="Arial" panose="020B0604020202020204" pitchFamily="34" charset="0"/>
            </a:endParaRPr>
          </a:p>
          <a:p>
            <a:pPr algn="just">
              <a:spcBef>
                <a:spcPts val="0"/>
              </a:spcBef>
              <a:spcAft>
                <a:spcPts val="0"/>
              </a:spcAft>
            </a:pPr>
            <a:r>
              <a:rPr lang="en-US" dirty="0" err="1">
                <a:effectLst/>
                <a:latin typeface="Arial" panose="020B0604020202020204" pitchFamily="34" charset="0"/>
              </a:rPr>
              <a:t>incendii</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a:t>
            </a:r>
            <a:r>
              <a:rPr lang="en-US" dirty="0" err="1">
                <a:effectLst/>
                <a:latin typeface="Arial" panose="020B0604020202020204" pitchFamily="34" charset="0"/>
              </a:rPr>
              <a:t>explozii</a:t>
            </a:r>
            <a:r>
              <a:rPr lang="en-US" dirty="0">
                <a:effectLst/>
                <a:latin typeface="Arial" panose="020B0604020202020204" pitchFamily="34" charset="0"/>
              </a:rPr>
              <a:t> </a:t>
            </a:r>
            <a:r>
              <a:rPr lang="en-US" dirty="0" err="1">
                <a:effectLst/>
                <a:latin typeface="Arial" panose="020B0604020202020204" pitchFamily="34" charset="0"/>
              </a:rPr>
              <a:t>în</a:t>
            </a:r>
            <a:r>
              <a:rPr lang="en-US" dirty="0">
                <a:effectLst/>
                <a:latin typeface="Arial" panose="020B0604020202020204" pitchFamily="34" charset="0"/>
              </a:rPr>
              <a:t> </a:t>
            </a:r>
            <a:r>
              <a:rPr lang="en-US" dirty="0" err="1">
                <a:effectLst/>
                <a:latin typeface="Arial" panose="020B0604020202020204" pitchFamily="34" charset="0"/>
              </a:rPr>
              <a:t>clădiri</a:t>
            </a:r>
            <a:r>
              <a:rPr lang="en-US" dirty="0">
                <a:effectLst/>
                <a:latin typeface="Arial" panose="020B0604020202020204" pitchFamily="34" charset="0"/>
              </a:rPr>
              <a:t>, la </a:t>
            </a:r>
            <a:r>
              <a:rPr lang="en-US" dirty="0" err="1">
                <a:effectLst/>
                <a:latin typeface="Arial" panose="020B0604020202020204" pitchFamily="34" charset="0"/>
              </a:rPr>
              <a:t>comunicaţii</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utilaje</a:t>
            </a:r>
            <a:r>
              <a:rPr lang="en-US" dirty="0">
                <a:effectLst/>
                <a:latin typeface="Arial" panose="020B0604020202020204" pitchFamily="34" charset="0"/>
              </a:rPr>
              <a:t> </a:t>
            </a:r>
            <a:r>
              <a:rPr lang="en-US" dirty="0" err="1">
                <a:effectLst/>
                <a:latin typeface="Arial" panose="020B0604020202020204" pitchFamily="34" charset="0"/>
              </a:rPr>
              <a:t>tehnologice</a:t>
            </a:r>
            <a:r>
              <a:rPr lang="en-US" dirty="0">
                <a:effectLst/>
                <a:latin typeface="Arial" panose="020B0604020202020204" pitchFamily="34" charset="0"/>
              </a:rPr>
              <a:t> ale </a:t>
            </a:r>
            <a:r>
              <a:rPr lang="en-US" dirty="0" err="1">
                <a:effectLst/>
                <a:latin typeface="Arial" panose="020B0604020202020204" pitchFamily="34" charset="0"/>
              </a:rPr>
              <a:t>obiectelor</a:t>
            </a:r>
            <a:r>
              <a:rPr lang="en-US" dirty="0">
                <a:effectLst/>
                <a:latin typeface="Arial" panose="020B0604020202020204" pitchFamily="34" charset="0"/>
              </a:rPr>
              <a:t> </a:t>
            </a:r>
            <a:r>
              <a:rPr lang="en-US" dirty="0" err="1">
                <a:effectLst/>
                <a:latin typeface="Arial" panose="020B0604020202020204" pitchFamily="34" charset="0"/>
              </a:rPr>
              <a:t>industriale</a:t>
            </a:r>
            <a:r>
              <a:rPr lang="en-US" dirty="0">
                <a:effectLst/>
                <a:latin typeface="Arial" panose="020B0604020202020204" pitchFamily="34" charset="0"/>
              </a:rPr>
              <a:t>;</a:t>
            </a:r>
          </a:p>
          <a:p>
            <a:pPr algn="just">
              <a:spcBef>
                <a:spcPts val="0"/>
              </a:spcBef>
              <a:spcAft>
                <a:spcPts val="0"/>
              </a:spcAft>
            </a:pPr>
            <a:r>
              <a:rPr lang="en-US" dirty="0" err="1">
                <a:solidFill>
                  <a:srgbClr val="FF0000"/>
                </a:solidFill>
                <a:effectLst/>
                <a:latin typeface="Arial" panose="020B0604020202020204" pitchFamily="34" charset="0"/>
              </a:rPr>
              <a:t>incendii</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sau</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explozii</a:t>
            </a:r>
            <a:r>
              <a:rPr lang="en-US" dirty="0">
                <a:solidFill>
                  <a:srgbClr val="FF0000"/>
                </a:solidFill>
                <a:effectLst/>
                <a:latin typeface="Arial" panose="020B0604020202020204" pitchFamily="34" charset="0"/>
              </a:rPr>
              <a:t> la </a:t>
            </a:r>
            <a:r>
              <a:rPr lang="en-US" dirty="0" err="1">
                <a:solidFill>
                  <a:srgbClr val="FF0000"/>
                </a:solidFill>
                <a:effectLst/>
                <a:latin typeface="Arial" panose="020B0604020202020204" pitchFamily="34" charset="0"/>
              </a:rPr>
              <a:t>obiecte</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unde</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sînt</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păstrate</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substanţe</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uşor</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inflamabile</a:t>
            </a:r>
            <a:r>
              <a:rPr lang="en-US" dirty="0">
                <a:effectLst/>
                <a:latin typeface="Arial" panose="020B0604020202020204" pitchFamily="34" charset="0"/>
              </a:rPr>
              <a:t>, </a:t>
            </a:r>
            <a:r>
              <a:rPr lang="en-US" dirty="0" err="1">
                <a:effectLst/>
                <a:latin typeface="Arial" panose="020B0604020202020204" pitchFamily="34" charset="0"/>
              </a:rPr>
              <a:t>inflamabile</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a:t>
            </a:r>
            <a:r>
              <a:rPr lang="en-US" dirty="0" err="1">
                <a:effectLst/>
                <a:latin typeface="Arial" panose="020B0604020202020204" pitchFamily="34" charset="0"/>
              </a:rPr>
              <a:t>explozibile</a:t>
            </a:r>
            <a:r>
              <a:rPr lang="en-US" dirty="0">
                <a:effectLst/>
                <a:latin typeface="Arial" panose="020B0604020202020204" pitchFamily="34" charset="0"/>
              </a:rPr>
              <a:t> </a:t>
            </a:r>
            <a:r>
              <a:rPr lang="en-US" dirty="0" err="1">
                <a:effectLst/>
                <a:latin typeface="Arial" panose="020B0604020202020204" pitchFamily="34" charset="0"/>
              </a:rPr>
              <a:t>şi</a:t>
            </a:r>
            <a:r>
              <a:rPr lang="en-US" dirty="0">
                <a:effectLst/>
                <a:latin typeface="Arial" panose="020B0604020202020204" pitchFamily="34" charset="0"/>
              </a:rPr>
              <a:t> la </a:t>
            </a:r>
            <a:r>
              <a:rPr lang="en-US" dirty="0" err="1">
                <a:effectLst/>
                <a:latin typeface="Arial" panose="020B0604020202020204" pitchFamily="34" charset="0"/>
              </a:rPr>
              <a:t>transportarea</a:t>
            </a:r>
            <a:r>
              <a:rPr lang="en-US" dirty="0">
                <a:effectLst/>
                <a:latin typeface="Arial" panose="020B0604020202020204" pitchFamily="34" charset="0"/>
              </a:rPr>
              <a:t> </a:t>
            </a:r>
            <a:r>
              <a:rPr lang="en-US" dirty="0" err="1">
                <a:effectLst/>
                <a:latin typeface="Arial" panose="020B0604020202020204" pitchFamily="34" charset="0"/>
              </a:rPr>
              <a:t>acestora</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incendii</a:t>
            </a:r>
            <a:r>
              <a:rPr lang="en-US" dirty="0">
                <a:effectLst/>
                <a:latin typeface="Arial" panose="020B0604020202020204" pitchFamily="34" charset="0"/>
              </a:rPr>
              <a:t> </a:t>
            </a:r>
            <a:r>
              <a:rPr lang="en-US" dirty="0" err="1">
                <a:effectLst/>
                <a:latin typeface="Arial" panose="020B0604020202020204" pitchFamily="34" charset="0"/>
              </a:rPr>
              <a:t>sau</a:t>
            </a:r>
            <a:r>
              <a:rPr lang="en-US" dirty="0">
                <a:effectLst/>
                <a:latin typeface="Arial" panose="020B0604020202020204" pitchFamily="34" charset="0"/>
              </a:rPr>
              <a:t> </a:t>
            </a:r>
            <a:r>
              <a:rPr lang="en-US" dirty="0" err="1">
                <a:effectLst/>
                <a:latin typeface="Arial" panose="020B0604020202020204" pitchFamily="34" charset="0"/>
              </a:rPr>
              <a:t>explozii</a:t>
            </a:r>
            <a:r>
              <a:rPr lang="en-US" dirty="0">
                <a:effectLst/>
                <a:latin typeface="Arial" panose="020B0604020202020204" pitchFamily="34" charset="0"/>
              </a:rPr>
              <a:t> la </a:t>
            </a:r>
            <a:r>
              <a:rPr lang="en-US" dirty="0" err="1">
                <a:effectLst/>
                <a:latin typeface="Arial" panose="020B0604020202020204" pitchFamily="34" charset="0"/>
              </a:rPr>
              <a:t>mijloace</a:t>
            </a:r>
            <a:r>
              <a:rPr lang="en-US" dirty="0">
                <a:effectLst/>
                <a:latin typeface="Arial" panose="020B0604020202020204" pitchFamily="34" charset="0"/>
              </a:rPr>
              <a:t> de transport;</a:t>
            </a:r>
            <a:endParaRPr lang="ro-RO" dirty="0">
              <a:effectLst/>
              <a:latin typeface="Arial" panose="020B0604020202020204" pitchFamily="34" charset="0"/>
            </a:endParaRPr>
          </a:p>
          <a:p>
            <a:pPr algn="just">
              <a:spcBef>
                <a:spcPts val="0"/>
              </a:spcBef>
              <a:spcAft>
                <a:spcPts val="0"/>
              </a:spcAft>
            </a:pPr>
            <a:r>
              <a:rPr lang="en-US" b="1" dirty="0">
                <a:effectLst/>
                <a:latin typeface="Arial" panose="020B0604020202020204" pitchFamily="34" charset="0"/>
              </a:rPr>
              <a:t>2.3. </a:t>
            </a:r>
            <a:r>
              <a:rPr lang="en-US" b="1" dirty="0" err="1">
                <a:effectLst/>
                <a:latin typeface="Arial" panose="020B0604020202020204" pitchFamily="34" charset="0"/>
              </a:rPr>
              <a:t>Fenomene</a:t>
            </a:r>
            <a:r>
              <a:rPr lang="en-US" b="1" dirty="0">
                <a:effectLst/>
                <a:latin typeface="Arial" panose="020B0604020202020204" pitchFamily="34" charset="0"/>
              </a:rPr>
              <a:t> </a:t>
            </a:r>
            <a:r>
              <a:rPr lang="en-US" b="1" dirty="0" err="1">
                <a:effectLst/>
                <a:latin typeface="Arial" panose="020B0604020202020204" pitchFamily="34" charset="0"/>
              </a:rPr>
              <a:t>meteorologice</a:t>
            </a:r>
            <a:r>
              <a:rPr lang="en-US" b="1" dirty="0">
                <a:effectLst/>
                <a:latin typeface="Arial" panose="020B0604020202020204" pitchFamily="34" charset="0"/>
              </a:rPr>
              <a:t> </a:t>
            </a:r>
            <a:r>
              <a:rPr lang="en-US" b="1" dirty="0" err="1">
                <a:effectLst/>
                <a:latin typeface="Arial" panose="020B0604020202020204" pitchFamily="34" charset="0"/>
              </a:rPr>
              <a:t>şi</a:t>
            </a:r>
            <a:r>
              <a:rPr lang="en-US" b="1" dirty="0">
                <a:effectLst/>
                <a:latin typeface="Arial" panose="020B0604020202020204" pitchFamily="34" charset="0"/>
              </a:rPr>
              <a:t> </a:t>
            </a:r>
            <a:r>
              <a:rPr lang="en-US" b="1" dirty="0" err="1">
                <a:effectLst/>
                <a:latin typeface="Arial" panose="020B0604020202020204" pitchFamily="34" charset="0"/>
              </a:rPr>
              <a:t>agrometeorologice</a:t>
            </a:r>
            <a:r>
              <a:rPr lang="en-US" b="1" dirty="0">
                <a:effectLst/>
                <a:latin typeface="Arial" panose="020B0604020202020204" pitchFamily="34" charset="0"/>
              </a:rPr>
              <a:t> </a:t>
            </a:r>
            <a:r>
              <a:rPr lang="en-US" b="1" dirty="0" err="1">
                <a:effectLst/>
                <a:latin typeface="Arial" panose="020B0604020202020204" pitchFamily="34" charset="0"/>
              </a:rPr>
              <a:t>periculoase</a:t>
            </a:r>
            <a:r>
              <a:rPr lang="en-US" b="1" dirty="0">
                <a:effectLst/>
                <a:latin typeface="Arial" panose="020B0604020202020204" pitchFamily="34" charset="0"/>
              </a:rPr>
              <a:t>:</a:t>
            </a:r>
            <a:endParaRPr lang="en-US" dirty="0">
              <a:effectLst/>
              <a:latin typeface="Arial" panose="020B0604020202020204" pitchFamily="34" charset="0"/>
            </a:endParaRPr>
          </a:p>
          <a:p>
            <a:pPr algn="just">
              <a:spcBef>
                <a:spcPts val="0"/>
              </a:spcBef>
              <a:spcAft>
                <a:spcPts val="0"/>
              </a:spcAft>
            </a:pPr>
            <a:r>
              <a:rPr lang="en-US" dirty="0" err="1">
                <a:effectLst/>
                <a:latin typeface="Arial" panose="020B0604020202020204" pitchFamily="34" charset="0"/>
              </a:rPr>
              <a:t>vijelii</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uragane</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vîrtejuri</a:t>
            </a:r>
            <a:r>
              <a:rPr lang="en-US" dirty="0">
                <a:effectLst/>
                <a:latin typeface="Arial" panose="020B0604020202020204" pitchFamily="34" charset="0"/>
              </a:rPr>
              <a:t>;</a:t>
            </a:r>
          </a:p>
          <a:p>
            <a:pPr algn="just">
              <a:spcBef>
                <a:spcPts val="0"/>
              </a:spcBef>
              <a:spcAft>
                <a:spcPts val="0"/>
              </a:spcAft>
            </a:pPr>
            <a:r>
              <a:rPr lang="en-US" dirty="0" err="1">
                <a:solidFill>
                  <a:srgbClr val="FF0000"/>
                </a:solidFill>
                <a:effectLst/>
                <a:latin typeface="Arial" panose="020B0604020202020204" pitchFamily="34" charset="0"/>
              </a:rPr>
              <a:t>grindină</a:t>
            </a:r>
            <a:r>
              <a:rPr lang="en-US" dirty="0">
                <a:solidFill>
                  <a:srgbClr val="FF0000"/>
                </a:solidFill>
                <a:effectLst/>
                <a:latin typeface="Arial" panose="020B0604020202020204" pitchFamily="34" charset="0"/>
              </a:rPr>
              <a:t> mare;</a:t>
            </a:r>
          </a:p>
          <a:p>
            <a:pPr algn="just">
              <a:spcBef>
                <a:spcPts val="0"/>
              </a:spcBef>
              <a:spcAft>
                <a:spcPts val="0"/>
              </a:spcAft>
            </a:pPr>
            <a:r>
              <a:rPr lang="en-US" dirty="0" err="1">
                <a:solidFill>
                  <a:srgbClr val="FF0000"/>
                </a:solidFill>
                <a:effectLst/>
                <a:latin typeface="Arial" panose="020B0604020202020204" pitchFamily="34" charset="0"/>
              </a:rPr>
              <a:t>ploi</a:t>
            </a:r>
            <a:r>
              <a:rPr lang="en-US" dirty="0">
                <a:solidFill>
                  <a:srgbClr val="FF0000"/>
                </a:solidFill>
                <a:effectLst/>
                <a:latin typeface="Arial" panose="020B0604020202020204" pitchFamily="34" charset="0"/>
              </a:rPr>
              <a:t> </a:t>
            </a:r>
            <a:r>
              <a:rPr lang="en-US" dirty="0" err="1">
                <a:solidFill>
                  <a:srgbClr val="FF0000"/>
                </a:solidFill>
                <a:effectLst/>
                <a:latin typeface="Arial" panose="020B0604020202020204" pitchFamily="34" charset="0"/>
              </a:rPr>
              <a:t>torenţiale</a:t>
            </a:r>
            <a:r>
              <a:rPr lang="en-US" dirty="0">
                <a:solidFill>
                  <a:srgbClr val="FF0000"/>
                </a:solidFill>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ploi</a:t>
            </a:r>
            <a:r>
              <a:rPr lang="en-US" dirty="0">
                <a:effectLst/>
                <a:latin typeface="Arial" panose="020B0604020202020204" pitchFamily="34" charset="0"/>
              </a:rPr>
              <a:t> de </a:t>
            </a:r>
            <a:r>
              <a:rPr lang="en-US" dirty="0" err="1">
                <a:effectLst/>
                <a:latin typeface="Arial" panose="020B0604020202020204" pitchFamily="34" charset="0"/>
              </a:rPr>
              <a:t>lungă</a:t>
            </a:r>
            <a:r>
              <a:rPr lang="en-US" dirty="0">
                <a:effectLst/>
                <a:latin typeface="Arial" panose="020B0604020202020204" pitchFamily="34" charset="0"/>
              </a:rPr>
              <a:t> </a:t>
            </a:r>
            <a:r>
              <a:rPr lang="en-US" dirty="0" err="1">
                <a:effectLst/>
                <a:latin typeface="Arial" panose="020B0604020202020204" pitchFamily="34" charset="0"/>
              </a:rPr>
              <a:t>durată</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ninsoare</a:t>
            </a:r>
            <a:r>
              <a:rPr lang="en-US" dirty="0">
                <a:effectLst/>
                <a:latin typeface="Arial" panose="020B0604020202020204" pitchFamily="34" charset="0"/>
              </a:rPr>
              <a:t> </a:t>
            </a:r>
            <a:r>
              <a:rPr lang="en-US" dirty="0" err="1">
                <a:effectLst/>
                <a:latin typeface="Arial" panose="020B0604020202020204" pitchFamily="34" charset="0"/>
              </a:rPr>
              <a:t>puternică</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depuneri</a:t>
            </a:r>
            <a:r>
              <a:rPr lang="en-US" dirty="0">
                <a:effectLst/>
                <a:latin typeface="Arial" panose="020B0604020202020204" pitchFamily="34" charset="0"/>
              </a:rPr>
              <a:t> </a:t>
            </a:r>
            <a:r>
              <a:rPr lang="en-US" dirty="0" err="1">
                <a:effectLst/>
                <a:latin typeface="Arial" panose="020B0604020202020204" pitchFamily="34" charset="0"/>
              </a:rPr>
              <a:t>puternice</a:t>
            </a:r>
            <a:r>
              <a:rPr lang="en-US" dirty="0">
                <a:effectLst/>
                <a:latin typeface="Arial" panose="020B0604020202020204" pitchFamily="34" charset="0"/>
              </a:rPr>
              <a:t> de </a:t>
            </a:r>
            <a:r>
              <a:rPr lang="en-US" dirty="0" err="1">
                <a:effectLst/>
                <a:latin typeface="Arial" panose="020B0604020202020204" pitchFamily="34" charset="0"/>
              </a:rPr>
              <a:t>lapoviţă</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viscole</a:t>
            </a:r>
            <a:r>
              <a:rPr lang="en-US" dirty="0">
                <a:effectLst/>
                <a:latin typeface="Arial" panose="020B0604020202020204" pitchFamily="34" charset="0"/>
              </a:rPr>
              <a:t> </a:t>
            </a:r>
            <a:r>
              <a:rPr lang="en-US" dirty="0" err="1">
                <a:effectLst/>
                <a:latin typeface="Arial" panose="020B0604020202020204" pitchFamily="34" charset="0"/>
              </a:rPr>
              <a:t>puternice</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polei</a:t>
            </a:r>
            <a:r>
              <a:rPr lang="en-US" dirty="0">
                <a:effectLst/>
                <a:latin typeface="Arial" panose="020B0604020202020204" pitchFamily="34" charset="0"/>
              </a:rPr>
              <a:t> </a:t>
            </a:r>
            <a:r>
              <a:rPr lang="en-US" dirty="0" err="1">
                <a:effectLst/>
                <a:latin typeface="Arial" panose="020B0604020202020204" pitchFamily="34" charset="0"/>
              </a:rPr>
              <a:t>puternic</a:t>
            </a:r>
            <a:r>
              <a:rPr lang="en-US" dirty="0">
                <a:effectLst/>
                <a:latin typeface="Arial" panose="020B0604020202020204" pitchFamily="34" charset="0"/>
              </a:rPr>
              <a:t>;</a:t>
            </a:r>
          </a:p>
          <a:p>
            <a:pPr algn="just">
              <a:spcBef>
                <a:spcPts val="0"/>
              </a:spcBef>
              <a:spcAft>
                <a:spcPts val="0"/>
              </a:spcAft>
            </a:pPr>
            <a:r>
              <a:rPr lang="en-US" dirty="0">
                <a:solidFill>
                  <a:srgbClr val="FF0000"/>
                </a:solidFill>
                <a:effectLst/>
                <a:latin typeface="Arial" panose="020B0604020202020204" pitchFamily="34" charset="0"/>
              </a:rPr>
              <a:t>ger </a:t>
            </a:r>
            <a:r>
              <a:rPr lang="en-US" dirty="0" err="1">
                <a:solidFill>
                  <a:srgbClr val="FF0000"/>
                </a:solidFill>
                <a:effectLst/>
                <a:latin typeface="Arial" panose="020B0604020202020204" pitchFamily="34" charset="0"/>
              </a:rPr>
              <a:t>puternic</a:t>
            </a:r>
            <a:r>
              <a:rPr lang="en-US" dirty="0">
                <a:solidFill>
                  <a:srgbClr val="FF0000"/>
                </a:solidFill>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arşiţă</a:t>
            </a:r>
            <a:r>
              <a:rPr lang="en-US" dirty="0">
                <a:effectLst/>
                <a:latin typeface="Arial" panose="020B0604020202020204" pitchFamily="34" charset="0"/>
              </a:rPr>
              <a:t> </a:t>
            </a:r>
            <a:r>
              <a:rPr lang="en-US" dirty="0" err="1">
                <a:effectLst/>
                <a:latin typeface="Arial" panose="020B0604020202020204" pitchFamily="34" charset="0"/>
              </a:rPr>
              <a:t>puternică</a:t>
            </a:r>
            <a:r>
              <a:rPr lang="en-US" dirty="0">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ceaţă</a:t>
            </a:r>
            <a:r>
              <a:rPr lang="en-US" dirty="0">
                <a:effectLst/>
                <a:latin typeface="Arial" panose="020B0604020202020204" pitchFamily="34" charset="0"/>
              </a:rPr>
              <a:t> </a:t>
            </a:r>
            <a:r>
              <a:rPr lang="en-US" dirty="0" err="1">
                <a:effectLst/>
                <a:latin typeface="Arial" panose="020B0604020202020204" pitchFamily="34" charset="0"/>
              </a:rPr>
              <a:t>puternică</a:t>
            </a:r>
            <a:r>
              <a:rPr lang="en-US" dirty="0">
                <a:effectLst/>
                <a:latin typeface="Arial" panose="020B0604020202020204" pitchFamily="34" charset="0"/>
              </a:rPr>
              <a:t>;</a:t>
            </a:r>
          </a:p>
          <a:p>
            <a:pPr algn="just">
              <a:spcBef>
                <a:spcPts val="0"/>
              </a:spcBef>
              <a:spcAft>
                <a:spcPts val="0"/>
              </a:spcAft>
            </a:pPr>
            <a:r>
              <a:rPr lang="en-US" dirty="0" err="1">
                <a:solidFill>
                  <a:srgbClr val="FF0000"/>
                </a:solidFill>
                <a:effectLst/>
                <a:latin typeface="Arial" panose="020B0604020202020204" pitchFamily="34" charset="0"/>
              </a:rPr>
              <a:t>secetă</a:t>
            </a:r>
            <a:r>
              <a:rPr lang="en-US" dirty="0">
                <a:solidFill>
                  <a:srgbClr val="FF0000"/>
                </a:solidFill>
                <a:effectLst/>
                <a:latin typeface="Arial" panose="020B0604020202020204" pitchFamily="34" charset="0"/>
              </a:rPr>
              <a:t>;</a:t>
            </a:r>
          </a:p>
          <a:p>
            <a:pPr algn="just">
              <a:spcBef>
                <a:spcPts val="0"/>
              </a:spcBef>
              <a:spcAft>
                <a:spcPts val="0"/>
              </a:spcAft>
            </a:pPr>
            <a:r>
              <a:rPr lang="en-US" dirty="0" err="1">
                <a:solidFill>
                  <a:srgbClr val="FF0000"/>
                </a:solidFill>
                <a:effectLst/>
                <a:latin typeface="Arial" panose="020B0604020202020204" pitchFamily="34" charset="0"/>
              </a:rPr>
              <a:t>îngheţuri</a:t>
            </a:r>
            <a:r>
              <a:rPr lang="en-US" dirty="0">
                <a:solidFill>
                  <a:srgbClr val="FF0000"/>
                </a:solidFill>
                <a:effectLst/>
                <a:latin typeface="Arial" panose="020B0604020202020204" pitchFamily="34" charset="0"/>
              </a:rPr>
              <a:t>;</a:t>
            </a:r>
          </a:p>
          <a:p>
            <a:pPr algn="just">
              <a:spcBef>
                <a:spcPts val="0"/>
              </a:spcBef>
              <a:spcAft>
                <a:spcPts val="0"/>
              </a:spcAft>
            </a:pPr>
            <a:r>
              <a:rPr lang="en-US" dirty="0" err="1">
                <a:effectLst/>
                <a:latin typeface="Arial" panose="020B0604020202020204" pitchFamily="34" charset="0"/>
              </a:rPr>
              <a:t>furtuni</a:t>
            </a:r>
            <a:r>
              <a:rPr lang="en-US" dirty="0">
                <a:effectLst/>
                <a:latin typeface="Arial" panose="020B0604020202020204" pitchFamily="34" charset="0"/>
              </a:rPr>
              <a:t> </a:t>
            </a:r>
            <a:r>
              <a:rPr lang="en-US" dirty="0" err="1">
                <a:effectLst/>
                <a:latin typeface="Arial" panose="020B0604020202020204" pitchFamily="34" charset="0"/>
              </a:rPr>
              <a:t>puternice</a:t>
            </a:r>
            <a:r>
              <a:rPr lang="en-US" dirty="0">
                <a:effectLst/>
                <a:latin typeface="Arial" panose="020B0604020202020204" pitchFamily="34" charset="0"/>
              </a:rPr>
              <a:t> cu </a:t>
            </a:r>
            <a:r>
              <a:rPr lang="en-US" dirty="0" err="1">
                <a:effectLst/>
                <a:latin typeface="Arial" panose="020B0604020202020204" pitchFamily="34" charset="0"/>
              </a:rPr>
              <a:t>descărcări</a:t>
            </a:r>
            <a:r>
              <a:rPr lang="en-US" dirty="0">
                <a:effectLst/>
                <a:latin typeface="Arial" panose="020B0604020202020204" pitchFamily="34" charset="0"/>
              </a:rPr>
              <a:t> </a:t>
            </a:r>
            <a:r>
              <a:rPr lang="en-US" dirty="0" err="1">
                <a:effectLst/>
                <a:latin typeface="Arial" panose="020B0604020202020204" pitchFamily="34" charset="0"/>
              </a:rPr>
              <a:t>electrice</a:t>
            </a:r>
            <a:r>
              <a:rPr lang="en-US" dirty="0">
                <a:effectLst/>
                <a:latin typeface="Arial" panose="020B0604020202020204" pitchFamily="34" charset="0"/>
              </a:rPr>
              <a:t>.</a:t>
            </a:r>
          </a:p>
          <a:p>
            <a:pPr marL="0" indent="0">
              <a:buNone/>
            </a:pPr>
            <a:r>
              <a:rPr lang="en-US" dirty="0">
                <a:effectLst/>
                <a:latin typeface="Arial" panose="020B0604020202020204" pitchFamily="34" charset="0"/>
              </a:rPr>
              <a:t/>
            </a:r>
            <a:br>
              <a:rPr lang="en-US" dirty="0">
                <a:effectLst/>
                <a:latin typeface="Arial" panose="020B0604020202020204" pitchFamily="34" charset="0"/>
              </a:rPr>
            </a:br>
            <a:r>
              <a:rPr lang="en-US" dirty="0">
                <a:effectLst/>
                <a:latin typeface="Arial" panose="020B0604020202020204" pitchFamily="34" charset="0"/>
              </a:rPr>
              <a:t>_______________________</a:t>
            </a:r>
            <a:br>
              <a:rPr lang="en-US" dirty="0">
                <a:effectLst/>
                <a:latin typeface="Arial" panose="020B0604020202020204" pitchFamily="34" charset="0"/>
              </a:rPr>
            </a:br>
            <a:r>
              <a:rPr lang="en-US" dirty="0" err="1">
                <a:effectLst/>
                <a:latin typeface="Arial" panose="020B0604020202020204" pitchFamily="34" charset="0"/>
              </a:rPr>
              <a:t>Guvernul</a:t>
            </a:r>
            <a:r>
              <a:rPr lang="en-US" dirty="0">
                <a:effectLst/>
                <a:latin typeface="Arial" panose="020B0604020202020204" pitchFamily="34" charset="0"/>
              </a:rPr>
              <a:t> </a:t>
            </a:r>
            <a:r>
              <a:rPr lang="en-US" dirty="0" err="1">
                <a:effectLst/>
                <a:latin typeface="Arial" panose="020B0604020202020204" pitchFamily="34" charset="0"/>
              </a:rPr>
              <a:t>Republicii</a:t>
            </a:r>
            <a:r>
              <a:rPr lang="en-US" dirty="0">
                <a:effectLst/>
                <a:latin typeface="Arial" panose="020B0604020202020204" pitchFamily="34" charset="0"/>
              </a:rPr>
              <a:t> Moldova</a:t>
            </a:r>
            <a:br>
              <a:rPr lang="en-US" dirty="0">
                <a:effectLst/>
                <a:latin typeface="Arial" panose="020B0604020202020204" pitchFamily="34" charset="0"/>
              </a:rPr>
            </a:br>
            <a:r>
              <a:rPr lang="en-US" dirty="0">
                <a:effectLst/>
                <a:latin typeface="Arial" panose="020B0604020202020204" pitchFamily="34" charset="0"/>
                <a:hlinkClick r:id="" action="ppaction://hlinkfile"/>
              </a:rPr>
              <a:t>1076/16.11.2010 </a:t>
            </a:r>
            <a:r>
              <a:rPr lang="en-US" dirty="0" err="1">
                <a:effectLst/>
                <a:latin typeface="Arial" panose="020B0604020202020204" pitchFamily="34" charset="0"/>
                <a:hlinkClick r:id="" action="ppaction://hlinkfile"/>
              </a:rPr>
              <a:t>Hotărîre</a:t>
            </a:r>
            <a:r>
              <a:rPr lang="en-US" dirty="0">
                <a:effectLst/>
                <a:latin typeface="Arial" panose="020B0604020202020204" pitchFamily="34" charset="0"/>
                <a:hlinkClick r:id="" action="ppaction://hlinkfile"/>
              </a:rPr>
              <a:t> cu </a:t>
            </a:r>
            <a:r>
              <a:rPr lang="en-US" dirty="0" err="1">
                <a:effectLst/>
                <a:latin typeface="Arial" panose="020B0604020202020204" pitchFamily="34" charset="0"/>
                <a:hlinkClick r:id="" action="ppaction://hlinkfile"/>
              </a:rPr>
              <a:t>privire</a:t>
            </a:r>
            <a:r>
              <a:rPr lang="en-US" dirty="0">
                <a:effectLst/>
                <a:latin typeface="Arial" panose="020B0604020202020204" pitchFamily="34" charset="0"/>
                <a:hlinkClick r:id="" action="ppaction://hlinkfile"/>
              </a:rPr>
              <a:t> la </a:t>
            </a:r>
            <a:r>
              <a:rPr lang="en-US" dirty="0" err="1">
                <a:effectLst/>
                <a:latin typeface="Arial" panose="020B0604020202020204" pitchFamily="34" charset="0"/>
                <a:hlinkClick r:id="" action="ppaction://hlinkfile"/>
              </a:rPr>
              <a:t>clasificarea</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situaţiilor</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excepţionale</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şi</a:t>
            </a:r>
            <a:r>
              <a:rPr lang="en-US" dirty="0">
                <a:effectLst/>
                <a:latin typeface="Arial" panose="020B0604020202020204" pitchFamily="34" charset="0"/>
                <a:hlinkClick r:id="" action="ppaction://hlinkfile"/>
              </a:rPr>
              <a:t> la </a:t>
            </a:r>
            <a:r>
              <a:rPr lang="en-US" dirty="0" err="1">
                <a:effectLst/>
                <a:latin typeface="Arial" panose="020B0604020202020204" pitchFamily="34" charset="0"/>
                <a:hlinkClick r:id="" action="ppaction://hlinkfile"/>
              </a:rPr>
              <a:t>modul</a:t>
            </a:r>
            <a:r>
              <a:rPr lang="en-US" dirty="0">
                <a:effectLst/>
                <a:latin typeface="Arial" panose="020B0604020202020204" pitchFamily="34" charset="0"/>
                <a:hlinkClick r:id="" action="ppaction://hlinkfile"/>
              </a:rPr>
              <a:t> de </a:t>
            </a:r>
            <a:r>
              <a:rPr lang="en-US" dirty="0" err="1">
                <a:effectLst/>
                <a:latin typeface="Arial" panose="020B0604020202020204" pitchFamily="34" charset="0"/>
                <a:hlinkClick r:id="" action="ppaction://hlinkfile"/>
              </a:rPr>
              <a:t>acumulare</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şi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prezentare</a:t>
            </a:r>
            <a:r>
              <a:rPr lang="en-US" dirty="0">
                <a:effectLst/>
                <a:latin typeface="Arial" panose="020B0604020202020204" pitchFamily="34" charset="0"/>
                <a:hlinkClick r:id="" action="ppaction://hlinkfile"/>
              </a:rPr>
              <a:t> a </a:t>
            </a:r>
            <a:r>
              <a:rPr lang="en-US" dirty="0" err="1">
                <a:effectLst/>
                <a:latin typeface="Arial" panose="020B0604020202020204" pitchFamily="34" charset="0"/>
                <a:hlinkClick r:id="" action="ppaction://hlinkfile"/>
              </a:rPr>
              <a:t>informaţiilor</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în</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domeniul</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protecţiei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populaţiei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şi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teritoriului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în</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caz</a:t>
            </a:r>
            <a:r>
              <a:rPr lang="en-US" dirty="0">
                <a:effectLst/>
                <a:latin typeface="Arial" panose="020B0604020202020204" pitchFamily="34" charset="0"/>
                <a:hlinkClick r:id="" action="ppaction://hlinkfile"/>
              </a:rPr>
              <a:t> de </a:t>
            </a:r>
            <a:r>
              <a:rPr lang="en-US" dirty="0" err="1">
                <a:effectLst/>
                <a:latin typeface="Arial" panose="020B0604020202020204" pitchFamily="34" charset="0"/>
                <a:hlinkClick r:id="" action="ppaction://hlinkfile"/>
              </a:rPr>
              <a:t>situaţii</a:t>
            </a:r>
            <a:r>
              <a:rPr lang="en-US" dirty="0">
                <a:effectLst/>
                <a:latin typeface="Arial" panose="020B0604020202020204" pitchFamily="34" charset="0"/>
                <a:hlinkClick r:id="" action="ppaction://hlinkfile"/>
              </a:rPr>
              <a:t> </a:t>
            </a:r>
            <a:r>
              <a:rPr lang="en-US" dirty="0" err="1">
                <a:effectLst/>
                <a:latin typeface="Arial" panose="020B0604020202020204" pitchFamily="34" charset="0"/>
                <a:hlinkClick r:id="" action="ppaction://hlinkfile"/>
              </a:rPr>
              <a:t>excepţionale</a:t>
            </a:r>
            <a:endParaRPr lang="en-US" dirty="0">
              <a:effectLst/>
              <a:latin typeface="Arial" panose="020B0604020202020204" pitchFamily="34" charset="0"/>
            </a:endParaRPr>
          </a:p>
          <a:p>
            <a:r>
              <a:rPr lang="en-US" dirty="0">
                <a:effectLst/>
                <a:latin typeface="Arial" panose="020B0604020202020204" pitchFamily="34" charset="0"/>
              </a:rPr>
              <a:t/>
            </a:r>
            <a:br>
              <a:rPr lang="en-US" dirty="0">
                <a:effectLst/>
                <a:latin typeface="Arial" panose="020B0604020202020204" pitchFamily="34" charset="0"/>
              </a:rPr>
            </a:br>
            <a:r>
              <a:rPr lang="en-US" i="1" dirty="0" err="1">
                <a:effectLst/>
                <a:latin typeface="Arial" panose="020B0604020202020204" pitchFamily="34" charset="0"/>
              </a:rPr>
              <a:t>Monitorul</a:t>
            </a:r>
            <a:r>
              <a:rPr lang="en-US" i="1" dirty="0">
                <a:effectLst/>
                <a:latin typeface="Arial" panose="020B0604020202020204" pitchFamily="34" charset="0"/>
              </a:rPr>
              <a:t> </a:t>
            </a:r>
            <a:r>
              <a:rPr lang="en-US" i="1" dirty="0" err="1">
                <a:effectLst/>
                <a:latin typeface="Arial" panose="020B0604020202020204" pitchFamily="34" charset="0"/>
              </a:rPr>
              <a:t>Oficial</a:t>
            </a:r>
            <a:r>
              <a:rPr lang="en-US" i="1" dirty="0">
                <a:effectLst/>
                <a:latin typeface="Arial" panose="020B0604020202020204" pitchFamily="34" charset="0"/>
              </a:rPr>
              <a:t> al R. Moldova, 227-230/1191, 19.11.2010</a:t>
            </a:r>
            <a:endParaRPr lang="en-US" dirty="0">
              <a:effectLst/>
              <a:latin typeface="Arial" panose="020B0604020202020204" pitchFamily="34" charset="0"/>
            </a:endParaRPr>
          </a:p>
        </p:txBody>
      </p:sp>
    </p:spTree>
    <p:extLst>
      <p:ext uri="{BB962C8B-B14F-4D97-AF65-F5344CB8AC3E}">
        <p14:creationId xmlns:p14="http://schemas.microsoft.com/office/powerpoint/2010/main" val="3386275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6FAC933-DB68-4D21-8762-481E6EE3159D}"/>
              </a:ext>
            </a:extLst>
          </p:cNvPr>
          <p:cNvPicPr>
            <a:picLocks noGrp="1" noChangeAspect="1"/>
          </p:cNvPicPr>
          <p:nvPr>
            <p:ph idx="1"/>
          </p:nvPr>
        </p:nvPicPr>
        <p:blipFill>
          <a:blip r:embed="rId2"/>
          <a:stretch>
            <a:fillRect/>
          </a:stretch>
        </p:blipFill>
        <p:spPr>
          <a:xfrm>
            <a:off x="571331" y="1012054"/>
            <a:ext cx="11119602" cy="5525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50344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9362DB-C8BA-4BD0-AC21-2CEF480885F5}"/>
              </a:ext>
            </a:extLst>
          </p:cNvPr>
          <p:cNvSpPr>
            <a:spLocks noGrp="1"/>
          </p:cNvSpPr>
          <p:nvPr>
            <p:ph idx="1"/>
          </p:nvPr>
        </p:nvSpPr>
        <p:spPr>
          <a:xfrm>
            <a:off x="677333" y="1065319"/>
            <a:ext cx="10375853" cy="488273"/>
          </a:xfrm>
        </p:spPr>
        <p:txBody>
          <a:bodyPr/>
          <a:lstStyle/>
          <a:p>
            <a:pPr marL="0" indent="0">
              <a:buNone/>
            </a:pPr>
            <a:r>
              <a:rPr lang="ro-RO" dirty="0"/>
              <a:t>Nomenclatura 84-90</a:t>
            </a:r>
          </a:p>
          <a:p>
            <a:endParaRPr lang="en-US" dirty="0"/>
          </a:p>
        </p:txBody>
      </p:sp>
      <p:pic>
        <p:nvPicPr>
          <p:cNvPr id="5" name="Picture 4">
            <a:extLst>
              <a:ext uri="{FF2B5EF4-FFF2-40B4-BE49-F238E27FC236}">
                <a16:creationId xmlns:a16="http://schemas.microsoft.com/office/drawing/2014/main" id="{C63EF4FE-34EB-456D-8493-11DF42A56AE6}"/>
              </a:ext>
            </a:extLst>
          </p:cNvPr>
          <p:cNvPicPr>
            <a:picLocks noChangeAspect="1"/>
          </p:cNvPicPr>
          <p:nvPr/>
        </p:nvPicPr>
        <p:blipFill>
          <a:blip r:embed="rId2"/>
          <a:stretch>
            <a:fillRect/>
          </a:stretch>
        </p:blipFill>
        <p:spPr>
          <a:xfrm>
            <a:off x="88777" y="1707048"/>
            <a:ext cx="11567604" cy="3761345"/>
          </a:xfrm>
          <a:prstGeom prst="rect">
            <a:avLst/>
          </a:prstGeom>
          <a:ln w="19050">
            <a:solidFill>
              <a:schemeClr val="tx1"/>
            </a:solidFill>
          </a:ln>
        </p:spPr>
      </p:pic>
    </p:spTree>
    <p:extLst>
      <p:ext uri="{BB962C8B-B14F-4D97-AF65-F5344CB8AC3E}">
        <p14:creationId xmlns:p14="http://schemas.microsoft.com/office/powerpoint/2010/main" val="383535115"/>
      </p:ext>
    </p:extLst>
  </p:cSld>
  <p:clrMapOvr>
    <a:masterClrMapping/>
  </p:clrMapOvr>
</p:sld>
</file>

<file path=ppt/theme/theme1.xml><?xml version="1.0" encoding="utf-8"?>
<a:theme xmlns:a="http://schemas.openxmlformats.org/drawingml/2006/main" name="Theme2">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 id="{6ECC2B07-120B-4031-B388-0E40C35D6F1A}" vid="{04C83C5A-4FE2-45B9-9E05-EE663FEDC1ED}"/>
    </a:ext>
  </a:ext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eme1">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A0F8DBD4-0F52-4976-899D-9A2FB96F0169}" vid="{DDBDED32-91AA-40A4-8B8B-388E5C20368C}"/>
    </a:ext>
  </a:extLst>
</a:theme>
</file>

<file path=ppt/theme/theme4.xml><?xml version="1.0" encoding="utf-8"?>
<a:theme xmlns:a="http://schemas.openxmlformats.org/drawingml/2006/main" name="2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Theme2</Template>
  <TotalTime>19903</TotalTime>
  <Words>5157</Words>
  <Application>Microsoft Office PowerPoint</Application>
  <PresentationFormat>Widescreen</PresentationFormat>
  <Paragraphs>285</Paragraphs>
  <Slides>16</Slides>
  <Notes>2</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16</vt:i4>
      </vt:variant>
    </vt:vector>
  </HeadingPairs>
  <TitlesOfParts>
    <vt:vector size="27" baseType="lpstr">
      <vt:lpstr>Arial</vt:lpstr>
      <vt:lpstr>Book Antiqua</vt:lpstr>
      <vt:lpstr>Browallia New</vt:lpstr>
      <vt:lpstr>Calibri</vt:lpstr>
      <vt:lpstr>Calibri Light</vt:lpstr>
      <vt:lpstr>Courier New</vt:lpstr>
      <vt:lpstr>Theme2</vt:lpstr>
      <vt:lpstr>1_Тема Office</vt:lpstr>
      <vt:lpstr>Theme1</vt:lpstr>
      <vt:lpstr>2_Тема Office</vt:lpstr>
      <vt:lpstr>3_Тема Office</vt:lpstr>
      <vt:lpstr>Modificările în politica fiscală pentru anul 2025 și parțial pentru anul 2024, în partea ce ține de impozite indirecte, introduse prin Legea nr.214/2024 (publicată 15.08.2024)</vt:lpstr>
      <vt:lpstr>Titlul III din Codul Fiscal (TVA)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Accize</vt:lpstr>
      <vt:lpstr>PowerPoint Presentation</vt:lpstr>
      <vt:lpstr>Legea pentru punere în aplicare Titlului III</vt:lpstr>
      <vt:lpstr>Prelungirea termenului de acțiune a Programului de rambursare a TVA pentru producătorii agricoli</vt:lpstr>
    </vt:vector>
  </TitlesOfParts>
  <Company>Ministerul Finantelor Publice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CARMEN-DANIELA-ADRIANA NUŢU</dc:creator>
  <cp:lastModifiedBy>Rosca Daniela</cp:lastModifiedBy>
  <cp:revision>160</cp:revision>
  <cp:lastPrinted>2024-03-28T17:22:51Z</cp:lastPrinted>
  <dcterms:created xsi:type="dcterms:W3CDTF">2023-08-28T07:04:36Z</dcterms:created>
  <dcterms:modified xsi:type="dcterms:W3CDTF">2024-11-22T08:01:35Z</dcterms:modified>
</cp:coreProperties>
</file>