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0" r:id="rId1"/>
  </p:sldMasterIdLst>
  <p:notesMasterIdLst>
    <p:notesMasterId r:id="rId32"/>
  </p:notesMasterIdLst>
  <p:sldIdLst>
    <p:sldId id="256" r:id="rId2"/>
    <p:sldId id="259" r:id="rId3"/>
    <p:sldId id="292" r:id="rId4"/>
    <p:sldId id="323" r:id="rId5"/>
    <p:sldId id="322" r:id="rId6"/>
    <p:sldId id="324" r:id="rId7"/>
    <p:sldId id="294" r:id="rId8"/>
    <p:sldId id="326" r:id="rId9"/>
    <p:sldId id="325" r:id="rId10"/>
    <p:sldId id="296" r:id="rId11"/>
    <p:sldId id="327" r:id="rId12"/>
    <p:sldId id="328" r:id="rId13"/>
    <p:sldId id="314" r:id="rId14"/>
    <p:sldId id="320" r:id="rId15"/>
    <p:sldId id="315" r:id="rId16"/>
    <p:sldId id="329" r:id="rId17"/>
    <p:sldId id="334" r:id="rId18"/>
    <p:sldId id="330" r:id="rId19"/>
    <p:sldId id="331" r:id="rId20"/>
    <p:sldId id="332" r:id="rId21"/>
    <p:sldId id="318" r:id="rId22"/>
    <p:sldId id="304" r:id="rId23"/>
    <p:sldId id="335" r:id="rId24"/>
    <p:sldId id="305" r:id="rId25"/>
    <p:sldId id="336" r:id="rId26"/>
    <p:sldId id="337" r:id="rId27"/>
    <p:sldId id="338" r:id="rId28"/>
    <p:sldId id="339" r:id="rId29"/>
    <p:sldId id="313" r:id="rId30"/>
    <p:sldId id="340" r:id="rId31"/>
  </p:sldIdLst>
  <p:sldSz cx="12192000" cy="6858000"/>
  <p:notesSz cx="6797675" cy="98742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770" autoAdjust="0"/>
  </p:normalViewPr>
  <p:slideViewPr>
    <p:cSldViewPr snapToGrid="0">
      <p:cViewPr varScale="1">
        <p:scale>
          <a:sx n="59" d="100"/>
          <a:sy n="59" d="100"/>
        </p:scale>
        <p:origin x="102" y="6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F969F48D-8244-41AE-8792-559071FF5721}" type="datetimeFigureOut">
              <a:rPr lang="ru-RU" smtClean="0"/>
              <a:t>30.01.2025</a:t>
            </a:fld>
            <a:endParaRPr lang="ru-RU"/>
          </a:p>
        </p:txBody>
      </p:sp>
      <p:sp>
        <p:nvSpPr>
          <p:cNvPr id="4" name="Образ слайда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009F352F-450C-45E4-B809-25F03E77ECD1}" type="slidenum">
              <a:rPr lang="ru-RU" smtClean="0"/>
              <a:t>‹#›</a:t>
            </a:fld>
            <a:endParaRPr lang="ru-RU"/>
          </a:p>
        </p:txBody>
      </p:sp>
    </p:spTree>
    <p:extLst>
      <p:ext uri="{BB962C8B-B14F-4D97-AF65-F5344CB8AC3E}">
        <p14:creationId xmlns:p14="http://schemas.microsoft.com/office/powerpoint/2010/main" val="353537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8C4B298-B0C5-489D-A74A-B9842F7D5FE1}" type="datetimeFigureOut">
              <a:rPr lang="ru-RU" smtClean="0"/>
              <a:t>30.01.2025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FFFD8-B463-43BC-83F1-77490175E55C}" type="slidenum">
              <a:rPr lang="ru-RU" smtClean="0"/>
              <a:t>‹#›</a:t>
            </a:fld>
            <a:endParaRPr lang="ru-RU"/>
          </a:p>
        </p:txBody>
      </p:sp>
    </p:spTree>
    <p:extLst>
      <p:ext uri="{BB962C8B-B14F-4D97-AF65-F5344CB8AC3E}">
        <p14:creationId xmlns:p14="http://schemas.microsoft.com/office/powerpoint/2010/main" val="3871394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8C4B298-B0C5-489D-A74A-B9842F7D5FE1}" type="datetimeFigureOut">
              <a:rPr lang="ru-RU" smtClean="0"/>
              <a:t>30.01.2025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FFFD8-B463-43BC-83F1-77490175E55C}" type="slidenum">
              <a:rPr lang="ru-RU" smtClean="0"/>
              <a:t>‹#›</a:t>
            </a:fld>
            <a:endParaRPr lang="ru-RU"/>
          </a:p>
        </p:txBody>
      </p:sp>
    </p:spTree>
    <p:extLst>
      <p:ext uri="{BB962C8B-B14F-4D97-AF65-F5344CB8AC3E}">
        <p14:creationId xmlns:p14="http://schemas.microsoft.com/office/powerpoint/2010/main" val="3874873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8C4B298-B0C5-489D-A74A-B9842F7D5FE1}" type="datetimeFigureOut">
              <a:rPr lang="ru-RU" smtClean="0"/>
              <a:t>30.01.2025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FFFD8-B463-43BC-83F1-77490175E55C}" type="slidenum">
              <a:rPr lang="ru-RU" smtClean="0"/>
              <a:t>‹#›</a:t>
            </a:fld>
            <a:endParaRPr lang="ru-RU"/>
          </a:p>
        </p:txBody>
      </p:sp>
    </p:spTree>
    <p:extLst>
      <p:ext uri="{BB962C8B-B14F-4D97-AF65-F5344CB8AC3E}">
        <p14:creationId xmlns:p14="http://schemas.microsoft.com/office/powerpoint/2010/main" val="3724762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8C4B298-B0C5-489D-A74A-B9842F7D5FE1}" type="datetimeFigureOut">
              <a:rPr lang="ru-RU" smtClean="0"/>
              <a:t>30.01.2025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FFFD8-B463-43BC-83F1-77490175E55C}" type="slidenum">
              <a:rPr lang="ru-RU" smtClean="0"/>
              <a:t>‹#›</a:t>
            </a:fld>
            <a:endParaRPr lang="ru-RU"/>
          </a:p>
        </p:txBody>
      </p:sp>
    </p:spTree>
    <p:extLst>
      <p:ext uri="{BB962C8B-B14F-4D97-AF65-F5344CB8AC3E}">
        <p14:creationId xmlns:p14="http://schemas.microsoft.com/office/powerpoint/2010/main" val="4022079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8C4B298-B0C5-489D-A74A-B9842F7D5FE1}" type="datetimeFigureOut">
              <a:rPr lang="ru-RU" smtClean="0"/>
              <a:t>30.01.2025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FFFD8-B463-43BC-83F1-77490175E55C}" type="slidenum">
              <a:rPr lang="ru-RU" smtClean="0"/>
              <a:t>‹#›</a:t>
            </a:fld>
            <a:endParaRPr lang="ru-RU"/>
          </a:p>
        </p:txBody>
      </p:sp>
    </p:spTree>
    <p:extLst>
      <p:ext uri="{BB962C8B-B14F-4D97-AF65-F5344CB8AC3E}">
        <p14:creationId xmlns:p14="http://schemas.microsoft.com/office/powerpoint/2010/main" val="2270481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8C4B298-B0C5-489D-A74A-B9842F7D5FE1}" type="datetimeFigureOut">
              <a:rPr lang="ru-RU" smtClean="0"/>
              <a:t>30.01.2025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8FFFD8-B463-43BC-83F1-77490175E55C}" type="slidenum">
              <a:rPr lang="ru-RU" smtClean="0"/>
              <a:t>‹#›</a:t>
            </a:fld>
            <a:endParaRPr lang="ru-RU"/>
          </a:p>
        </p:txBody>
      </p:sp>
    </p:spTree>
    <p:extLst>
      <p:ext uri="{BB962C8B-B14F-4D97-AF65-F5344CB8AC3E}">
        <p14:creationId xmlns:p14="http://schemas.microsoft.com/office/powerpoint/2010/main" val="1572880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8C4B298-B0C5-489D-A74A-B9842F7D5FE1}" type="datetimeFigureOut">
              <a:rPr lang="ru-RU" smtClean="0"/>
              <a:t>30.01.2025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48FFFD8-B463-43BC-83F1-77490175E55C}" type="slidenum">
              <a:rPr lang="ru-RU" smtClean="0"/>
              <a:t>‹#›</a:t>
            </a:fld>
            <a:endParaRPr lang="ru-RU"/>
          </a:p>
        </p:txBody>
      </p:sp>
    </p:spTree>
    <p:extLst>
      <p:ext uri="{BB962C8B-B14F-4D97-AF65-F5344CB8AC3E}">
        <p14:creationId xmlns:p14="http://schemas.microsoft.com/office/powerpoint/2010/main" val="980616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8C4B298-B0C5-489D-A74A-B9842F7D5FE1}" type="datetimeFigureOut">
              <a:rPr lang="ru-RU" smtClean="0"/>
              <a:t>30.01.2025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48FFFD8-B463-43BC-83F1-77490175E55C}" type="slidenum">
              <a:rPr lang="ru-RU" smtClean="0"/>
              <a:t>‹#›</a:t>
            </a:fld>
            <a:endParaRPr lang="ru-RU"/>
          </a:p>
        </p:txBody>
      </p:sp>
    </p:spTree>
    <p:extLst>
      <p:ext uri="{BB962C8B-B14F-4D97-AF65-F5344CB8AC3E}">
        <p14:creationId xmlns:p14="http://schemas.microsoft.com/office/powerpoint/2010/main" val="3416337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C4B298-B0C5-489D-A74A-B9842F7D5FE1}" type="datetimeFigureOut">
              <a:rPr lang="ru-RU" smtClean="0"/>
              <a:t>30.01.2025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48FFFD8-B463-43BC-83F1-77490175E55C}" type="slidenum">
              <a:rPr lang="ru-RU" smtClean="0"/>
              <a:t>‹#›</a:t>
            </a:fld>
            <a:endParaRPr lang="ru-RU"/>
          </a:p>
        </p:txBody>
      </p:sp>
    </p:spTree>
    <p:extLst>
      <p:ext uri="{BB962C8B-B14F-4D97-AF65-F5344CB8AC3E}">
        <p14:creationId xmlns:p14="http://schemas.microsoft.com/office/powerpoint/2010/main" val="3586864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8C4B298-B0C5-489D-A74A-B9842F7D5FE1}" type="datetimeFigureOut">
              <a:rPr lang="ru-RU" smtClean="0"/>
              <a:t>30.01.2025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8FFFD8-B463-43BC-83F1-77490175E55C}" type="slidenum">
              <a:rPr lang="ru-RU" smtClean="0"/>
              <a:t>‹#›</a:t>
            </a:fld>
            <a:endParaRPr lang="ru-RU"/>
          </a:p>
        </p:txBody>
      </p:sp>
    </p:spTree>
    <p:extLst>
      <p:ext uri="{BB962C8B-B14F-4D97-AF65-F5344CB8AC3E}">
        <p14:creationId xmlns:p14="http://schemas.microsoft.com/office/powerpoint/2010/main" val="81319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8C4B298-B0C5-489D-A74A-B9842F7D5FE1}" type="datetimeFigureOut">
              <a:rPr lang="ru-RU" smtClean="0"/>
              <a:t>30.01.2025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8FFFD8-B463-43BC-83F1-77490175E55C}" type="slidenum">
              <a:rPr lang="ru-RU" smtClean="0"/>
              <a:t>‹#›</a:t>
            </a:fld>
            <a:endParaRPr lang="ru-RU"/>
          </a:p>
        </p:txBody>
      </p:sp>
    </p:spTree>
    <p:extLst>
      <p:ext uri="{BB962C8B-B14F-4D97-AF65-F5344CB8AC3E}">
        <p14:creationId xmlns:p14="http://schemas.microsoft.com/office/powerpoint/2010/main" val="2953894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C4B298-B0C5-489D-A74A-B9842F7D5FE1}" type="datetimeFigureOut">
              <a:rPr lang="ru-RU" smtClean="0"/>
              <a:t>30.01.2025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8FFFD8-B463-43BC-83F1-77490175E55C}" type="slidenum">
              <a:rPr lang="ru-RU" smtClean="0"/>
              <a:t>‹#›</a:t>
            </a:fld>
            <a:endParaRPr lang="ru-RU"/>
          </a:p>
        </p:txBody>
      </p:sp>
    </p:spTree>
    <p:extLst>
      <p:ext uri="{BB962C8B-B14F-4D97-AF65-F5344CB8AC3E}">
        <p14:creationId xmlns:p14="http://schemas.microsoft.com/office/powerpoint/2010/main" val="1445462628"/>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85900" y="685800"/>
            <a:ext cx="9144000" cy="4062413"/>
          </a:xfrm>
        </p:spPr>
        <p:txBody>
          <a:bodyPr>
            <a:normAutofit fontScale="90000"/>
          </a:bodyPr>
          <a:lstStyle/>
          <a:p>
            <a:r>
              <a:rPr lang="en-US" sz="2800" b="1" dirty="0" smtClean="0">
                <a:latin typeface="Cambria" panose="02040503050406030204" pitchFamily="18" charset="0"/>
                <a:ea typeface="Cambria" panose="02040503050406030204" pitchFamily="18" charset="0"/>
              </a:rPr>
              <a:t/>
            </a:r>
            <a:br>
              <a:rPr lang="en-US" sz="2800" b="1" dirty="0" smtClean="0">
                <a:latin typeface="Cambria" panose="02040503050406030204" pitchFamily="18" charset="0"/>
                <a:ea typeface="Cambria" panose="02040503050406030204" pitchFamily="18" charset="0"/>
              </a:rPr>
            </a:br>
            <a:r>
              <a:rPr lang="en-US" sz="2800" b="1" dirty="0">
                <a:latin typeface="Cambria" panose="02040503050406030204" pitchFamily="18" charset="0"/>
                <a:ea typeface="Cambria" panose="02040503050406030204" pitchFamily="18" charset="0"/>
              </a:rPr>
              <a:t/>
            </a:r>
            <a:br>
              <a:rPr lang="en-US" sz="2800" b="1" dirty="0">
                <a:latin typeface="Cambria" panose="02040503050406030204" pitchFamily="18" charset="0"/>
                <a:ea typeface="Cambria" panose="02040503050406030204" pitchFamily="18" charset="0"/>
              </a:rPr>
            </a:br>
            <a:r>
              <a:rPr lang="en-US" sz="2700" b="1" dirty="0" smtClean="0">
                <a:latin typeface="Times New Roman" panose="02020603050405020304" pitchFamily="18" charset="0"/>
                <a:ea typeface="Cambria" panose="02040503050406030204" pitchFamily="18" charset="0"/>
                <a:cs typeface="Times New Roman" panose="02020603050405020304" pitchFamily="18" charset="0"/>
              </a:rPr>
              <a:t/>
            </a:r>
            <a:br>
              <a:rPr lang="en-US" sz="2700" b="1" dirty="0" smtClean="0">
                <a:latin typeface="Times New Roman" panose="02020603050405020304" pitchFamily="18" charset="0"/>
                <a:ea typeface="Cambria" panose="02040503050406030204" pitchFamily="18" charset="0"/>
                <a:cs typeface="Times New Roman" panose="02020603050405020304" pitchFamily="18" charset="0"/>
              </a:rPr>
            </a:br>
            <a:r>
              <a:rPr lang="ro-MD" sz="2700" b="1" dirty="0" smtClean="0">
                <a:latin typeface="Times New Roman" panose="02020603050405020304" pitchFamily="18" charset="0"/>
                <a:ea typeface="Cambria" panose="02040503050406030204" pitchFamily="18" charset="0"/>
                <a:cs typeface="Times New Roman" panose="02020603050405020304" pitchFamily="18" charset="0"/>
              </a:rPr>
              <a:t>Unele </a:t>
            </a:r>
            <a:r>
              <a:rPr lang="ro-MD" sz="2700" b="1" dirty="0">
                <a:latin typeface="Times New Roman" panose="02020603050405020304" pitchFamily="18" charset="0"/>
                <a:ea typeface="Cambria" panose="02040503050406030204" pitchFamily="18" charset="0"/>
                <a:cs typeface="Times New Roman" panose="02020603050405020304" pitchFamily="18" charset="0"/>
              </a:rPr>
              <a:t>aspecte ce vizează calcularea impozitului pe venit la sursa de </a:t>
            </a:r>
            <a:r>
              <a:rPr lang="ro-MD" sz="2700" b="1" dirty="0" smtClean="0">
                <a:latin typeface="Times New Roman" panose="02020603050405020304" pitchFamily="18" charset="0"/>
                <a:ea typeface="Cambria" panose="02040503050406030204" pitchFamily="18" charset="0"/>
                <a:cs typeface="Times New Roman" panose="02020603050405020304" pitchFamily="18" charset="0"/>
              </a:rPr>
              <a:t>plată</a:t>
            </a:r>
            <a:r>
              <a:rPr lang="en-US" sz="2700" b="1" dirty="0" smtClean="0">
                <a:latin typeface="Times New Roman" panose="02020603050405020304" pitchFamily="18" charset="0"/>
                <a:ea typeface="Cambria" panose="02040503050406030204" pitchFamily="18" charset="0"/>
                <a:cs typeface="Times New Roman" panose="02020603050405020304" pitchFamily="18" charset="0"/>
              </a:rPr>
              <a:t>, a </a:t>
            </a:r>
            <a:r>
              <a:rPr lang="ro-MD" sz="2700" b="1" dirty="0" smtClean="0">
                <a:latin typeface="Times New Roman" panose="02020603050405020304" pitchFamily="18" charset="0"/>
                <a:ea typeface="Cambria" panose="02040503050406030204" pitchFamily="18" charset="0"/>
                <a:cs typeface="Times New Roman" panose="02020603050405020304" pitchFamily="18" charset="0"/>
              </a:rPr>
              <a:t>primelor </a:t>
            </a:r>
            <a:r>
              <a:rPr lang="ro-MD" sz="2700" b="1" dirty="0">
                <a:latin typeface="Times New Roman" panose="02020603050405020304" pitchFamily="18" charset="0"/>
                <a:ea typeface="Cambria" panose="02040503050406030204" pitchFamily="18" charset="0"/>
                <a:cs typeface="Times New Roman" panose="02020603050405020304" pitchFamily="18" charset="0"/>
              </a:rPr>
              <a:t>de asigurare obligatorie de asistență medicală și a contribuțiilor de asigurare socială, în contextul modificărilor operate prin politica fiscală pentru anul </a:t>
            </a:r>
            <a:r>
              <a:rPr lang="ro-MD" sz="2700" b="1" dirty="0" smtClean="0">
                <a:latin typeface="Times New Roman" panose="02020603050405020304" pitchFamily="18" charset="0"/>
                <a:ea typeface="Cambria" panose="02040503050406030204" pitchFamily="18" charset="0"/>
                <a:cs typeface="Times New Roman" panose="02020603050405020304" pitchFamily="18" charset="0"/>
              </a:rPr>
              <a:t>2025 </a:t>
            </a:r>
            <a:r>
              <a:rPr lang="ro-MD" sz="2700" b="1" dirty="0">
                <a:latin typeface="Times New Roman" panose="02020603050405020304" pitchFamily="18" charset="0"/>
                <a:ea typeface="Cambria" panose="02040503050406030204" pitchFamily="18" charset="0"/>
                <a:cs typeface="Times New Roman" panose="02020603050405020304" pitchFamily="18" charset="0"/>
              </a:rPr>
              <a:t/>
            </a:r>
            <a:br>
              <a:rPr lang="ro-MD" sz="2700" b="1" dirty="0">
                <a:latin typeface="Times New Roman" panose="02020603050405020304" pitchFamily="18" charset="0"/>
                <a:ea typeface="Cambria" panose="02040503050406030204" pitchFamily="18" charset="0"/>
                <a:cs typeface="Times New Roman" panose="02020603050405020304" pitchFamily="18" charset="0"/>
              </a:rPr>
            </a:br>
            <a:r>
              <a:rPr lang="ro-MD" sz="2800" b="1" dirty="0" smtClean="0">
                <a:latin typeface="Cambria" panose="02040503050406030204" pitchFamily="18" charset="0"/>
                <a:ea typeface="Cambria" panose="02040503050406030204" pitchFamily="18" charset="0"/>
              </a:rPr>
              <a:t/>
            </a:r>
            <a:br>
              <a:rPr lang="ro-MD" sz="2800" b="1" dirty="0" smtClean="0">
                <a:latin typeface="Cambria" panose="02040503050406030204" pitchFamily="18" charset="0"/>
                <a:ea typeface="Cambria" panose="02040503050406030204" pitchFamily="18" charset="0"/>
              </a:rPr>
            </a:br>
            <a:r>
              <a:rPr lang="ro-RO" sz="3200" b="1" dirty="0" smtClean="0"/>
              <a:t/>
            </a:r>
            <a:br>
              <a:rPr lang="ro-RO" sz="3200" b="1" dirty="0" smtClean="0"/>
            </a:br>
            <a:r>
              <a:rPr lang="ru-RU" sz="1200" dirty="0"/>
              <a:t/>
            </a:r>
            <a:br>
              <a:rPr lang="ru-RU" sz="1200" dirty="0"/>
            </a:br>
            <a:endParaRPr lang="ru-RU" sz="2400" i="1" dirty="0"/>
          </a:p>
        </p:txBody>
      </p:sp>
    </p:spTree>
    <p:extLst>
      <p:ext uri="{BB962C8B-B14F-4D97-AF65-F5344CB8AC3E}">
        <p14:creationId xmlns:p14="http://schemas.microsoft.com/office/powerpoint/2010/main" val="5760444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838200" y="1011115"/>
            <a:ext cx="10515600" cy="5846885"/>
          </a:xfrm>
        </p:spPr>
        <p:txBody>
          <a:bodyPr>
            <a:normAutofit/>
          </a:bodyPr>
          <a:lstStyle/>
          <a:p>
            <a:pPr marL="0" lvl="0" indent="0">
              <a:spcBef>
                <a:spcPts val="0"/>
              </a:spcBef>
              <a:buNone/>
            </a:pPr>
            <a:r>
              <a:rPr lang="ro-RO" sz="2400" b="1" dirty="0" smtClean="0">
                <a:solidFill>
                  <a:prstClr val="black"/>
                </a:solidFill>
                <a:latin typeface="Times New Roman" panose="02020603050405020304" pitchFamily="18" charset="0"/>
                <a:ea typeface="+mj-ea"/>
                <a:cs typeface="Times New Roman" panose="02020603050405020304" pitchFamily="18" charset="0"/>
              </a:rPr>
              <a:t>Au fost majorate scutirile </a:t>
            </a:r>
            <a:r>
              <a:rPr lang="ro-RO" sz="2400" b="1" dirty="0">
                <a:solidFill>
                  <a:prstClr val="black"/>
                </a:solidFill>
                <a:latin typeface="Times New Roman" panose="02020603050405020304" pitchFamily="18" charset="0"/>
                <a:ea typeface="+mj-ea"/>
                <a:cs typeface="Times New Roman" panose="02020603050405020304" pitchFamily="18" charset="0"/>
              </a:rPr>
              <a:t>acordate </a:t>
            </a:r>
            <a:r>
              <a:rPr lang="ro-MO" sz="2400" b="1" dirty="0" smtClean="0">
                <a:solidFill>
                  <a:prstClr val="black"/>
                </a:solidFill>
                <a:latin typeface="Times New Roman" panose="02020603050405020304" pitchFamily="18" charset="0"/>
                <a:ea typeface="+mj-ea"/>
                <a:cs typeface="Times New Roman" panose="02020603050405020304" pitchFamily="18" charset="0"/>
              </a:rPr>
              <a:t> </a:t>
            </a:r>
            <a:r>
              <a:rPr lang="ro-RO" sz="2400" b="1" dirty="0" smtClean="0">
                <a:solidFill>
                  <a:prstClr val="black"/>
                </a:solidFill>
                <a:latin typeface="Times New Roman" panose="02020603050405020304" pitchFamily="18" charset="0"/>
                <a:ea typeface="+mj-ea"/>
                <a:cs typeface="Times New Roman" panose="02020603050405020304" pitchFamily="18" charset="0"/>
              </a:rPr>
              <a:t>persoanelor fizice la impozitulpe venit:</a:t>
            </a:r>
          </a:p>
          <a:p>
            <a:pPr marL="0" lvl="0" indent="0">
              <a:spcBef>
                <a:spcPts val="0"/>
              </a:spcBef>
              <a:buNone/>
            </a:pPr>
            <a:endParaRPr lang="ru-RU" sz="2400" i="1" dirty="0">
              <a:latin typeface="Times New Roman" panose="02020603050405020304" pitchFamily="18" charset="0"/>
              <a:ea typeface="Cambria" panose="02040503050406030204" pitchFamily="18" charset="0"/>
              <a:cs typeface="Times New Roman" panose="02020603050405020304" pitchFamily="18" charset="0"/>
            </a:endParaRPr>
          </a:p>
        </p:txBody>
      </p:sp>
      <p:pic>
        <p:nvPicPr>
          <p:cNvPr id="4" name="Content Placeholder 4">
            <a:extLst>
              <a:ext uri="{FF2B5EF4-FFF2-40B4-BE49-F238E27FC236}">
                <a16:creationId xmlns:a16="http://schemas.microsoft.com/office/drawing/2014/main" id="{DEFF61BE-E1F0-B242-E221-B8CF4C8615D7}"/>
              </a:ext>
            </a:extLst>
          </p:cNvPr>
          <p:cNvPicPr>
            <a:picLocks noChangeAspect="1"/>
          </p:cNvPicPr>
          <p:nvPr/>
        </p:nvPicPr>
        <p:blipFill>
          <a:blip r:embed="rId2"/>
          <a:stretch>
            <a:fillRect/>
          </a:stretch>
        </p:blipFill>
        <p:spPr>
          <a:xfrm>
            <a:off x="925513" y="1663492"/>
            <a:ext cx="10942637" cy="4432508"/>
          </a:xfrm>
          <a:prstGeom prst="rect">
            <a:avLst/>
          </a:prstGeom>
        </p:spPr>
      </p:pic>
    </p:spTree>
    <p:extLst>
      <p:ext uri="{BB962C8B-B14F-4D97-AF65-F5344CB8AC3E}">
        <p14:creationId xmlns:p14="http://schemas.microsoft.com/office/powerpoint/2010/main" val="2563724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326571" y="1238250"/>
            <a:ext cx="11027229" cy="5325836"/>
          </a:xfrm>
        </p:spPr>
        <p:txBody>
          <a:bodyPr>
            <a:normAutofit/>
          </a:bodyPr>
          <a:lstStyle/>
          <a:p>
            <a:pPr lvl="0">
              <a:spcBef>
                <a:spcPts val="0"/>
              </a:spcBef>
              <a:buFont typeface="Wingdings" panose="05000000000000000000" pitchFamily="2" charset="2"/>
              <a:buChar char="ü"/>
            </a:pPr>
            <a:r>
              <a:rPr lang="ro-RO" sz="2400" b="1" dirty="0">
                <a:solidFill>
                  <a:prstClr val="black"/>
                </a:solidFill>
                <a:latin typeface="Times New Roman" panose="02020603050405020304" pitchFamily="18" charset="0"/>
                <a:ea typeface="+mj-ea"/>
                <a:cs typeface="Times New Roman" panose="02020603050405020304" pitchFamily="18" charset="0"/>
              </a:rPr>
              <a:t>Extinderea cheltuielilor deductibile </a:t>
            </a:r>
            <a:r>
              <a:rPr lang="ro-RO" sz="2400" b="1" dirty="0" smtClean="0">
                <a:solidFill>
                  <a:prstClr val="black"/>
                </a:solidFill>
                <a:latin typeface="Times New Roman" panose="02020603050405020304" pitchFamily="18" charset="0"/>
                <a:ea typeface="+mj-ea"/>
                <a:cs typeface="Times New Roman" panose="02020603050405020304" pitchFamily="18" charset="0"/>
              </a:rPr>
              <a:t>pentru </a:t>
            </a:r>
            <a:r>
              <a:rPr lang="ro-RO" sz="2400" b="1" dirty="0">
                <a:solidFill>
                  <a:prstClr val="black"/>
                </a:solidFill>
                <a:latin typeface="Times New Roman" panose="02020603050405020304" pitchFamily="18" charset="0"/>
                <a:ea typeface="+mj-ea"/>
                <a:cs typeface="Times New Roman" panose="02020603050405020304" pitchFamily="18" charset="0"/>
              </a:rPr>
              <a:t>persoanele </a:t>
            </a:r>
            <a:r>
              <a:rPr lang="ro-RO" sz="2400" b="1" dirty="0" smtClean="0">
                <a:solidFill>
                  <a:prstClr val="black"/>
                </a:solidFill>
                <a:latin typeface="Times New Roman" panose="02020603050405020304" pitchFamily="18" charset="0"/>
                <a:ea typeface="+mj-ea"/>
                <a:cs typeface="Times New Roman" panose="02020603050405020304" pitchFamily="18" charset="0"/>
              </a:rPr>
              <a:t>fizice:</a:t>
            </a:r>
          </a:p>
          <a:p>
            <a:pPr lvl="0">
              <a:spcBef>
                <a:spcPts val="0"/>
              </a:spcBef>
              <a:buFont typeface="Wingdings" panose="05000000000000000000" pitchFamily="2" charset="2"/>
              <a:buChar char="ü"/>
            </a:pPr>
            <a:endParaRPr lang="ro-RO" sz="2400" b="1" dirty="0" smtClean="0">
              <a:solidFill>
                <a:prstClr val="black"/>
              </a:solidFill>
              <a:latin typeface="Times New Roman" panose="02020603050405020304" pitchFamily="18" charset="0"/>
              <a:ea typeface="+mj-ea"/>
              <a:cs typeface="Times New Roman" panose="02020603050405020304" pitchFamily="18" charset="0"/>
            </a:endParaRPr>
          </a:p>
          <a:p>
            <a:pPr lvl="0" algn="just" eaLnBrk="0" fontAlgn="base" hangingPunct="0">
              <a:spcAft>
                <a:spcPct val="0"/>
              </a:spcAft>
              <a:buFont typeface="Wingdings" panose="05000000000000000000" pitchFamily="2" charset="2"/>
              <a:buChar char="ü"/>
              <a:defRPr/>
            </a:pPr>
            <a:r>
              <a:rPr lang="ro-RO" altLang="en-US" sz="2400" dirty="0">
                <a:solidFill>
                  <a:prstClr val="black"/>
                </a:solidFill>
                <a:latin typeface="Times New Roman" panose="02020603050405020304" pitchFamily="18" charset="0"/>
                <a:cs typeface="Times New Roman" panose="02020603050405020304" pitchFamily="18" charset="0"/>
              </a:rPr>
              <a:t>Art. 35</a:t>
            </a:r>
            <a:r>
              <a:rPr lang="ro-RO" altLang="en-US" sz="2400" baseline="30000" dirty="0">
                <a:solidFill>
                  <a:prstClr val="black"/>
                </a:solidFill>
                <a:latin typeface="Times New Roman" panose="02020603050405020304" pitchFamily="18" charset="0"/>
                <a:cs typeface="Times New Roman" panose="02020603050405020304" pitchFamily="18" charset="0"/>
              </a:rPr>
              <a:t>2</a:t>
            </a:r>
            <a:r>
              <a:rPr lang="ro-RO" altLang="en-US" sz="2400" dirty="0">
                <a:solidFill>
                  <a:prstClr val="black"/>
                </a:solidFill>
                <a:latin typeface="Times New Roman" panose="02020603050405020304" pitchFamily="18" charset="0"/>
                <a:cs typeface="Times New Roman" panose="02020603050405020304" pitchFamily="18" charset="0"/>
              </a:rPr>
              <a:t> </a:t>
            </a:r>
            <a:r>
              <a:rPr lang="ro-RO" altLang="en-US" sz="2400" dirty="0" smtClean="0">
                <a:solidFill>
                  <a:prstClr val="black"/>
                </a:solidFill>
                <a:latin typeface="Times New Roman" panose="02020603050405020304" pitchFamily="18" charset="0"/>
                <a:cs typeface="Times New Roman" panose="02020603050405020304" pitchFamily="18" charset="0"/>
              </a:rPr>
              <a:t>s-a completat </a:t>
            </a:r>
            <a:r>
              <a:rPr lang="ro-RO" altLang="en-US" sz="2400" dirty="0">
                <a:solidFill>
                  <a:prstClr val="black"/>
                </a:solidFill>
                <a:latin typeface="Times New Roman" panose="02020603050405020304" pitchFamily="18" charset="0"/>
                <a:cs typeface="Times New Roman" panose="02020603050405020304" pitchFamily="18" charset="0"/>
              </a:rPr>
              <a:t>cu alineatul (6) cu următorul cuprins:</a:t>
            </a:r>
          </a:p>
          <a:p>
            <a:pPr lvl="0" algn="just" eaLnBrk="0" fontAlgn="base" hangingPunct="0">
              <a:spcAft>
                <a:spcPct val="0"/>
              </a:spcAft>
              <a:buNone/>
              <a:defRPr/>
            </a:pPr>
            <a:r>
              <a:rPr lang="ro-RO" altLang="en-US" sz="2400" dirty="0">
                <a:solidFill>
                  <a:prstClr val="black"/>
                </a:solidFill>
                <a:latin typeface="Times New Roman" panose="02020603050405020304" pitchFamily="18" charset="0"/>
                <a:cs typeface="Times New Roman" panose="02020603050405020304" pitchFamily="18" charset="0"/>
              </a:rPr>
              <a:t>„(6) Se permite deducerea cheltuielilor achitate de către persoana fizică, pe parcursul perioadei fiscale, </a:t>
            </a:r>
            <a:r>
              <a:rPr lang="ro-RO" altLang="en-US" sz="2400" b="1" i="1" dirty="0">
                <a:solidFill>
                  <a:prstClr val="black"/>
                </a:solidFill>
                <a:latin typeface="Times New Roman" panose="02020603050405020304" pitchFamily="18" charset="0"/>
                <a:cs typeface="Times New Roman" panose="02020603050405020304" pitchFamily="18" charset="0"/>
              </a:rPr>
              <a:t>pentru învăţământul persoanelor întreţinute copii</a:t>
            </a:r>
            <a:r>
              <a:rPr lang="ro-RO" altLang="en-US" sz="2400" dirty="0">
                <a:solidFill>
                  <a:prstClr val="black"/>
                </a:solidFill>
                <a:latin typeface="Times New Roman" panose="02020603050405020304" pitchFamily="18" charset="0"/>
                <a:cs typeface="Times New Roman" panose="02020603050405020304" pitchFamily="18" charset="0"/>
              </a:rPr>
              <a:t> oferit de instituţiile de învăţământ prevăzute la art.15 din Codul educaţiei nr.152/2014, în cuantumul unui salariu mediu lunar pe economie, prognozat şi aprobat de Guvern pentru anul pentru care a fost acordat. </a:t>
            </a:r>
            <a:r>
              <a:rPr lang="ro-RO" altLang="en-US" sz="2400" b="1" i="1" dirty="0">
                <a:solidFill>
                  <a:prstClr val="black"/>
                </a:solidFill>
                <a:latin typeface="Times New Roman" panose="02020603050405020304" pitchFamily="18" charset="0"/>
                <a:cs typeface="Times New Roman" panose="02020603050405020304" pitchFamily="18" charset="0"/>
              </a:rPr>
              <a:t>Cuantumul deductibil se aplică cumulativ pentru numărul total de copii şi pentru toate tipurile de învăţământ."</a:t>
            </a:r>
          </a:p>
          <a:p>
            <a:pPr lvl="0">
              <a:spcBef>
                <a:spcPts val="0"/>
              </a:spcBef>
              <a:buFont typeface="Wingdings" panose="05000000000000000000" pitchFamily="2" charset="2"/>
              <a:buChar char="ü"/>
            </a:pPr>
            <a:endParaRPr lang="ru-RU" sz="20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544307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838200" y="1428750"/>
            <a:ext cx="10515600" cy="5429250"/>
          </a:xfrm>
        </p:spPr>
        <p:txBody>
          <a:bodyPr>
            <a:normAutofit/>
          </a:bodyPr>
          <a:lstStyle/>
          <a:p>
            <a:pPr lvl="0">
              <a:spcBef>
                <a:spcPts val="0"/>
              </a:spcBef>
              <a:buFont typeface="Wingdings" panose="05000000000000000000" pitchFamily="2" charset="2"/>
              <a:buChar char="ü"/>
            </a:pPr>
            <a:endParaRPr lang="ru-RU" sz="2000" i="1" dirty="0">
              <a:latin typeface="Cambria" panose="02040503050406030204" pitchFamily="18" charset="0"/>
              <a:ea typeface="Cambria" panose="02040503050406030204" pitchFamily="18" charset="0"/>
            </a:endParaRPr>
          </a:p>
        </p:txBody>
      </p:sp>
      <p:pic>
        <p:nvPicPr>
          <p:cNvPr id="5" name="Content Placeholder 4">
            <a:extLst>
              <a:ext uri="{FF2B5EF4-FFF2-40B4-BE49-F238E27FC236}">
                <a16:creationId xmlns:a16="http://schemas.microsoft.com/office/drawing/2014/main" id="{2C020B7B-2B9A-39E8-F3F4-9C908794B6B6}"/>
              </a:ext>
            </a:extLst>
          </p:cNvPr>
          <p:cNvPicPr>
            <a:picLocks noChangeAspect="1"/>
          </p:cNvPicPr>
          <p:nvPr/>
        </p:nvPicPr>
        <p:blipFill>
          <a:blip r:embed="rId2"/>
          <a:stretch>
            <a:fillRect/>
          </a:stretch>
        </p:blipFill>
        <p:spPr>
          <a:xfrm>
            <a:off x="408213" y="1428750"/>
            <a:ext cx="11511643" cy="5361379"/>
          </a:xfrm>
          <a:prstGeom prst="rect">
            <a:avLst/>
          </a:prstGeom>
        </p:spPr>
      </p:pic>
    </p:spTree>
    <p:extLst>
      <p:ext uri="{BB962C8B-B14F-4D97-AF65-F5344CB8AC3E}">
        <p14:creationId xmlns:p14="http://schemas.microsoft.com/office/powerpoint/2010/main" val="22284492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400050" y="1011115"/>
            <a:ext cx="11239500" cy="5846885"/>
          </a:xfrm>
        </p:spPr>
        <p:txBody>
          <a:bodyPr>
            <a:normAutofit lnSpcReduction="10000"/>
          </a:bodyPr>
          <a:lstStyle/>
          <a:p>
            <a:pPr marL="0" lvl="0" indent="0">
              <a:spcBef>
                <a:spcPts val="0"/>
              </a:spcBef>
              <a:buNone/>
            </a:pPr>
            <a:endParaRPr lang="ro-RO" sz="2000" b="1" dirty="0">
              <a:latin typeface="Cambria" panose="02040503050406030204" pitchFamily="18" charset="0"/>
              <a:ea typeface="Cambria" panose="02040503050406030204" pitchFamily="18" charset="0"/>
            </a:endParaRPr>
          </a:p>
          <a:p>
            <a:pPr marL="0" lvl="0" indent="0" algn="just">
              <a:spcBef>
                <a:spcPts val="0"/>
              </a:spcBef>
              <a:buNone/>
            </a:pPr>
            <a:r>
              <a:rPr lang="en-GB" sz="2400" b="1" dirty="0" err="1">
                <a:solidFill>
                  <a:prstClr val="black"/>
                </a:solidFill>
                <a:latin typeface="Times New Roman" panose="02020603050405020304" pitchFamily="18" charset="0"/>
                <a:ea typeface="+mj-ea"/>
                <a:cs typeface="Times New Roman" panose="02020603050405020304" pitchFamily="18" charset="0"/>
              </a:rPr>
              <a:t>Modificarea</a:t>
            </a:r>
            <a:r>
              <a:rPr lang="en-GB" sz="2400" b="1" dirty="0">
                <a:solidFill>
                  <a:prstClr val="black"/>
                </a:solidFill>
                <a:latin typeface="Times New Roman" panose="02020603050405020304" pitchFamily="18" charset="0"/>
                <a:ea typeface="+mj-ea"/>
                <a:cs typeface="Times New Roman" panose="02020603050405020304" pitchFamily="18" charset="0"/>
              </a:rPr>
              <a:t> </a:t>
            </a:r>
            <a:r>
              <a:rPr lang="en-GB" sz="2400" b="1" dirty="0" smtClean="0">
                <a:solidFill>
                  <a:prstClr val="black"/>
                </a:solidFill>
                <a:latin typeface="Times New Roman" panose="02020603050405020304" pitchFamily="18" charset="0"/>
                <a:ea typeface="+mj-ea"/>
                <a:cs typeface="Times New Roman" panose="02020603050405020304" pitchFamily="18" charset="0"/>
              </a:rPr>
              <a:t>mod</a:t>
            </a:r>
            <a:r>
              <a:rPr lang="ro-MO" sz="2400" b="1" dirty="0" smtClean="0">
                <a:solidFill>
                  <a:prstClr val="black"/>
                </a:solidFill>
                <a:latin typeface="Times New Roman" panose="02020603050405020304" pitchFamily="18" charset="0"/>
                <a:ea typeface="+mj-ea"/>
                <a:cs typeface="Times New Roman" panose="02020603050405020304" pitchFamily="18" charset="0"/>
              </a:rPr>
              <a:t>ului </a:t>
            </a:r>
            <a:r>
              <a:rPr lang="en-GB" sz="2400" b="1" dirty="0" smtClean="0">
                <a:solidFill>
                  <a:prstClr val="black"/>
                </a:solidFill>
                <a:latin typeface="Times New Roman" panose="02020603050405020304" pitchFamily="18" charset="0"/>
                <a:ea typeface="+mj-ea"/>
                <a:cs typeface="Times New Roman" panose="02020603050405020304" pitchFamily="18" charset="0"/>
              </a:rPr>
              <a:t>de </a:t>
            </a:r>
            <a:r>
              <a:rPr lang="en-GB" sz="2400" b="1" dirty="0" err="1">
                <a:solidFill>
                  <a:prstClr val="black"/>
                </a:solidFill>
                <a:latin typeface="Times New Roman" panose="02020603050405020304" pitchFamily="18" charset="0"/>
                <a:ea typeface="+mj-ea"/>
                <a:cs typeface="Times New Roman" panose="02020603050405020304" pitchFamily="18" charset="0"/>
              </a:rPr>
              <a:t>impozitare</a:t>
            </a:r>
            <a:r>
              <a:rPr lang="en-GB" sz="2400" b="1" dirty="0">
                <a:solidFill>
                  <a:prstClr val="black"/>
                </a:solidFill>
                <a:latin typeface="Times New Roman" panose="02020603050405020304" pitchFamily="18" charset="0"/>
                <a:ea typeface="+mj-ea"/>
                <a:cs typeface="Times New Roman" panose="02020603050405020304" pitchFamily="18" charset="0"/>
              </a:rPr>
              <a:t> a </a:t>
            </a:r>
            <a:r>
              <a:rPr lang="en-GB" sz="2400" b="1" dirty="0" err="1">
                <a:solidFill>
                  <a:prstClr val="black"/>
                </a:solidFill>
                <a:latin typeface="Times New Roman" panose="02020603050405020304" pitchFamily="18" charset="0"/>
                <a:ea typeface="+mj-ea"/>
                <a:cs typeface="Times New Roman" panose="02020603050405020304" pitchFamily="18" charset="0"/>
              </a:rPr>
              <a:t>veniturilor</a:t>
            </a:r>
            <a:r>
              <a:rPr lang="en-GB" sz="2400" b="1" dirty="0">
                <a:solidFill>
                  <a:prstClr val="black"/>
                </a:solidFill>
                <a:latin typeface="Times New Roman" panose="02020603050405020304" pitchFamily="18" charset="0"/>
                <a:ea typeface="+mj-ea"/>
                <a:cs typeface="Times New Roman" panose="02020603050405020304" pitchFamily="18" charset="0"/>
              </a:rPr>
              <a:t> </a:t>
            </a:r>
            <a:r>
              <a:rPr lang="en-GB" sz="2400" b="1" dirty="0" err="1">
                <a:solidFill>
                  <a:prstClr val="black"/>
                </a:solidFill>
                <a:latin typeface="Times New Roman" panose="02020603050405020304" pitchFamily="18" charset="0"/>
                <a:ea typeface="+mj-ea"/>
                <a:cs typeface="Times New Roman" panose="02020603050405020304" pitchFamily="18" charset="0"/>
              </a:rPr>
              <a:t>obținute</a:t>
            </a:r>
            <a:r>
              <a:rPr lang="en-GB" sz="2400" b="1" dirty="0">
                <a:solidFill>
                  <a:prstClr val="black"/>
                </a:solidFill>
                <a:latin typeface="Times New Roman" panose="02020603050405020304" pitchFamily="18" charset="0"/>
                <a:ea typeface="+mj-ea"/>
                <a:cs typeface="Times New Roman" panose="02020603050405020304" pitchFamily="18" charset="0"/>
              </a:rPr>
              <a:t> de </a:t>
            </a:r>
            <a:r>
              <a:rPr lang="en-GB" sz="2400" b="1" dirty="0" err="1">
                <a:solidFill>
                  <a:prstClr val="black"/>
                </a:solidFill>
                <a:latin typeface="Times New Roman" panose="02020603050405020304" pitchFamily="18" charset="0"/>
                <a:ea typeface="+mj-ea"/>
                <a:cs typeface="Times New Roman" panose="02020603050405020304" pitchFamily="18" charset="0"/>
              </a:rPr>
              <a:t>nerezidenți</a:t>
            </a:r>
            <a:r>
              <a:rPr lang="en-GB" sz="2400" b="1" dirty="0">
                <a:solidFill>
                  <a:prstClr val="black"/>
                </a:solidFill>
                <a:latin typeface="Times New Roman" panose="02020603050405020304" pitchFamily="18" charset="0"/>
                <a:ea typeface="+mj-ea"/>
                <a:cs typeface="Times New Roman" panose="02020603050405020304" pitchFamily="18" charset="0"/>
              </a:rPr>
              <a:t> din </a:t>
            </a:r>
            <a:r>
              <a:rPr lang="en-GB" sz="2400" b="1" dirty="0" err="1">
                <a:solidFill>
                  <a:prstClr val="black"/>
                </a:solidFill>
                <a:latin typeface="Times New Roman" panose="02020603050405020304" pitchFamily="18" charset="0"/>
                <a:ea typeface="+mj-ea"/>
                <a:cs typeface="Times New Roman" panose="02020603050405020304" pitchFamily="18" charset="0"/>
              </a:rPr>
              <a:t>darea</a:t>
            </a:r>
            <a:r>
              <a:rPr lang="en-GB" sz="2400" b="1" dirty="0">
                <a:solidFill>
                  <a:prstClr val="black"/>
                </a:solidFill>
                <a:latin typeface="Times New Roman" panose="02020603050405020304" pitchFamily="18" charset="0"/>
                <a:ea typeface="+mj-ea"/>
                <a:cs typeface="Times New Roman" panose="02020603050405020304" pitchFamily="18" charset="0"/>
              </a:rPr>
              <a:t> </a:t>
            </a:r>
            <a:r>
              <a:rPr lang="en-GB" sz="2400" b="1" dirty="0" err="1">
                <a:solidFill>
                  <a:prstClr val="black"/>
                </a:solidFill>
                <a:latin typeface="Times New Roman" panose="02020603050405020304" pitchFamily="18" charset="0"/>
                <a:ea typeface="+mj-ea"/>
                <a:cs typeface="Times New Roman" panose="02020603050405020304" pitchFamily="18" charset="0"/>
              </a:rPr>
              <a:t>în</a:t>
            </a:r>
            <a:r>
              <a:rPr lang="en-GB" sz="2400" b="1" dirty="0">
                <a:solidFill>
                  <a:prstClr val="black"/>
                </a:solidFill>
                <a:latin typeface="Times New Roman" panose="02020603050405020304" pitchFamily="18" charset="0"/>
                <a:ea typeface="+mj-ea"/>
                <a:cs typeface="Times New Roman" panose="02020603050405020304" pitchFamily="18" charset="0"/>
              </a:rPr>
              <a:t> </a:t>
            </a:r>
            <a:r>
              <a:rPr lang="en-GB" sz="2400" b="1" dirty="0" err="1">
                <a:solidFill>
                  <a:prstClr val="black"/>
                </a:solidFill>
                <a:latin typeface="Times New Roman" panose="02020603050405020304" pitchFamily="18" charset="0"/>
                <a:ea typeface="+mj-ea"/>
                <a:cs typeface="Times New Roman" panose="02020603050405020304" pitchFamily="18" charset="0"/>
              </a:rPr>
              <a:t>locațiune</a:t>
            </a:r>
            <a:r>
              <a:rPr lang="en-GB" sz="2400" b="1" dirty="0">
                <a:solidFill>
                  <a:prstClr val="black"/>
                </a:solidFill>
                <a:latin typeface="Times New Roman" panose="02020603050405020304" pitchFamily="18" charset="0"/>
                <a:ea typeface="+mj-ea"/>
                <a:cs typeface="Times New Roman" panose="02020603050405020304" pitchFamily="18" charset="0"/>
              </a:rPr>
              <a:t> a </a:t>
            </a:r>
            <a:r>
              <a:rPr lang="en-GB" sz="2400" b="1" dirty="0" err="1">
                <a:solidFill>
                  <a:prstClr val="black"/>
                </a:solidFill>
                <a:latin typeface="Times New Roman" panose="02020603050405020304" pitchFamily="18" charset="0"/>
                <a:ea typeface="+mj-ea"/>
                <a:cs typeface="Times New Roman" panose="02020603050405020304" pitchFamily="18" charset="0"/>
              </a:rPr>
              <a:t>proprietății</a:t>
            </a:r>
            <a:r>
              <a:rPr lang="en-GB" sz="2400" b="1" dirty="0">
                <a:solidFill>
                  <a:prstClr val="black"/>
                </a:solidFill>
                <a:latin typeface="Times New Roman" panose="02020603050405020304" pitchFamily="18" charset="0"/>
                <a:ea typeface="+mj-ea"/>
                <a:cs typeface="Times New Roman" panose="02020603050405020304" pitchFamily="18" charset="0"/>
              </a:rPr>
              <a:t> </a:t>
            </a:r>
            <a:endParaRPr lang="ro-RO" sz="2400" dirty="0">
              <a:latin typeface="Times New Roman" panose="02020603050405020304" pitchFamily="18" charset="0"/>
              <a:ea typeface="+mj-ea"/>
              <a:cs typeface="Times New Roman" panose="02020603050405020304" pitchFamily="18" charset="0"/>
            </a:endParaRPr>
          </a:p>
          <a:p>
            <a:pPr marL="0" lvl="0" indent="0">
              <a:spcBef>
                <a:spcPts val="0"/>
              </a:spcBef>
              <a:buNone/>
            </a:pPr>
            <a:endParaRPr lang="ro-RO" sz="2400" dirty="0">
              <a:solidFill>
                <a:srgbClr val="333333"/>
              </a:solidFill>
              <a:latin typeface="Times New Roman" panose="02020603050405020304" pitchFamily="18" charset="0"/>
              <a:ea typeface="+mj-ea"/>
              <a:cs typeface="Times New Roman" panose="02020603050405020304" pitchFamily="18" charset="0"/>
            </a:endParaRPr>
          </a:p>
          <a:p>
            <a:pPr marL="0" lvl="0" indent="0">
              <a:spcBef>
                <a:spcPts val="0"/>
              </a:spcBef>
              <a:buNone/>
            </a:pPr>
            <a:r>
              <a:rPr lang="vi-VN" sz="2400" b="1" dirty="0" smtClean="0">
                <a:solidFill>
                  <a:srgbClr val="333333"/>
                </a:solidFill>
                <a:latin typeface="Times New Roman" panose="02020603050405020304" pitchFamily="18" charset="0"/>
                <a:cs typeface="Times New Roman" panose="02020603050405020304" pitchFamily="18" charset="0"/>
              </a:rPr>
              <a:t>Articolul 74</a:t>
            </a:r>
            <a:r>
              <a:rPr lang="ro-MO" sz="2400" b="1" dirty="0" smtClean="0">
                <a:solidFill>
                  <a:srgbClr val="333333"/>
                </a:solidFill>
                <a:latin typeface="Times New Roman" panose="02020603050405020304" pitchFamily="18" charset="0"/>
                <a:cs typeface="Times New Roman" panose="02020603050405020304" pitchFamily="18" charset="0"/>
              </a:rPr>
              <a:t> </a:t>
            </a:r>
            <a:r>
              <a:rPr lang="ro-MO" sz="2400" dirty="0" smtClean="0">
                <a:solidFill>
                  <a:srgbClr val="333333"/>
                </a:solidFill>
                <a:latin typeface="Times New Roman" panose="02020603050405020304" pitchFamily="18" charset="0"/>
                <a:cs typeface="Times New Roman" panose="02020603050405020304" pitchFamily="18" charset="0"/>
              </a:rPr>
              <a:t>s-a completat cu </a:t>
            </a:r>
            <a:r>
              <a:rPr lang="vi-VN" sz="2400" dirty="0" smtClean="0">
                <a:solidFill>
                  <a:srgbClr val="333333"/>
                </a:solidFill>
                <a:latin typeface="Times New Roman" panose="02020603050405020304" pitchFamily="18" charset="0"/>
                <a:cs typeface="Times New Roman" panose="02020603050405020304" pitchFamily="18" charset="0"/>
              </a:rPr>
              <a:t>alineatul </a:t>
            </a:r>
            <a:r>
              <a:rPr lang="vi-VN" sz="2400" dirty="0">
                <a:solidFill>
                  <a:srgbClr val="333333"/>
                </a:solidFill>
                <a:latin typeface="Times New Roman" panose="02020603050405020304" pitchFamily="18" charset="0"/>
                <a:cs typeface="Times New Roman" panose="02020603050405020304" pitchFamily="18" charset="0"/>
              </a:rPr>
              <a:t>(1</a:t>
            </a:r>
            <a:r>
              <a:rPr lang="vi-VN" sz="2400" baseline="30000" dirty="0">
                <a:solidFill>
                  <a:srgbClr val="333333"/>
                </a:solidFill>
                <a:latin typeface="Times New Roman" panose="02020603050405020304" pitchFamily="18" charset="0"/>
                <a:cs typeface="Times New Roman" panose="02020603050405020304" pitchFamily="18" charset="0"/>
              </a:rPr>
              <a:t>1</a:t>
            </a:r>
            <a:r>
              <a:rPr lang="vi-VN" sz="2400" dirty="0">
                <a:solidFill>
                  <a:srgbClr val="333333"/>
                </a:solidFill>
                <a:latin typeface="Times New Roman" panose="02020603050405020304" pitchFamily="18" charset="0"/>
                <a:cs typeface="Times New Roman" panose="02020603050405020304" pitchFamily="18" charset="0"/>
              </a:rPr>
              <a:t>) cu următorul cuprins:</a:t>
            </a:r>
          </a:p>
          <a:p>
            <a:pPr marL="571500" indent="-342900" algn="just">
              <a:buFont typeface="Wingdings" panose="05000000000000000000" pitchFamily="2" charset="2"/>
              <a:buChar char="Ø"/>
            </a:pPr>
            <a:r>
              <a:rPr lang="vi-VN" sz="2400" dirty="0">
                <a:solidFill>
                  <a:srgbClr val="333333"/>
                </a:solidFill>
                <a:latin typeface="Times New Roman" panose="02020603050405020304" pitchFamily="18" charset="0"/>
                <a:cs typeface="Times New Roman" panose="02020603050405020304" pitchFamily="18" charset="0"/>
              </a:rPr>
              <a:t>„(1</a:t>
            </a:r>
            <a:r>
              <a:rPr lang="vi-VN" sz="2400" baseline="30000" dirty="0">
                <a:solidFill>
                  <a:srgbClr val="333333"/>
                </a:solidFill>
                <a:latin typeface="Times New Roman" panose="02020603050405020304" pitchFamily="18" charset="0"/>
                <a:cs typeface="Times New Roman" panose="02020603050405020304" pitchFamily="18" charset="0"/>
              </a:rPr>
              <a:t>1</a:t>
            </a:r>
            <a:r>
              <a:rPr lang="vi-VN" sz="2400" dirty="0">
                <a:solidFill>
                  <a:srgbClr val="333333"/>
                </a:solidFill>
                <a:latin typeface="Times New Roman" panose="02020603050405020304" pitchFamily="18" charset="0"/>
                <a:cs typeface="Times New Roman" panose="02020603050405020304" pitchFamily="18" charset="0"/>
              </a:rPr>
              <a:t>) Prin derogare de la prevederile alin. (1), veniturile nerezidenților specificate la art. 71 alin. (1) lit. k) și k</a:t>
            </a:r>
            <a:r>
              <a:rPr lang="vi-VN" sz="2400" baseline="30000" dirty="0">
                <a:solidFill>
                  <a:srgbClr val="333333"/>
                </a:solidFill>
                <a:latin typeface="Times New Roman" panose="02020603050405020304" pitchFamily="18" charset="0"/>
                <a:cs typeface="Times New Roman" panose="02020603050405020304" pitchFamily="18" charset="0"/>
              </a:rPr>
              <a:t>1</a:t>
            </a:r>
            <a:r>
              <a:rPr lang="vi-VN" sz="2400" dirty="0">
                <a:solidFill>
                  <a:srgbClr val="333333"/>
                </a:solidFill>
                <a:latin typeface="Times New Roman" panose="02020603050405020304" pitchFamily="18" charset="0"/>
                <a:cs typeface="Times New Roman" panose="02020603050405020304" pitchFamily="18" charset="0"/>
              </a:rPr>
              <a:t>) obținute de la alte persoane decât cele menționate la art. 90 </a:t>
            </a:r>
            <a:r>
              <a:rPr lang="vi-VN" sz="2400" b="1" dirty="0">
                <a:solidFill>
                  <a:srgbClr val="333333"/>
                </a:solidFill>
                <a:latin typeface="Times New Roman" panose="02020603050405020304" pitchFamily="18" charset="0"/>
                <a:cs typeface="Times New Roman" panose="02020603050405020304" pitchFamily="18" charset="0"/>
              </a:rPr>
              <a:t>urmează a fi supuse impozitului pe venit în mărime de 12% din valoarea lunară a contractului</a:t>
            </a:r>
            <a:r>
              <a:rPr lang="vi-VN" sz="2400" dirty="0">
                <a:solidFill>
                  <a:srgbClr val="333333"/>
                </a:solidFill>
                <a:latin typeface="Times New Roman" panose="02020603050405020304" pitchFamily="18" charset="0"/>
                <a:cs typeface="Times New Roman" panose="02020603050405020304" pitchFamily="18" charset="0"/>
              </a:rPr>
              <a:t>. Persoanele menționate sunt obligate să înregistreze contractul încheiat, </a:t>
            </a:r>
            <a:r>
              <a:rPr lang="vi-VN" sz="2400" b="1" dirty="0">
                <a:solidFill>
                  <a:srgbClr val="333333"/>
                </a:solidFill>
                <a:latin typeface="Times New Roman" panose="02020603050405020304" pitchFamily="18" charset="0"/>
                <a:cs typeface="Times New Roman" panose="02020603050405020304" pitchFamily="18" charset="0"/>
              </a:rPr>
              <a:t>în termen de 7 zile</a:t>
            </a:r>
            <a:r>
              <a:rPr lang="vi-VN" sz="2400" dirty="0">
                <a:solidFill>
                  <a:srgbClr val="333333"/>
                </a:solidFill>
                <a:latin typeface="Times New Roman" panose="02020603050405020304" pitchFamily="18" charset="0"/>
                <a:cs typeface="Times New Roman" panose="02020603050405020304" pitchFamily="18" charset="0"/>
              </a:rPr>
              <a:t> de la data încheierii acestuia, la Serviciul Fiscal de Stat. Impozitul se achită lunar, cel târziu la data de 25 a lunii în curs, în modul stabilit de Serviciul Fiscal de Stat.</a:t>
            </a:r>
          </a:p>
          <a:p>
            <a:pPr indent="0" algn="just">
              <a:buNone/>
            </a:pPr>
            <a:r>
              <a:rPr lang="ro-MO" sz="2400" dirty="0" smtClean="0">
                <a:solidFill>
                  <a:srgbClr val="333333"/>
                </a:solidFill>
                <a:latin typeface="Times New Roman" panose="02020603050405020304" pitchFamily="18" charset="0"/>
                <a:cs typeface="Times New Roman" panose="02020603050405020304" pitchFamily="18" charset="0"/>
              </a:rPr>
              <a:t>	</a:t>
            </a:r>
            <a:r>
              <a:rPr lang="vi-VN" sz="2400" dirty="0" smtClean="0">
                <a:solidFill>
                  <a:srgbClr val="333333"/>
                </a:solidFill>
                <a:latin typeface="Times New Roman" panose="02020603050405020304" pitchFamily="18" charset="0"/>
                <a:cs typeface="Times New Roman" panose="02020603050405020304" pitchFamily="18" charset="0"/>
              </a:rPr>
              <a:t>În </a:t>
            </a:r>
            <a:r>
              <a:rPr lang="vi-VN" sz="2400" dirty="0">
                <a:solidFill>
                  <a:srgbClr val="333333"/>
                </a:solidFill>
                <a:latin typeface="Times New Roman" panose="02020603050405020304" pitchFamily="18" charset="0"/>
                <a:cs typeface="Times New Roman" panose="02020603050405020304" pitchFamily="18" charset="0"/>
              </a:rPr>
              <a:t>cazul neînregistrării contractului de locațiune, arendă, uzufruct, superficie privind proprietatea imobiliară și al neachitării impozitului din venitul obținut, </a:t>
            </a:r>
            <a:r>
              <a:rPr lang="vi-VN" sz="2400" b="1" dirty="0">
                <a:solidFill>
                  <a:srgbClr val="333333"/>
                </a:solidFill>
                <a:latin typeface="Times New Roman" panose="02020603050405020304" pitchFamily="18" charset="0"/>
                <a:cs typeface="Times New Roman" panose="02020603050405020304" pitchFamily="18" charset="0"/>
              </a:rPr>
              <a:t>Serviciul Fiscal de Stat estimează venitul persoanei fizice </a:t>
            </a:r>
            <a:r>
              <a:rPr lang="vi-VN" sz="2400" dirty="0">
                <a:solidFill>
                  <a:srgbClr val="333333"/>
                </a:solidFill>
                <a:latin typeface="Times New Roman" panose="02020603050405020304" pitchFamily="18" charset="0"/>
                <a:cs typeface="Times New Roman" panose="02020603050405020304" pitchFamily="18" charset="0"/>
              </a:rPr>
              <a:t>care nu desfășoară activitate de întreprinzător </a:t>
            </a:r>
            <a:r>
              <a:rPr lang="vi-VN" sz="2400" b="1" dirty="0">
                <a:solidFill>
                  <a:srgbClr val="333333"/>
                </a:solidFill>
                <a:latin typeface="Times New Roman" panose="02020603050405020304" pitchFamily="18" charset="0"/>
                <a:cs typeface="Times New Roman" panose="02020603050405020304" pitchFamily="18" charset="0"/>
              </a:rPr>
              <a:t>prin metode și surse indirecte, în conformitate cu prevederile art. 189 și </a:t>
            </a:r>
            <a:r>
              <a:rPr lang="vi-VN" sz="2400" b="1" dirty="0" smtClean="0">
                <a:solidFill>
                  <a:srgbClr val="333333"/>
                </a:solidFill>
                <a:latin typeface="Times New Roman" panose="02020603050405020304" pitchFamily="18" charset="0"/>
                <a:cs typeface="Times New Roman" panose="02020603050405020304" pitchFamily="18" charset="0"/>
              </a:rPr>
              <a:t>22</a:t>
            </a:r>
            <a:r>
              <a:rPr lang="ro-MO" sz="2400" b="1" dirty="0" smtClean="0">
                <a:solidFill>
                  <a:srgbClr val="333333"/>
                </a:solidFill>
                <a:latin typeface="Times New Roman" panose="02020603050405020304" pitchFamily="18" charset="0"/>
                <a:cs typeface="Times New Roman" panose="02020603050405020304" pitchFamily="18" charset="0"/>
              </a:rPr>
              <a:t>5.</a:t>
            </a:r>
            <a:endParaRPr lang="vi-VN" sz="2400" b="1" i="0" dirty="0">
              <a:solidFill>
                <a:srgbClr val="333333"/>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81190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326571" y="1011115"/>
            <a:ext cx="11027229" cy="5046785"/>
          </a:xfrm>
        </p:spPr>
        <p:txBody>
          <a:bodyPr>
            <a:normAutofit/>
          </a:bodyPr>
          <a:lstStyle/>
          <a:p>
            <a:pPr marL="0" indent="0" algn="just">
              <a:lnSpc>
                <a:spcPct val="120000"/>
              </a:lnSpc>
              <a:buNone/>
            </a:pPr>
            <a:r>
              <a:rPr lang="ro-RO" sz="2400" b="1" dirty="0" smtClean="0">
                <a:latin typeface="Times New Roman" panose="02020603050405020304" pitchFamily="18" charset="0"/>
                <a:ea typeface="Cambria" panose="02040503050406030204" pitchFamily="18" charset="0"/>
                <a:cs typeface="Times New Roman" panose="02020603050405020304" pitchFamily="18" charset="0"/>
              </a:rPr>
              <a:t>Articolul 88 </a:t>
            </a:r>
            <a:r>
              <a:rPr lang="ro-RO" sz="2400" dirty="0" smtClean="0">
                <a:latin typeface="Times New Roman" panose="02020603050405020304" pitchFamily="18" charset="0"/>
                <a:ea typeface="Cambria" panose="02040503050406030204" pitchFamily="18" charset="0"/>
                <a:cs typeface="Times New Roman" panose="02020603050405020304" pitchFamily="18" charset="0"/>
              </a:rPr>
              <a:t>a fost completat cu următoarele prevederi:</a:t>
            </a:r>
          </a:p>
          <a:p>
            <a:pPr lvl="0" algn="just" eaLnBrk="0" fontAlgn="base" hangingPunct="0">
              <a:spcAft>
                <a:spcPct val="0"/>
              </a:spcAft>
              <a:buFont typeface="Wingdings" panose="05000000000000000000" pitchFamily="2" charset="2"/>
              <a:buChar char="Ø"/>
              <a:defRPr/>
            </a:pPr>
            <a:r>
              <a:rPr lang="ro-RO" altLang="en-US" sz="2400" dirty="0" smtClean="0">
                <a:latin typeface="Times New Roman" panose="02020603050405020304" pitchFamily="18" charset="0"/>
                <a:cs typeface="Times New Roman" panose="02020603050405020304" pitchFamily="18" charset="0"/>
              </a:rPr>
              <a:t> Angajatorul </a:t>
            </a:r>
            <a:r>
              <a:rPr lang="ro-RO" altLang="en-US" sz="2400" dirty="0">
                <a:latin typeface="Times New Roman" panose="02020603050405020304" pitchFamily="18" charset="0"/>
                <a:cs typeface="Times New Roman" panose="02020603050405020304" pitchFamily="18" charset="0"/>
              </a:rPr>
              <a:t>nu are obligaţia să urmărească pierderea dreptului de utilizare a scutirii personale</a:t>
            </a:r>
            <a:r>
              <a:rPr lang="ro-RO" altLang="en-US" sz="2400" dirty="0" smtClean="0">
                <a:latin typeface="Times New Roman" panose="02020603050405020304" pitchFamily="18" charset="0"/>
                <a:cs typeface="Times New Roman" panose="02020603050405020304" pitchFamily="18" charset="0"/>
              </a:rPr>
              <a:t>.</a:t>
            </a:r>
          </a:p>
          <a:p>
            <a:pPr marL="0" lvl="0" indent="0" algn="just" eaLnBrk="0" fontAlgn="base" hangingPunct="0">
              <a:spcAft>
                <a:spcPct val="0"/>
              </a:spcAft>
              <a:buNone/>
              <a:defRPr/>
            </a:pPr>
            <a:endParaRPr lang="ro-RO" altLang="en-US" sz="2400" dirty="0" smtClean="0">
              <a:latin typeface="Times New Roman" panose="02020603050405020304" pitchFamily="18" charset="0"/>
              <a:cs typeface="Times New Roman" panose="02020603050405020304" pitchFamily="18" charset="0"/>
            </a:endParaRPr>
          </a:p>
          <a:p>
            <a:pPr lvl="0" algn="just" eaLnBrk="0" fontAlgn="base" hangingPunct="0">
              <a:spcAft>
                <a:spcPct val="0"/>
              </a:spcAft>
              <a:buFont typeface="Wingdings" panose="05000000000000000000" pitchFamily="2" charset="2"/>
              <a:buChar char="Ø"/>
              <a:defRPr/>
            </a:pPr>
            <a:r>
              <a:rPr lang="vi-VN" sz="2400" dirty="0" smtClean="0">
                <a:latin typeface="Times New Roman" panose="02020603050405020304" pitchFamily="18" charset="0"/>
                <a:cs typeface="Times New Roman" panose="02020603050405020304" pitchFamily="18" charset="0"/>
              </a:rPr>
              <a:t> </a:t>
            </a:r>
            <a:r>
              <a:rPr lang="vi-VN" sz="2400" dirty="0">
                <a:latin typeface="Times New Roman" panose="02020603050405020304" pitchFamily="18" charset="0"/>
                <a:cs typeface="Times New Roman" panose="02020603050405020304" pitchFamily="18" charset="0"/>
              </a:rPr>
              <a:t>În sensul prezentului articol, noțiunea de „angajator” urmează a fi aplicată prin analogie și aferent noțiunilor „beneficiar de lucrări” și „unitate în învățământ dual</a:t>
            </a:r>
            <a:r>
              <a:rPr lang="vi-VN" sz="2400" dirty="0" smtClean="0">
                <a:latin typeface="Times New Roman" panose="02020603050405020304" pitchFamily="18" charset="0"/>
                <a:cs typeface="Times New Roman" panose="02020603050405020304" pitchFamily="18" charset="0"/>
              </a:rPr>
              <a:t>”.”</a:t>
            </a:r>
            <a:endParaRPr lang="ro-MO" sz="2400" dirty="0" smtClean="0">
              <a:latin typeface="Times New Roman" panose="02020603050405020304" pitchFamily="18" charset="0"/>
              <a:cs typeface="Times New Roman" panose="02020603050405020304" pitchFamily="18" charset="0"/>
            </a:endParaRPr>
          </a:p>
          <a:p>
            <a:pPr marL="0" lvl="0" indent="0" algn="just" eaLnBrk="0" fontAlgn="base" hangingPunct="0">
              <a:spcAft>
                <a:spcPct val="0"/>
              </a:spcAft>
              <a:buNone/>
              <a:defRPr/>
            </a:pPr>
            <a:endParaRPr lang="ro-MO" sz="2400" dirty="0" smtClean="0">
              <a:latin typeface="Times New Roman" panose="02020603050405020304" pitchFamily="18" charset="0"/>
              <a:cs typeface="Times New Roman" panose="02020603050405020304" pitchFamily="18" charset="0"/>
            </a:endParaRPr>
          </a:p>
          <a:p>
            <a:pPr lvl="0" algn="just" eaLnBrk="0" fontAlgn="base" hangingPunct="0">
              <a:spcAft>
                <a:spcPct val="0"/>
              </a:spcAft>
              <a:buFont typeface="Wingdings" panose="05000000000000000000" pitchFamily="2" charset="2"/>
              <a:buChar char="Ø"/>
              <a:defRPr/>
            </a:pPr>
            <a:r>
              <a:rPr lang="vi-VN" sz="2400" dirty="0" smtClean="0">
                <a:latin typeface="Times New Roman" panose="02020603050405020304" pitchFamily="18" charset="0"/>
                <a:cs typeface="Times New Roman" panose="02020603050405020304" pitchFamily="18" charset="0"/>
              </a:rPr>
              <a:t>Raporturile </a:t>
            </a:r>
            <a:r>
              <a:rPr lang="vi-VN" sz="2400" dirty="0">
                <a:latin typeface="Times New Roman" panose="02020603050405020304" pitchFamily="18" charset="0"/>
                <a:cs typeface="Times New Roman" panose="02020603050405020304" pitchFamily="18" charset="0"/>
              </a:rPr>
              <a:t>de mandat dintre persoana juridică și administrator se recunosc în scopuri fiscale drept raporturi de muncă și se impozitează similar </a:t>
            </a:r>
            <a:r>
              <a:rPr lang="vi-VN" sz="2400" dirty="0" smtClean="0">
                <a:latin typeface="Times New Roman" panose="02020603050405020304" pitchFamily="18" charset="0"/>
                <a:cs typeface="Times New Roman" panose="02020603050405020304" pitchFamily="18" charset="0"/>
              </a:rPr>
              <a:t>salariulu</a:t>
            </a:r>
            <a:r>
              <a:rPr lang="ro-MO" sz="2400" dirty="0" smtClean="0">
                <a:latin typeface="Times New Roman" panose="02020603050405020304" pitchFamily="18" charset="0"/>
                <a:cs typeface="Times New Roman" panose="02020603050405020304" pitchFamily="18" charset="0"/>
              </a:rPr>
              <a:t>i.</a:t>
            </a:r>
            <a:endParaRPr lang="vi-VN" sz="2400" dirty="0">
              <a:latin typeface="Times New Roman" panose="02020603050405020304" pitchFamily="18" charset="0"/>
              <a:cs typeface="Times New Roman" panose="02020603050405020304" pitchFamily="18" charset="0"/>
            </a:endParaRPr>
          </a:p>
          <a:p>
            <a:pPr marL="0" lvl="0" indent="0">
              <a:spcBef>
                <a:spcPts val="0"/>
              </a:spcBef>
              <a:buNone/>
            </a:pPr>
            <a:endParaRPr lang="ro-RO" sz="2000"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3020182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120775"/>
          </a:xfrm>
        </p:spPr>
        <p:txBody>
          <a:bodyPr>
            <a:normAutofit/>
          </a:bodyPr>
          <a:lstStyle/>
          <a:p>
            <a:pPr algn="ctr"/>
            <a:r>
              <a:rPr lang="ro-MO" sz="2800" b="1" dirty="0" smtClean="0">
                <a:latin typeface="Times New Roman" panose="02020603050405020304" pitchFamily="18" charset="0"/>
                <a:ea typeface="Cambria" panose="02040503050406030204" pitchFamily="18" charset="0"/>
                <a:cs typeface="Times New Roman" panose="02020603050405020304" pitchFamily="18" charset="0"/>
              </a:rPr>
              <a:t>Prime de asigurare obligatorie de asistență medcală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261257" y="1552575"/>
            <a:ext cx="11691257" cy="5305425"/>
          </a:xfrm>
        </p:spPr>
        <p:txBody>
          <a:bodyPr>
            <a:normAutofit/>
          </a:bodyPr>
          <a:lstStyle/>
          <a:p>
            <a:pPr marL="0" lvl="0" indent="0" algn="just" defTabSz="995507">
              <a:lnSpc>
                <a:spcPct val="100000"/>
              </a:lnSpc>
              <a:spcBef>
                <a:spcPts val="0"/>
              </a:spcBef>
              <a:buNone/>
            </a:pP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Potrivit Legii fondurilor asigurării obligatorii de asistență medicală pe anul 2025 </a:t>
            </a:r>
            <a:r>
              <a:rPr lang="ro-MD"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nr.304/2024 </a:t>
            </a: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se stabilește următoarele:</a:t>
            </a:r>
          </a:p>
          <a:p>
            <a:pPr marL="0" lvl="0" indent="0" algn="just" defTabSz="995507">
              <a:lnSpc>
                <a:spcPct val="100000"/>
              </a:lnSpc>
              <a:spcBef>
                <a:spcPts val="0"/>
              </a:spcBef>
              <a:buNone/>
            </a:pP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o-MD"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9%</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cota pentru calcularea primei care se stabilește în formă de contribuție procentuală la salariu şi la alte recompense;</a:t>
            </a:r>
          </a:p>
          <a:p>
            <a:pPr marL="0" lvl="0" indent="0" algn="just" defTabSz="995507">
              <a:lnSpc>
                <a:spcPct val="100000"/>
              </a:lnSpc>
              <a:spcBef>
                <a:spcPts val="0"/>
              </a:spcBef>
              <a:buNone/>
            </a:pP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o-MD"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12636 lei </a:t>
            </a: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suma primei de asigurare obligatorie de asistență medicală în sumă fixă;</a:t>
            </a:r>
          </a:p>
          <a:p>
            <a:pPr marL="0" lvl="0" indent="0" algn="just" defTabSz="995507">
              <a:lnSpc>
                <a:spcPct val="100000"/>
              </a:lnSpc>
              <a:spcBef>
                <a:spcPts val="0"/>
              </a:spcBef>
              <a:buNone/>
            </a:pP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1264</a:t>
            </a:r>
            <a:r>
              <a:rPr lang="ro-RO"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lei </a:t>
            </a: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prima stabilită pentru persoanele fizice - proprietarii de terenuri cu destinație agricolă, cu excepția grădinilor şi loturilor pentru legumicultură, indiferent de faptul dacă au dat sau nu aceste terenuri în arendă sau folosință pe bază de contract, </a:t>
            </a:r>
            <a:r>
              <a:rPr lang="ro-MD"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care achită prima în termenul de pînă la 31 martie 202</a:t>
            </a:r>
            <a:r>
              <a:rPr lang="en-US"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4,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dacă</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acestea</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nu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fac</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parte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concomitent</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din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categoriile</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de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plătitori</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prevăzute</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la pct.1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lit.b</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)–f), pct.2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şi</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o-RO"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o-RO" sz="1700" dirty="0">
                <a:solidFill>
                  <a:prstClr val="black"/>
                </a:solidFill>
                <a:latin typeface="Times New Roman" panose="02020603050405020304" pitchFamily="18" charset="0"/>
                <a:cs typeface="Times New Roman" panose="02020603050405020304" pitchFamily="18" charset="0"/>
              </a:rPr>
              <a:t>2</a:t>
            </a:r>
            <a:r>
              <a:rPr lang="ro-RO" sz="1700" baseline="30000" dirty="0">
                <a:solidFill>
                  <a:prstClr val="black"/>
                </a:solidFill>
                <a:latin typeface="Times New Roman" panose="02020603050405020304" pitchFamily="18" charset="0"/>
                <a:cs typeface="Times New Roman" panose="02020603050405020304" pitchFamily="18" charset="0"/>
              </a:rPr>
              <a:t>1</a:t>
            </a:r>
            <a:r>
              <a:rPr lang="ro-RO" sz="1700" dirty="0">
                <a:solidFill>
                  <a:prstClr val="black"/>
                </a:solidFill>
                <a:latin typeface="Times New Roman" panose="02020603050405020304" pitchFamily="18" charset="0"/>
                <a:cs typeface="Times New Roman" panose="02020603050405020304" pitchFamily="18" charset="0"/>
              </a:rPr>
              <a:t> </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din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anexa</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nr.2 la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Legea</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menţionată</a:t>
            </a:r>
            <a:r>
              <a:rPr lang="en-US"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r>
              <a:rPr lang="ro-MD"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p>
          <a:p>
            <a:pPr marL="0" lvl="0" indent="0" algn="just" defTabSz="995507">
              <a:lnSpc>
                <a:spcPct val="100000"/>
              </a:lnSpc>
              <a:spcBef>
                <a:spcPts val="0"/>
              </a:spcBef>
              <a:buNone/>
            </a:pP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o-MD"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1895  lei </a:t>
            </a: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pentru persoanele fizice care desfășoară activitate independentă</a:t>
            </a:r>
            <a:r>
              <a:rPr lang="ro-MD"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care achită prima în termenul de până la 31 martie 20</a:t>
            </a:r>
            <a:r>
              <a:rPr lang="en-US"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24,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dacă</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acestea</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nu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fac</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parte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concomitent</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din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categoriile</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de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plătitori</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prevăzute</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la pct.1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lit.b</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)–d), e)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şi</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f), pct.2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şi</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o-RO" sz="1700" dirty="0">
                <a:solidFill>
                  <a:prstClr val="black"/>
                </a:solidFill>
                <a:latin typeface="Times New Roman" panose="02020603050405020304" pitchFamily="18" charset="0"/>
                <a:cs typeface="Times New Roman" panose="02020603050405020304" pitchFamily="18" charset="0"/>
              </a:rPr>
              <a:t>2</a:t>
            </a:r>
            <a:r>
              <a:rPr lang="ro-RO" sz="1700" baseline="30000" dirty="0">
                <a:solidFill>
                  <a:prstClr val="black"/>
                </a:solidFill>
                <a:latin typeface="Times New Roman" panose="02020603050405020304" pitchFamily="18" charset="0"/>
                <a:cs typeface="Times New Roman" panose="02020603050405020304" pitchFamily="18" charset="0"/>
              </a:rPr>
              <a:t>1</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din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anexa</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nr.2 la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legea</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7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menţionată</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p>
          <a:p>
            <a:pPr marL="0" lvl="0" indent="0" algn="just" defTabSz="995507">
              <a:lnSpc>
                <a:spcPct val="100000"/>
              </a:lnSpc>
              <a:spcBef>
                <a:spcPts val="0"/>
              </a:spcBef>
              <a:buNone/>
            </a:pP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o-MD"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5054 lei </a:t>
            </a: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Mediatorii, notarii, avocaţii, executorii judecătoreşti, experţii judiciari care activează în cadrul unui birou de expertiză judiciară, interpreţii, traducătorii şi administratorii autorizaţi, indiferent de forma juridică de organizare a activităţii, neangajaţi, care au obţinut atestat, licenţă sau autorizaţie în modul stabilit de lege.</a:t>
            </a:r>
          </a:p>
          <a:p>
            <a:pPr marL="0" lvl="0" indent="0" algn="just" defTabSz="995507">
              <a:lnSpc>
                <a:spcPct val="100000"/>
              </a:lnSpc>
              <a:spcBef>
                <a:spcPts val="0"/>
              </a:spcBef>
              <a:buNone/>
            </a:pP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Persoanele neangajate care exercită independent profesiunea de medic de familie în una dintre formele de organizare a activităţii profesionale prevăzute de Legea ocrotirii sănătăţii nr.411/1995.</a:t>
            </a:r>
          </a:p>
          <a:p>
            <a:pPr marL="0" lvl="0" indent="0" algn="just" defTabSz="995507">
              <a:lnSpc>
                <a:spcPct val="100000"/>
              </a:lnSpc>
              <a:spcBef>
                <a:spcPts val="0"/>
              </a:spcBef>
              <a:buNone/>
            </a:pPr>
            <a:r>
              <a:rPr lang="en-US" sz="1700"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o-MD" sz="1700" b="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2527 lei  </a:t>
            </a: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pentru categoriile de persoane fizice specificate </a:t>
            </a:r>
            <a:r>
              <a:rPr lang="da-DK" sz="17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pct.1 lit.b)–d), e) şi f), pct.3 şi 4 </a:t>
            </a: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din anexa nr.2 la Legea nr</a:t>
            </a:r>
            <a:r>
              <a:rPr lang="en-US"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r>
              <a:rPr lang="ro-MD" sz="17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1593/2022. </a:t>
            </a:r>
          </a:p>
          <a:p>
            <a:pPr marL="0" lvl="0" indent="0" algn="just" defTabSz="995507">
              <a:lnSpc>
                <a:spcPct val="100000"/>
              </a:lnSpc>
              <a:spcBef>
                <a:spcPts val="0"/>
              </a:spcBef>
              <a:buNone/>
            </a:pPr>
            <a:endParaRPr lang="ru-RU" sz="20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23420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120775"/>
          </a:xfrm>
        </p:spPr>
        <p:txBody>
          <a:bodyPr>
            <a:normAutofit/>
          </a:bodyPr>
          <a:lstStyle/>
          <a:p>
            <a:pPr algn="ctr"/>
            <a:r>
              <a:rPr lang="ro-MO" sz="2800" b="1" dirty="0" smtClean="0">
                <a:latin typeface="Times New Roman" panose="02020603050405020304" pitchFamily="18" charset="0"/>
                <a:ea typeface="Cambria" panose="02040503050406030204" pitchFamily="18" charset="0"/>
                <a:cs typeface="Times New Roman" panose="02020603050405020304" pitchFamily="18" charset="0"/>
              </a:rPr>
              <a:t>Prime de asigurare obligatorie de asistență medcală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261257" y="1552575"/>
            <a:ext cx="11691257" cy="5305425"/>
          </a:xfrm>
        </p:spPr>
        <p:txBody>
          <a:bodyPr>
            <a:normAutofit/>
          </a:bodyPr>
          <a:lstStyle/>
          <a:p>
            <a:pPr marL="0" lvl="0" indent="0">
              <a:lnSpc>
                <a:spcPct val="100000"/>
              </a:lnSpc>
              <a:spcBef>
                <a:spcPts val="0"/>
              </a:spcBef>
              <a:buNone/>
            </a:pPr>
            <a:r>
              <a:rPr lang="ro-RO" sz="2400" dirty="0">
                <a:solidFill>
                  <a:prstClr val="black"/>
                </a:solidFill>
                <a:latin typeface="Times New Roman" panose="02020603050405020304" pitchFamily="18" charset="0"/>
                <a:cs typeface="Times New Roman" panose="02020603050405020304" pitchFamily="18" charset="0"/>
              </a:rPr>
              <a:t>Categoriile de plătitori ai primelor de asigurare obligatorie de asistență medicală în formă de contribuție procentuală la salariu </a:t>
            </a:r>
            <a:r>
              <a:rPr lang="ro-RO" sz="2400" dirty="0" err="1">
                <a:solidFill>
                  <a:prstClr val="black"/>
                </a:solidFill>
                <a:latin typeface="Times New Roman" panose="02020603050405020304" pitchFamily="18" charset="0"/>
                <a:cs typeface="Times New Roman" panose="02020603050405020304" pitchFamily="18" charset="0"/>
              </a:rPr>
              <a:t>şi</a:t>
            </a:r>
            <a:r>
              <a:rPr lang="ro-RO" sz="2400" dirty="0">
                <a:solidFill>
                  <a:prstClr val="black"/>
                </a:solidFill>
                <a:latin typeface="Times New Roman" panose="02020603050405020304" pitchFamily="18" charset="0"/>
                <a:cs typeface="Times New Roman" panose="02020603050405020304" pitchFamily="18" charset="0"/>
              </a:rPr>
              <a:t> la alte recompense, potrivit anexei nr.1 la Legea nr.1593/2002, în vigoare de la 01 ianuarie 2021 sunt:</a:t>
            </a:r>
          </a:p>
          <a:p>
            <a:pPr marL="0" lvl="0" indent="0">
              <a:lnSpc>
                <a:spcPct val="100000"/>
              </a:lnSpc>
              <a:spcBef>
                <a:spcPts val="0"/>
              </a:spcBef>
              <a:buFont typeface="Wingdings" panose="05000000000000000000" pitchFamily="2" charset="2"/>
              <a:buChar char="ü"/>
            </a:pPr>
            <a:r>
              <a:rPr lang="ro-RO" sz="2400" b="1" dirty="0">
                <a:solidFill>
                  <a:prstClr val="black"/>
                </a:solidFill>
                <a:latin typeface="Times New Roman" panose="02020603050405020304" pitchFamily="18" charset="0"/>
                <a:cs typeface="Times New Roman" panose="02020603050405020304" pitchFamily="18" charset="0"/>
              </a:rPr>
              <a:t>Angajații</a:t>
            </a:r>
          </a:p>
          <a:p>
            <a:pPr marL="0" lvl="0" indent="0">
              <a:lnSpc>
                <a:spcPct val="100000"/>
              </a:lnSpc>
              <a:spcBef>
                <a:spcPts val="0"/>
              </a:spcBef>
              <a:buNone/>
            </a:pPr>
            <a:endParaRPr lang="ro-RO" sz="2400" b="1" dirty="0">
              <a:solidFill>
                <a:prstClr val="black"/>
              </a:solidFill>
              <a:latin typeface="Times New Roman" panose="02020603050405020304" pitchFamily="18" charset="0"/>
              <a:cs typeface="Times New Roman" panose="02020603050405020304" pitchFamily="18" charset="0"/>
            </a:endParaRPr>
          </a:p>
          <a:p>
            <a:pPr marL="0" lvl="0" indent="0">
              <a:lnSpc>
                <a:spcPct val="100000"/>
              </a:lnSpc>
              <a:spcBef>
                <a:spcPts val="0"/>
              </a:spcBef>
              <a:buFont typeface="Wingdings" panose="05000000000000000000" pitchFamily="2" charset="2"/>
              <a:buChar char="ü"/>
            </a:pPr>
            <a:r>
              <a:rPr lang="ro-RO" sz="2400" b="1" dirty="0">
                <a:solidFill>
                  <a:prstClr val="black"/>
                </a:solidFill>
                <a:latin typeface="Times New Roman" panose="02020603050405020304" pitchFamily="18" charset="0"/>
                <a:cs typeface="Times New Roman" panose="02020603050405020304" pitchFamily="18" charset="0"/>
              </a:rPr>
              <a:t>Persoanele fizice care primesc alte recompense.</a:t>
            </a:r>
          </a:p>
          <a:p>
            <a:pPr marL="0" lvl="0" indent="0" algn="just" defTabSz="995507">
              <a:lnSpc>
                <a:spcPct val="100000"/>
              </a:lnSpc>
              <a:spcBef>
                <a:spcPts val="0"/>
              </a:spcBef>
              <a:buNone/>
            </a:pPr>
            <a:endParaRPr lang="ru-RU" sz="20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1082132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120775"/>
          </a:xfrm>
        </p:spPr>
        <p:txBody>
          <a:bodyPr>
            <a:normAutofit/>
          </a:bodyPr>
          <a:lstStyle/>
          <a:p>
            <a:pPr algn="ctr"/>
            <a:r>
              <a:rPr lang="ro-MO" sz="2800" b="1" dirty="0" smtClean="0">
                <a:latin typeface="Times New Roman" panose="02020603050405020304" pitchFamily="18" charset="0"/>
                <a:ea typeface="Cambria" panose="02040503050406030204" pitchFamily="18" charset="0"/>
                <a:cs typeface="Times New Roman" panose="02020603050405020304" pitchFamily="18" charset="0"/>
              </a:rPr>
              <a:t>Prime de asigurare obligatorie de asistență medcală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261257" y="1552575"/>
            <a:ext cx="11691257" cy="5305425"/>
          </a:xfrm>
        </p:spPr>
        <p:txBody>
          <a:bodyPr>
            <a:normAutofit/>
          </a:bodyPr>
          <a:lstStyle/>
          <a:p>
            <a:pPr marL="0" lvl="0" indent="0" algn="just" defTabSz="995507">
              <a:lnSpc>
                <a:spcPct val="100000"/>
              </a:lnSpc>
              <a:spcBef>
                <a:spcPts val="0"/>
              </a:spcBef>
              <a:buNone/>
            </a:pPr>
            <a:r>
              <a:rPr lang="ro-RO" sz="2000" b="1" dirty="0">
                <a:solidFill>
                  <a:prstClr val="black"/>
                </a:solidFill>
                <a:latin typeface="Times New Roman" panose="02020603050405020304" pitchFamily="18" charset="0"/>
                <a:cs typeface="Times New Roman" panose="02020603050405020304" pitchFamily="18" charset="0"/>
              </a:rPr>
              <a:t>Excepție</a:t>
            </a:r>
            <a:r>
              <a:rPr lang="ro-RO" sz="2000" dirty="0">
                <a:solidFill>
                  <a:prstClr val="black"/>
                </a:solidFill>
                <a:latin typeface="Times New Roman" panose="02020603050405020304" pitchFamily="18" charset="0"/>
                <a:cs typeface="Times New Roman" panose="02020603050405020304" pitchFamily="18" charset="0"/>
              </a:rPr>
              <a:t> de la  modul general de calculare/reținere  a primelor de asigurare obligatorie de asistență medicală este stabilită pentru</a:t>
            </a:r>
            <a:r>
              <a:rPr lang="ru-RU" sz="2000" dirty="0">
                <a:solidFill>
                  <a:prstClr val="black"/>
                </a:solidFill>
                <a:latin typeface="Times New Roman" panose="02020603050405020304" pitchFamily="18" charset="0"/>
                <a:cs typeface="Times New Roman" panose="02020603050405020304" pitchFamily="18" charset="0"/>
              </a:rPr>
              <a:t>:</a:t>
            </a:r>
          </a:p>
          <a:p>
            <a:pPr marL="0" lvl="0" indent="0" algn="just" defTabSz="995507">
              <a:lnSpc>
                <a:spcPct val="100000"/>
              </a:lnSpc>
              <a:spcBef>
                <a:spcPts val="0"/>
              </a:spcBef>
              <a:buNone/>
            </a:pPr>
            <a:endParaRPr lang="ru-RU" sz="2000" dirty="0">
              <a:solidFill>
                <a:prstClr val="black"/>
              </a:solidFill>
              <a:latin typeface="Times New Roman" panose="02020603050405020304" pitchFamily="18" charset="0"/>
              <a:cs typeface="Times New Roman" panose="02020603050405020304" pitchFamily="18" charset="0"/>
            </a:endParaRPr>
          </a:p>
          <a:p>
            <a:pPr lvl="0" algn="just" defTabSz="995507">
              <a:lnSpc>
                <a:spcPct val="100000"/>
              </a:lnSpc>
              <a:spcBef>
                <a:spcPts val="0"/>
              </a:spcBef>
              <a:buFont typeface="Wingdings" panose="05000000000000000000" pitchFamily="2" charset="2"/>
              <a:buChar char="§"/>
            </a:pPr>
            <a:r>
              <a:rPr lang="ro-RO" sz="2000" b="1" dirty="0">
                <a:solidFill>
                  <a:prstClr val="black"/>
                </a:solidFill>
                <a:latin typeface="Times New Roman" panose="02020603050405020304" pitchFamily="18" charset="0"/>
                <a:cs typeface="Times New Roman" panose="02020603050405020304" pitchFamily="18" charset="0"/>
              </a:rPr>
              <a:t>angajații rezidentului parcului pentru </a:t>
            </a:r>
            <a:r>
              <a:rPr lang="pt-BR" sz="2000" b="1" dirty="0">
                <a:solidFill>
                  <a:prstClr val="black"/>
                </a:solidFill>
                <a:latin typeface="Times New Roman" panose="02020603050405020304" pitchFamily="18" charset="0"/>
                <a:cs typeface="Times New Roman" panose="02020603050405020304" pitchFamily="18" charset="0"/>
              </a:rPr>
              <a:t>tecnologia </a:t>
            </a:r>
            <a:r>
              <a:rPr lang="pt-BR" sz="2000" b="1" dirty="0" err="1">
                <a:solidFill>
                  <a:prstClr val="black"/>
                </a:solidFill>
                <a:latin typeface="Times New Roman" panose="02020603050405020304" pitchFamily="18" charset="0"/>
                <a:cs typeface="Times New Roman" panose="02020603050405020304" pitchFamily="18" charset="0"/>
              </a:rPr>
              <a:t>informaţiei</a:t>
            </a:r>
            <a:r>
              <a:rPr lang="ro-RO" sz="2000" b="1" dirty="0">
                <a:solidFill>
                  <a:prstClr val="black"/>
                </a:solidFill>
                <a:latin typeface="Times New Roman" panose="02020603050405020304" pitchFamily="18" charset="0"/>
                <a:cs typeface="Times New Roman" panose="02020603050405020304" pitchFamily="18" charset="0"/>
              </a:rPr>
              <a:t> </a:t>
            </a:r>
            <a:r>
              <a:rPr lang="ro-RO" sz="2000" dirty="0">
                <a:solidFill>
                  <a:prstClr val="black"/>
                </a:solidFill>
                <a:latin typeface="Times New Roman" panose="02020603050405020304" pitchFamily="18" charset="0"/>
                <a:cs typeface="Times New Roman" panose="02020603050405020304" pitchFamily="18" charset="0"/>
              </a:rPr>
              <a:t>(Titlul X CF)</a:t>
            </a:r>
            <a:endParaRPr lang="en-US" sz="2000" dirty="0">
              <a:solidFill>
                <a:prstClr val="black"/>
              </a:solidFill>
              <a:latin typeface="Times New Roman" panose="02020603050405020304" pitchFamily="18" charset="0"/>
              <a:cs typeface="Times New Roman" panose="02020603050405020304" pitchFamily="18" charset="0"/>
            </a:endParaRPr>
          </a:p>
          <a:p>
            <a:pPr lvl="0" algn="just" defTabSz="995507">
              <a:lnSpc>
                <a:spcPct val="100000"/>
              </a:lnSpc>
              <a:spcBef>
                <a:spcPts val="0"/>
              </a:spcBef>
              <a:buFont typeface="Wingdings" panose="05000000000000000000" pitchFamily="2" charset="2"/>
              <a:buChar char="§"/>
            </a:pPr>
            <a:endParaRPr lang="pt-BR" sz="2000" dirty="0">
              <a:solidFill>
                <a:prstClr val="black"/>
              </a:solidFill>
              <a:latin typeface="Times New Roman" panose="02020603050405020304" pitchFamily="18" charset="0"/>
              <a:cs typeface="Times New Roman" panose="02020603050405020304" pitchFamily="18" charset="0"/>
            </a:endParaRPr>
          </a:p>
          <a:p>
            <a:pPr lvl="0" algn="just" defTabSz="995507">
              <a:lnSpc>
                <a:spcPct val="100000"/>
              </a:lnSpc>
              <a:spcBef>
                <a:spcPts val="0"/>
              </a:spcBef>
              <a:buFont typeface="Wingdings" panose="05000000000000000000" pitchFamily="2" charset="2"/>
              <a:buChar char="§"/>
            </a:pPr>
            <a:r>
              <a:rPr lang="ro-RO" sz="2000" b="1" dirty="0">
                <a:solidFill>
                  <a:prstClr val="black"/>
                </a:solidFill>
                <a:latin typeface="Times New Roman" panose="02020603050405020304" pitchFamily="18" charset="0"/>
                <a:cs typeface="Times New Roman" panose="02020603050405020304" pitchFamily="18" charset="0"/>
              </a:rPr>
              <a:t>a</a:t>
            </a:r>
            <a:r>
              <a:rPr lang="ro-MD" sz="2000" b="1" dirty="0" err="1">
                <a:solidFill>
                  <a:prstClr val="black"/>
                </a:solidFill>
                <a:latin typeface="Times New Roman" panose="02020603050405020304" pitchFamily="18" charset="0"/>
                <a:cs typeface="Times New Roman" panose="02020603050405020304" pitchFamily="18" charset="0"/>
              </a:rPr>
              <a:t>ngajații</a:t>
            </a:r>
            <a:r>
              <a:rPr lang="ro-MD" sz="2000" b="1" dirty="0">
                <a:solidFill>
                  <a:prstClr val="black"/>
                </a:solidFill>
                <a:latin typeface="Times New Roman" panose="02020603050405020304" pitchFamily="18" charset="0"/>
                <a:cs typeface="Times New Roman" panose="02020603050405020304" pitchFamily="18" charset="0"/>
              </a:rPr>
              <a:t> conducător</a:t>
            </a:r>
            <a:r>
              <a:rPr lang="en-US" sz="2000" b="1" dirty="0" err="1">
                <a:solidFill>
                  <a:prstClr val="black"/>
                </a:solidFill>
                <a:latin typeface="Times New Roman" panose="02020603050405020304" pitchFamily="18" charset="0"/>
                <a:cs typeface="Times New Roman" panose="02020603050405020304" pitchFamily="18" charset="0"/>
              </a:rPr>
              <a:t>i</a:t>
            </a:r>
            <a:r>
              <a:rPr lang="ro-MD" sz="2000" b="1" dirty="0">
                <a:solidFill>
                  <a:prstClr val="black"/>
                </a:solidFill>
                <a:latin typeface="Times New Roman" panose="02020603050405020304" pitchFamily="18" charset="0"/>
                <a:cs typeface="Times New Roman" panose="02020603050405020304" pitchFamily="18" charset="0"/>
              </a:rPr>
              <a:t>-auto ce efectuează transport rutier de persoane în regim de taxi </a:t>
            </a:r>
            <a:r>
              <a:rPr lang="ru-RU" sz="2000" i="1" dirty="0">
                <a:solidFill>
                  <a:prstClr val="black"/>
                </a:solidFill>
                <a:latin typeface="Times New Roman" panose="02020603050405020304" pitchFamily="18" charset="0"/>
                <a:cs typeface="Times New Roman" panose="02020603050405020304" pitchFamily="18" charset="0"/>
              </a:rPr>
              <a:t>(</a:t>
            </a:r>
            <a:r>
              <a:rPr lang="ro-RO" sz="2000" i="1" dirty="0">
                <a:solidFill>
                  <a:prstClr val="black"/>
                </a:solidFill>
                <a:latin typeface="Times New Roman" panose="02020603050405020304" pitchFamily="18" charset="0"/>
                <a:cs typeface="Times New Roman" panose="02020603050405020304" pitchFamily="18" charset="0"/>
              </a:rPr>
              <a:t>angajații care activează la companiile din </a:t>
            </a:r>
            <a:r>
              <a:rPr lang="ro-MD" sz="2000" i="1" dirty="0">
                <a:solidFill>
                  <a:prstClr val="black"/>
                </a:solidFill>
                <a:latin typeface="Times New Roman" panose="02020603050405020304" pitchFamily="18" charset="0"/>
                <a:cs typeface="Times New Roman" panose="02020603050405020304" pitchFamily="18" charset="0"/>
              </a:rPr>
              <a:t>domeniul transportului rutier de persoane în regim de taxi, salariul cărora este de </a:t>
            </a:r>
            <a:r>
              <a:rPr lang="ro-MD" sz="2000" b="1" i="1" dirty="0">
                <a:solidFill>
                  <a:prstClr val="black"/>
                </a:solidFill>
                <a:latin typeface="Times New Roman" panose="02020603050405020304" pitchFamily="18" charset="0"/>
                <a:cs typeface="Times New Roman" panose="02020603050405020304" pitchFamily="18" charset="0"/>
              </a:rPr>
              <a:t>până a 10 000 lei </a:t>
            </a:r>
            <a:r>
              <a:rPr lang="ru-RU" sz="2000" i="1" dirty="0">
                <a:solidFill>
                  <a:prstClr val="black"/>
                </a:solidFill>
                <a:latin typeface="Times New Roman" panose="02020603050405020304" pitchFamily="18" charset="0"/>
                <a:cs typeface="Times New Roman" panose="02020603050405020304" pitchFamily="18" charset="0"/>
              </a:rPr>
              <a:t>)</a:t>
            </a:r>
            <a:r>
              <a:rPr lang="ro-RO" sz="2000" i="1" dirty="0">
                <a:solidFill>
                  <a:prstClr val="black"/>
                </a:solidFill>
                <a:latin typeface="Times New Roman" panose="02020603050405020304" pitchFamily="18" charset="0"/>
                <a:cs typeface="Times New Roman" panose="02020603050405020304" pitchFamily="18" charset="0"/>
              </a:rPr>
              <a:t> (art.</a:t>
            </a:r>
            <a:r>
              <a:rPr lang="ro-RO" sz="2000" dirty="0">
                <a:latin typeface="Times New Roman" panose="02020603050405020304" pitchFamily="18" charset="0"/>
                <a:cs typeface="Times New Roman" panose="02020603050405020304" pitchFamily="18" charset="0"/>
              </a:rPr>
              <a:t> </a:t>
            </a:r>
            <a:r>
              <a:rPr lang="ro-RO" sz="2000" i="1" dirty="0">
                <a:latin typeface="Times New Roman" panose="02020603050405020304" pitchFamily="18" charset="0"/>
                <a:cs typeface="Times New Roman" panose="02020603050405020304" pitchFamily="18" charset="0"/>
              </a:rPr>
              <a:t>88</a:t>
            </a:r>
            <a:r>
              <a:rPr lang="ro-RO" sz="2000" i="1" baseline="30000" dirty="0">
                <a:latin typeface="Times New Roman" panose="02020603050405020304" pitchFamily="18" charset="0"/>
                <a:cs typeface="Times New Roman" panose="02020603050405020304" pitchFamily="18" charset="0"/>
              </a:rPr>
              <a:t>1</a:t>
            </a:r>
            <a:r>
              <a:rPr lang="ro-RO" sz="2000" i="1" dirty="0">
                <a:solidFill>
                  <a:prstClr val="black"/>
                </a:solidFill>
                <a:latin typeface="Times New Roman" panose="02020603050405020304" pitchFamily="18" charset="0"/>
                <a:cs typeface="Times New Roman" panose="02020603050405020304" pitchFamily="18" charset="0"/>
              </a:rPr>
              <a:t> CF</a:t>
            </a:r>
            <a:r>
              <a:rPr lang="en-US" sz="2000" i="1" dirty="0">
                <a:solidFill>
                  <a:prstClr val="black"/>
                </a:solidFill>
                <a:latin typeface="Times New Roman" panose="02020603050405020304" pitchFamily="18" charset="0"/>
                <a:cs typeface="Times New Roman" panose="02020603050405020304" pitchFamily="18" charset="0"/>
              </a:rPr>
              <a:t>) (</a:t>
            </a:r>
            <a:r>
              <a:rPr lang="en-US" sz="2000" i="1" u="sng" dirty="0">
                <a:solidFill>
                  <a:prstClr val="black"/>
                </a:solidFill>
                <a:latin typeface="Times New Roman" panose="02020603050405020304" pitchFamily="18" charset="0"/>
                <a:cs typeface="Times New Roman" panose="02020603050405020304" pitchFamily="18" charset="0"/>
              </a:rPr>
              <a:t>12636 /12</a:t>
            </a:r>
            <a:r>
              <a:rPr lang="ro-RO" sz="2000" i="1" u="sng" dirty="0">
                <a:solidFill>
                  <a:prstClr val="black"/>
                </a:solidFill>
                <a:latin typeface="Times New Roman" panose="02020603050405020304" pitchFamily="18" charset="0"/>
                <a:cs typeface="Times New Roman" panose="02020603050405020304" pitchFamily="18" charset="0"/>
              </a:rPr>
              <a:t> luni</a:t>
            </a:r>
            <a:r>
              <a:rPr lang="en-US" sz="2000" i="1" u="sng" dirty="0">
                <a:solidFill>
                  <a:prstClr val="black"/>
                </a:solidFill>
                <a:latin typeface="Times New Roman" panose="02020603050405020304" pitchFamily="18" charset="0"/>
                <a:cs typeface="Times New Roman" panose="02020603050405020304" pitchFamily="18" charset="0"/>
              </a:rPr>
              <a:t> = 1053 lei lunar </a:t>
            </a:r>
            <a:r>
              <a:rPr lang="ro-RO" sz="2000" i="1" u="sng" dirty="0">
                <a:solidFill>
                  <a:prstClr val="black"/>
                </a:solidFill>
                <a:latin typeface="Times New Roman" panose="02020603050405020304" pitchFamily="18" charset="0"/>
                <a:cs typeface="Times New Roman" panose="02020603050405020304" pitchFamily="18" charset="0"/>
              </a:rPr>
              <a:t>la FAOAM și 1709,83 lei la BASS (20518 lei/12luni)</a:t>
            </a:r>
            <a:r>
              <a:rPr lang="en-US" sz="2000" i="1" dirty="0">
                <a:solidFill>
                  <a:prstClr val="black"/>
                </a:solidFill>
                <a:latin typeface="Times New Roman" panose="02020603050405020304" pitchFamily="18" charset="0"/>
                <a:cs typeface="Times New Roman" panose="02020603050405020304" pitchFamily="18" charset="0"/>
              </a:rPr>
              <a:t>)</a:t>
            </a:r>
            <a:endParaRPr lang="ro-RO" sz="2000" i="1" dirty="0">
              <a:solidFill>
                <a:prstClr val="black"/>
              </a:solidFill>
              <a:latin typeface="Times New Roman" panose="02020603050405020304" pitchFamily="18" charset="0"/>
              <a:cs typeface="Times New Roman" panose="02020603050405020304" pitchFamily="18" charset="0"/>
            </a:endParaRPr>
          </a:p>
          <a:p>
            <a:pPr marL="0" lvl="0" indent="0" algn="just" defTabSz="995507">
              <a:lnSpc>
                <a:spcPct val="100000"/>
              </a:lnSpc>
              <a:spcBef>
                <a:spcPts val="0"/>
              </a:spcBef>
              <a:buNone/>
            </a:pPr>
            <a:endParaRPr lang="ro-RO" sz="2000" i="1" strike="sngStrike" dirty="0">
              <a:solidFill>
                <a:prstClr val="black"/>
              </a:solidFill>
              <a:cs typeface="Times New Roman" panose="02020603050405020304" pitchFamily="18" charset="0"/>
            </a:endParaRPr>
          </a:p>
          <a:p>
            <a:pPr marL="0" lvl="0" indent="0" algn="just" defTabSz="995507">
              <a:lnSpc>
                <a:spcPct val="100000"/>
              </a:lnSpc>
              <a:spcBef>
                <a:spcPts val="0"/>
              </a:spcBef>
              <a:buNone/>
            </a:pPr>
            <a:r>
              <a:rPr lang="ro-RO" sz="1800" i="1" dirty="0">
                <a:solidFill>
                  <a:prstClr val="black"/>
                </a:solidFill>
                <a:cs typeface="Times New Roman" panose="02020603050405020304" pitchFamily="18" charset="0"/>
              </a:rPr>
              <a:t>(Cuantumul primei de asigurare obligatorie de asistență medicală în sumă fixă, pentru anul 2025, constituie 12636 de lei, Legea nr.304/2024 , iar a contribuțiilor de asigurări sociale în sumă fixă - 20518 lei, Legea nr.303/2024)</a:t>
            </a:r>
          </a:p>
          <a:p>
            <a:pPr marL="0" lvl="0" indent="0" algn="just" defTabSz="995507">
              <a:lnSpc>
                <a:spcPct val="100000"/>
              </a:lnSpc>
              <a:spcBef>
                <a:spcPts val="0"/>
              </a:spcBef>
              <a:buNone/>
            </a:pPr>
            <a:endParaRPr lang="ru-RU" sz="20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0639375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120775"/>
          </a:xfrm>
        </p:spPr>
        <p:txBody>
          <a:bodyPr>
            <a:normAutofit/>
          </a:bodyPr>
          <a:lstStyle/>
          <a:p>
            <a:pPr algn="ctr"/>
            <a:r>
              <a:rPr lang="ro-MO" sz="2800" b="1" dirty="0" smtClean="0">
                <a:latin typeface="Times New Roman" panose="02020603050405020304" pitchFamily="18" charset="0"/>
                <a:ea typeface="Cambria" panose="02040503050406030204" pitchFamily="18" charset="0"/>
                <a:cs typeface="Times New Roman" panose="02020603050405020304" pitchFamily="18" charset="0"/>
              </a:rPr>
              <a:t>Prime de asigurare obligatorie de asistență medcală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261257" y="1552575"/>
            <a:ext cx="11691257" cy="5305425"/>
          </a:xfrm>
        </p:spPr>
        <p:txBody>
          <a:bodyPr>
            <a:normAutofit/>
          </a:bodyPr>
          <a:lstStyle/>
          <a:p>
            <a:pPr marL="0" lvl="0" indent="0" defTabSz="995507">
              <a:lnSpc>
                <a:spcPct val="100000"/>
              </a:lnSpc>
              <a:spcBef>
                <a:spcPts val="0"/>
              </a:spcBef>
              <a:buNone/>
            </a:pPr>
            <a:r>
              <a:rPr lang="en-US" sz="2000" b="1" dirty="0" err="1">
                <a:solidFill>
                  <a:prstClr val="black"/>
                </a:solidFill>
                <a:latin typeface="Times New Roman" panose="02020603050405020304" pitchFamily="18" charset="0"/>
                <a:cs typeface="Times New Roman" panose="02020603050405020304" pitchFamily="18" charset="0"/>
              </a:rPr>
              <a:t>Baza</a:t>
            </a:r>
            <a:r>
              <a:rPr lang="en-US" sz="2000" b="1" dirty="0">
                <a:solidFill>
                  <a:prstClr val="black"/>
                </a:solidFill>
                <a:latin typeface="Times New Roman" panose="02020603050405020304" pitchFamily="18" charset="0"/>
                <a:cs typeface="Times New Roman" panose="02020603050405020304" pitchFamily="18" charset="0"/>
              </a:rPr>
              <a:t> de </a:t>
            </a:r>
            <a:r>
              <a:rPr lang="en-US" sz="2000" b="1" dirty="0" err="1">
                <a:solidFill>
                  <a:prstClr val="black"/>
                </a:solidFill>
                <a:latin typeface="Times New Roman" panose="02020603050405020304" pitchFamily="18" charset="0"/>
                <a:cs typeface="Times New Roman" panose="02020603050405020304" pitchFamily="18" charset="0"/>
              </a:rPr>
              <a:t>calcul</a:t>
            </a:r>
            <a:r>
              <a:rPr lang="en-US" sz="2000" b="1" dirty="0">
                <a:solidFill>
                  <a:prstClr val="black"/>
                </a:solidFill>
                <a:latin typeface="Times New Roman" panose="02020603050405020304" pitchFamily="18" charset="0"/>
                <a:cs typeface="Times New Roman" panose="02020603050405020304" pitchFamily="18" charset="0"/>
              </a:rPr>
              <a:t> </a:t>
            </a:r>
            <a:r>
              <a:rPr lang="en-US" sz="2000" dirty="0" err="1">
                <a:solidFill>
                  <a:prstClr val="black"/>
                </a:solidFill>
                <a:latin typeface="Times New Roman" panose="02020603050405020304" pitchFamily="18" charset="0"/>
                <a:cs typeface="Times New Roman" panose="02020603050405020304" pitchFamily="18" charset="0"/>
              </a:rPr>
              <a:t>pentru</a:t>
            </a:r>
            <a:r>
              <a:rPr lang="en-US" sz="2000" dirty="0">
                <a:solidFill>
                  <a:prstClr val="black"/>
                </a:solidFill>
                <a:latin typeface="Times New Roman" panose="02020603050405020304" pitchFamily="18" charset="0"/>
                <a:cs typeface="Times New Roman" panose="02020603050405020304" pitchFamily="18" charset="0"/>
              </a:rPr>
              <a:t> </a:t>
            </a:r>
            <a:r>
              <a:rPr lang="ro-MD" sz="2000" dirty="0">
                <a:solidFill>
                  <a:prstClr val="black"/>
                </a:solidFill>
                <a:latin typeface="Times New Roman" panose="02020603050405020304" pitchFamily="18" charset="0"/>
                <a:cs typeface="Times New Roman" panose="02020603050405020304" pitchFamily="18" charset="0"/>
              </a:rPr>
              <a:t>calcularea</a:t>
            </a:r>
            <a:r>
              <a:rPr lang="en-US" sz="2000" dirty="0">
                <a:solidFill>
                  <a:prstClr val="black"/>
                </a:solidFill>
                <a:latin typeface="Times New Roman" panose="02020603050405020304" pitchFamily="18" charset="0"/>
                <a:cs typeface="Times New Roman" panose="02020603050405020304" pitchFamily="18" charset="0"/>
              </a:rPr>
              <a:t> </a:t>
            </a:r>
            <a:r>
              <a:rPr lang="ro-MD" sz="2000" dirty="0">
                <a:solidFill>
                  <a:prstClr val="black"/>
                </a:solidFill>
                <a:latin typeface="Times New Roman" panose="02020603050405020304" pitchFamily="18" charset="0"/>
                <a:cs typeface="Times New Roman" panose="02020603050405020304" pitchFamily="18" charset="0"/>
              </a:rPr>
              <a:t>primelor</a:t>
            </a:r>
            <a:r>
              <a:rPr lang="en-US" sz="2000" dirty="0">
                <a:solidFill>
                  <a:prstClr val="black"/>
                </a:solidFill>
                <a:latin typeface="Times New Roman" panose="02020603050405020304" pitchFamily="18" charset="0"/>
                <a:cs typeface="Times New Roman" panose="02020603050405020304" pitchFamily="18" charset="0"/>
              </a:rPr>
              <a:t> de </a:t>
            </a:r>
            <a:r>
              <a:rPr lang="en-US" sz="2000" dirty="0" err="1">
                <a:solidFill>
                  <a:prstClr val="black"/>
                </a:solidFill>
                <a:latin typeface="Times New Roman" panose="02020603050405020304" pitchFamily="18" charset="0"/>
                <a:cs typeface="Times New Roman" panose="02020603050405020304" pitchFamily="18" charset="0"/>
              </a:rPr>
              <a:t>asigurare</a:t>
            </a:r>
            <a:r>
              <a:rPr lang="en-US" sz="2000" dirty="0">
                <a:solidFill>
                  <a:prstClr val="black"/>
                </a:solidFill>
                <a:latin typeface="Times New Roman" panose="02020603050405020304" pitchFamily="18" charset="0"/>
                <a:cs typeface="Times New Roman" panose="02020603050405020304" pitchFamily="18" charset="0"/>
              </a:rPr>
              <a:t> </a:t>
            </a:r>
            <a:r>
              <a:rPr lang="ro-MD" sz="2000" dirty="0">
                <a:solidFill>
                  <a:prstClr val="black"/>
                </a:solidFill>
                <a:latin typeface="Times New Roman" panose="02020603050405020304" pitchFamily="18" charset="0"/>
                <a:cs typeface="Times New Roman" panose="02020603050405020304" pitchFamily="18" charset="0"/>
              </a:rPr>
              <a:t>obligatorie</a:t>
            </a:r>
            <a:r>
              <a:rPr lang="en-US" sz="2000" dirty="0">
                <a:solidFill>
                  <a:prstClr val="black"/>
                </a:solidFill>
                <a:latin typeface="Times New Roman" panose="02020603050405020304" pitchFamily="18" charset="0"/>
                <a:cs typeface="Times New Roman" panose="02020603050405020304" pitchFamily="18" charset="0"/>
              </a:rPr>
              <a:t> de </a:t>
            </a:r>
            <a:r>
              <a:rPr lang="en-US" sz="2000" dirty="0" err="1">
                <a:solidFill>
                  <a:prstClr val="black"/>
                </a:solidFill>
                <a:latin typeface="Times New Roman" panose="02020603050405020304" pitchFamily="18" charset="0"/>
                <a:cs typeface="Times New Roman" panose="02020603050405020304" pitchFamily="18" charset="0"/>
              </a:rPr>
              <a:t>asistență</a:t>
            </a:r>
            <a:r>
              <a:rPr lang="en-US" sz="2000" dirty="0">
                <a:solidFill>
                  <a:prstClr val="black"/>
                </a:solidFill>
                <a:latin typeface="Times New Roman" panose="02020603050405020304" pitchFamily="18" charset="0"/>
                <a:cs typeface="Times New Roman" panose="02020603050405020304" pitchFamily="18" charset="0"/>
              </a:rPr>
              <a:t> </a:t>
            </a:r>
            <a:r>
              <a:rPr lang="en-US" sz="2000" dirty="0" err="1">
                <a:solidFill>
                  <a:prstClr val="black"/>
                </a:solidFill>
                <a:latin typeface="Times New Roman" panose="02020603050405020304" pitchFamily="18" charset="0"/>
                <a:cs typeface="Times New Roman" panose="02020603050405020304" pitchFamily="18" charset="0"/>
              </a:rPr>
              <a:t>medicală</a:t>
            </a:r>
            <a:r>
              <a:rPr lang="ru-RU" sz="2000" b="1" dirty="0">
                <a:solidFill>
                  <a:prstClr val="black"/>
                </a:solidFill>
                <a:latin typeface="Times New Roman" panose="02020603050405020304" pitchFamily="18" charset="0"/>
                <a:cs typeface="Times New Roman" panose="02020603050405020304" pitchFamily="18" charset="0"/>
              </a:rPr>
              <a:t>:</a:t>
            </a:r>
            <a:endParaRPr lang="en-US" sz="2000" b="1" dirty="0">
              <a:solidFill>
                <a:prstClr val="black"/>
              </a:solidFill>
              <a:latin typeface="Times New Roman" panose="02020603050405020304" pitchFamily="18" charset="0"/>
              <a:cs typeface="Times New Roman" panose="02020603050405020304" pitchFamily="18" charset="0"/>
            </a:endParaRPr>
          </a:p>
          <a:p>
            <a:pPr marL="0" lvl="0" indent="0" defTabSz="995507">
              <a:lnSpc>
                <a:spcPct val="100000"/>
              </a:lnSpc>
              <a:spcBef>
                <a:spcPts val="0"/>
              </a:spcBef>
              <a:buNone/>
            </a:pPr>
            <a:endParaRPr lang="ru-RU" sz="2000" b="1" dirty="0">
              <a:solidFill>
                <a:prstClr val="black"/>
              </a:solidFill>
              <a:latin typeface="Times New Roman" panose="02020603050405020304" pitchFamily="18" charset="0"/>
              <a:cs typeface="Times New Roman" panose="02020603050405020304" pitchFamily="18" charset="0"/>
            </a:endParaRPr>
          </a:p>
          <a:p>
            <a:pPr marL="0" lvl="0" indent="0" defTabSz="995507">
              <a:lnSpc>
                <a:spcPct val="100000"/>
              </a:lnSpc>
              <a:spcBef>
                <a:spcPts val="0"/>
              </a:spcBef>
              <a:buFont typeface="Wingdings" panose="05000000000000000000" pitchFamily="2" charset="2"/>
              <a:buChar char="ü"/>
            </a:pPr>
            <a:r>
              <a:rPr lang="it-IT" sz="2000" b="1" dirty="0" err="1">
                <a:solidFill>
                  <a:prstClr val="black"/>
                </a:solidFill>
                <a:latin typeface="Times New Roman" panose="02020603050405020304" pitchFamily="18" charset="0"/>
                <a:cs typeface="Times New Roman" panose="02020603050405020304" pitchFamily="18" charset="0"/>
              </a:rPr>
              <a:t>salariu</a:t>
            </a:r>
            <a:r>
              <a:rPr lang="it-IT" sz="2000" b="1" dirty="0">
                <a:solidFill>
                  <a:prstClr val="black"/>
                </a:solidFill>
                <a:latin typeface="Times New Roman" panose="02020603050405020304" pitchFamily="18" charset="0"/>
                <a:cs typeface="Times New Roman" panose="02020603050405020304" pitchFamily="18" charset="0"/>
              </a:rPr>
              <a:t> </a:t>
            </a:r>
            <a:r>
              <a:rPr lang="it-IT" sz="2000" dirty="0" err="1">
                <a:solidFill>
                  <a:prstClr val="black"/>
                </a:solidFill>
                <a:latin typeface="Times New Roman" panose="02020603050405020304" pitchFamily="18" charset="0"/>
                <a:cs typeface="Times New Roman" panose="02020603050405020304" pitchFamily="18" charset="0"/>
              </a:rPr>
              <a:t>şi</a:t>
            </a:r>
            <a:r>
              <a:rPr lang="it-IT" sz="2000" dirty="0">
                <a:solidFill>
                  <a:prstClr val="black"/>
                </a:solidFill>
                <a:latin typeface="Times New Roman" panose="02020603050405020304" pitchFamily="18" charset="0"/>
                <a:cs typeface="Times New Roman" panose="02020603050405020304" pitchFamily="18" charset="0"/>
              </a:rPr>
              <a:t> la</a:t>
            </a:r>
            <a:r>
              <a:rPr lang="it-IT" sz="2000" b="1" dirty="0">
                <a:solidFill>
                  <a:prstClr val="black"/>
                </a:solidFill>
                <a:latin typeface="Times New Roman" panose="02020603050405020304" pitchFamily="18" charset="0"/>
                <a:cs typeface="Times New Roman" panose="02020603050405020304" pitchFamily="18" charset="0"/>
              </a:rPr>
              <a:t> alte </a:t>
            </a:r>
            <a:r>
              <a:rPr lang="it-IT" sz="2000" b="1" dirty="0" err="1">
                <a:solidFill>
                  <a:prstClr val="black"/>
                </a:solidFill>
                <a:latin typeface="Times New Roman" panose="02020603050405020304" pitchFamily="18" charset="0"/>
                <a:cs typeface="Times New Roman" panose="02020603050405020304" pitchFamily="18" charset="0"/>
              </a:rPr>
              <a:t>recompense</a:t>
            </a:r>
            <a:r>
              <a:rPr lang="ru-RU" sz="2000" b="1" dirty="0">
                <a:solidFill>
                  <a:prstClr val="black"/>
                </a:solidFill>
                <a:latin typeface="Times New Roman" panose="02020603050405020304" pitchFamily="18" charset="0"/>
                <a:cs typeface="Times New Roman" panose="02020603050405020304" pitchFamily="18" charset="0"/>
              </a:rPr>
              <a:t>. </a:t>
            </a:r>
            <a:endParaRPr lang="en-US" sz="2000" b="1" dirty="0">
              <a:solidFill>
                <a:prstClr val="black"/>
              </a:solidFill>
              <a:latin typeface="Times New Roman" panose="02020603050405020304" pitchFamily="18" charset="0"/>
              <a:cs typeface="Times New Roman" panose="02020603050405020304" pitchFamily="18" charset="0"/>
            </a:endParaRPr>
          </a:p>
          <a:p>
            <a:pPr marL="0" lvl="0" indent="0" defTabSz="995507">
              <a:lnSpc>
                <a:spcPct val="100000"/>
              </a:lnSpc>
              <a:spcBef>
                <a:spcPts val="0"/>
              </a:spcBef>
              <a:buNone/>
            </a:pPr>
            <a:endParaRPr lang="ru-RU" sz="2000" b="1" dirty="0">
              <a:solidFill>
                <a:prstClr val="black"/>
              </a:solidFill>
              <a:latin typeface="Times New Roman" panose="02020603050405020304" pitchFamily="18" charset="0"/>
              <a:cs typeface="Times New Roman" panose="02020603050405020304" pitchFamily="18" charset="0"/>
            </a:endParaRPr>
          </a:p>
          <a:p>
            <a:pPr marL="0" lvl="0" indent="0" algn="just" defTabSz="995507">
              <a:lnSpc>
                <a:spcPct val="100000"/>
              </a:lnSpc>
              <a:spcBef>
                <a:spcPts val="0"/>
              </a:spcBef>
              <a:buFont typeface="Wingdings" panose="05000000000000000000" pitchFamily="2" charset="2"/>
              <a:buChar char="ü"/>
            </a:pPr>
            <a:r>
              <a:rPr lang="ro-MD" sz="2000" b="1" dirty="0">
                <a:solidFill>
                  <a:prstClr val="black"/>
                </a:solidFill>
                <a:latin typeface="Times New Roman" panose="02020603050405020304" pitchFamily="18" charset="0"/>
                <a:cs typeface="Times New Roman" panose="02020603050405020304" pitchFamily="18" charset="0"/>
              </a:rPr>
              <a:t>alte recompense</a:t>
            </a:r>
            <a:r>
              <a:rPr lang="en-US" sz="2000" b="1" dirty="0">
                <a:solidFill>
                  <a:prstClr val="black"/>
                </a:solidFill>
                <a:latin typeface="Times New Roman" panose="02020603050405020304" pitchFamily="18" charset="0"/>
                <a:cs typeface="Times New Roman" panose="02020603050405020304" pitchFamily="18" charset="0"/>
              </a:rPr>
              <a:t> </a:t>
            </a:r>
            <a:r>
              <a:rPr lang="ru-RU" sz="2000" b="1" dirty="0">
                <a:solidFill>
                  <a:prstClr val="black"/>
                </a:solidFill>
                <a:latin typeface="Times New Roman" panose="02020603050405020304" pitchFamily="18" charset="0"/>
                <a:cs typeface="Times New Roman" panose="02020603050405020304" pitchFamily="18" charset="0"/>
              </a:rPr>
              <a:t>– </a:t>
            </a:r>
            <a:r>
              <a:rPr lang="ro-MD" sz="2000" i="1" dirty="0">
                <a:solidFill>
                  <a:prstClr val="black"/>
                </a:solidFill>
                <a:latin typeface="Times New Roman" panose="02020603050405020304" pitchFamily="18" charset="0"/>
                <a:cs typeface="Times New Roman" panose="02020603050405020304" pitchFamily="18" charset="0"/>
              </a:rPr>
              <a:t>orice altă sumă </a:t>
            </a:r>
            <a:r>
              <a:rPr lang="ro-MD" sz="2000" i="1" dirty="0" err="1">
                <a:solidFill>
                  <a:prstClr val="black"/>
                </a:solidFill>
                <a:latin typeface="Times New Roman" panose="02020603050405020304" pitchFamily="18" charset="0"/>
                <a:cs typeface="Times New Roman" panose="02020603050405020304" pitchFamily="18" charset="0"/>
              </a:rPr>
              <a:t>decît</a:t>
            </a:r>
            <a:r>
              <a:rPr lang="ro-MD" sz="2000" i="1" dirty="0">
                <a:solidFill>
                  <a:prstClr val="black"/>
                </a:solidFill>
                <a:latin typeface="Times New Roman" panose="02020603050405020304" pitchFamily="18" charset="0"/>
                <a:cs typeface="Times New Roman" panose="02020603050405020304" pitchFamily="18" charset="0"/>
              </a:rPr>
              <a:t> salariul, plătită de angajator în folosul angajatului său, precum </a:t>
            </a:r>
            <a:r>
              <a:rPr lang="ro-MD" sz="2000" i="1" dirty="0" err="1">
                <a:solidFill>
                  <a:prstClr val="black"/>
                </a:solidFill>
                <a:latin typeface="Times New Roman" panose="02020603050405020304" pitchFamily="18" charset="0"/>
                <a:cs typeface="Times New Roman" panose="02020603050405020304" pitchFamily="18" charset="0"/>
              </a:rPr>
              <a:t>şi</a:t>
            </a:r>
            <a:r>
              <a:rPr lang="ro-MD" sz="2000" i="1" dirty="0">
                <a:solidFill>
                  <a:prstClr val="black"/>
                </a:solidFill>
                <a:latin typeface="Times New Roman" panose="02020603050405020304" pitchFamily="18" charset="0"/>
                <a:cs typeface="Times New Roman" panose="02020603050405020304" pitchFamily="18" charset="0"/>
              </a:rPr>
              <a:t> alte drepturi </a:t>
            </a:r>
            <a:r>
              <a:rPr lang="ro-MD" sz="2000" i="1" dirty="0" err="1">
                <a:solidFill>
                  <a:prstClr val="black"/>
                </a:solidFill>
                <a:latin typeface="Times New Roman" panose="02020603050405020304" pitchFamily="18" charset="0"/>
                <a:cs typeface="Times New Roman" panose="02020603050405020304" pitchFamily="18" charset="0"/>
              </a:rPr>
              <a:t>şi</a:t>
            </a:r>
            <a:r>
              <a:rPr lang="ro-MD" sz="2000" i="1" dirty="0">
                <a:solidFill>
                  <a:prstClr val="black"/>
                </a:solidFill>
                <a:latin typeface="Times New Roman" panose="02020603050405020304" pitchFamily="18" charset="0"/>
                <a:cs typeface="Times New Roman" panose="02020603050405020304" pitchFamily="18" charset="0"/>
              </a:rPr>
              <a:t> venituri plătite persoanelor fizice, cu excepția drepturilor </a:t>
            </a:r>
            <a:r>
              <a:rPr lang="ro-MD" sz="2000" i="1" dirty="0" err="1">
                <a:solidFill>
                  <a:prstClr val="black"/>
                </a:solidFill>
                <a:latin typeface="Times New Roman" panose="02020603050405020304" pitchFamily="18" charset="0"/>
                <a:cs typeface="Times New Roman" panose="02020603050405020304" pitchFamily="18" charset="0"/>
              </a:rPr>
              <a:t>şi</a:t>
            </a:r>
            <a:r>
              <a:rPr lang="ro-MD" sz="2000" i="1" dirty="0">
                <a:solidFill>
                  <a:prstClr val="black"/>
                </a:solidFill>
                <a:latin typeface="Times New Roman" panose="02020603050405020304" pitchFamily="18" charset="0"/>
                <a:cs typeface="Times New Roman" panose="02020603050405020304" pitchFamily="18" charset="0"/>
              </a:rPr>
              <a:t> veniturilor, prevăzute la </a:t>
            </a:r>
            <a:r>
              <a:rPr lang="ro-MD" sz="2000" b="1" i="1" dirty="0">
                <a:solidFill>
                  <a:prstClr val="black"/>
                </a:solidFill>
                <a:latin typeface="Times New Roman" panose="02020603050405020304" pitchFamily="18" charset="0"/>
                <a:cs typeface="Times New Roman" panose="02020603050405020304" pitchFamily="18" charset="0"/>
              </a:rPr>
              <a:t>art.20, 89, 90, </a:t>
            </a:r>
            <a:r>
              <a:rPr lang="ro-RO" sz="2000" b="1" i="1" dirty="0">
                <a:solidFill>
                  <a:prstClr val="black"/>
                </a:solidFill>
                <a:latin typeface="Times New Roman" panose="02020603050405020304" pitchFamily="18" charset="0"/>
                <a:cs typeface="Times New Roman" panose="02020603050405020304" pitchFamily="18" charset="0"/>
              </a:rPr>
              <a:t>90</a:t>
            </a:r>
            <a:r>
              <a:rPr lang="ro-RO" sz="2000" b="1" i="1" baseline="30000" dirty="0">
                <a:solidFill>
                  <a:prstClr val="black"/>
                </a:solidFill>
                <a:latin typeface="Times New Roman" panose="02020603050405020304" pitchFamily="18" charset="0"/>
                <a:cs typeface="Times New Roman" panose="02020603050405020304" pitchFamily="18" charset="0"/>
              </a:rPr>
              <a:t>1</a:t>
            </a:r>
            <a:r>
              <a:rPr lang="ro-MD" sz="2000" b="1" i="1" dirty="0">
                <a:solidFill>
                  <a:prstClr val="black"/>
                </a:solidFill>
                <a:latin typeface="Times New Roman" panose="02020603050405020304" pitchFamily="18" charset="0"/>
                <a:cs typeface="Times New Roman" panose="02020603050405020304" pitchFamily="18" charset="0"/>
              </a:rPr>
              <a:t> din Codul fiscal, </a:t>
            </a:r>
            <a:r>
              <a:rPr lang="ro-MD" sz="2000" i="1" dirty="0">
                <a:solidFill>
                  <a:prstClr val="black"/>
                </a:solidFill>
                <a:latin typeface="Times New Roman" panose="02020603050405020304" pitchFamily="18" charset="0"/>
                <a:cs typeface="Times New Roman" panose="02020603050405020304" pitchFamily="18" charset="0"/>
              </a:rPr>
              <a:t>la care nu se calculează prime de asigurare obligatorie de asistență medicală.</a:t>
            </a:r>
            <a:endParaRPr lang="en-US" sz="2000" i="1" dirty="0">
              <a:solidFill>
                <a:prstClr val="black"/>
              </a:solidFill>
              <a:latin typeface="Times New Roman" panose="02020603050405020304" pitchFamily="18" charset="0"/>
              <a:cs typeface="Times New Roman" panose="02020603050405020304" pitchFamily="18" charset="0"/>
            </a:endParaRPr>
          </a:p>
          <a:p>
            <a:pPr marL="0" lvl="0" indent="0" algn="ctr" defTabSz="995507">
              <a:lnSpc>
                <a:spcPct val="100000"/>
              </a:lnSpc>
              <a:spcBef>
                <a:spcPts val="0"/>
              </a:spcBef>
              <a:buNone/>
            </a:pPr>
            <a:endParaRPr lang="ro-RO" sz="1100" b="1" dirty="0">
              <a:solidFill>
                <a:prstClr val="black"/>
              </a:solidFill>
              <a:cs typeface="Times New Roman" panose="02020603050405020304" pitchFamily="18" charset="0"/>
            </a:endParaRPr>
          </a:p>
          <a:p>
            <a:pPr marL="0" lvl="0" indent="0" algn="ctr" defTabSz="995507">
              <a:lnSpc>
                <a:spcPct val="100000"/>
              </a:lnSpc>
              <a:spcBef>
                <a:spcPts val="0"/>
              </a:spcBef>
              <a:buNone/>
            </a:pPr>
            <a:r>
              <a:rPr lang="ru-RU" sz="1100" b="1" dirty="0">
                <a:solidFill>
                  <a:prstClr val="black"/>
                </a:solidFill>
                <a:cs typeface="Times New Roman" panose="02020603050405020304" pitchFamily="18" charset="0"/>
              </a:rPr>
              <a:t> </a:t>
            </a:r>
            <a:r>
              <a:rPr lang="ru-RU" sz="1200" i="1" dirty="0">
                <a:solidFill>
                  <a:prstClr val="black"/>
                </a:solidFill>
                <a:latin typeface="Times New Roman" panose="02020603050405020304" pitchFamily="18" charset="0"/>
                <a:cs typeface="Times New Roman" panose="02020603050405020304" pitchFamily="18" charset="0"/>
              </a:rPr>
              <a:t>(</a:t>
            </a:r>
            <a:r>
              <a:rPr lang="en-US" sz="1200" i="1" dirty="0">
                <a:solidFill>
                  <a:prstClr val="black"/>
                </a:solidFill>
                <a:latin typeface="Times New Roman" panose="02020603050405020304" pitchFamily="18" charset="0"/>
                <a:cs typeface="Times New Roman" panose="02020603050405020304" pitchFamily="18" charset="0"/>
              </a:rPr>
              <a:t>art.</a:t>
            </a:r>
            <a:r>
              <a:rPr lang="ru-RU" sz="1200" i="1" dirty="0">
                <a:solidFill>
                  <a:prstClr val="black"/>
                </a:solidFill>
                <a:latin typeface="Times New Roman" panose="02020603050405020304" pitchFamily="18" charset="0"/>
                <a:cs typeface="Times New Roman" panose="02020603050405020304" pitchFamily="18" charset="0"/>
              </a:rPr>
              <a:t>3 </a:t>
            </a:r>
            <a:r>
              <a:rPr lang="en-US" sz="1200" i="1" dirty="0" err="1">
                <a:solidFill>
                  <a:prstClr val="black"/>
                </a:solidFill>
                <a:latin typeface="Times New Roman" panose="02020603050405020304" pitchFamily="18" charset="0"/>
                <a:cs typeface="Times New Roman" panose="02020603050405020304" pitchFamily="18" charset="0"/>
              </a:rPr>
              <a:t>Legea</a:t>
            </a:r>
            <a:r>
              <a:rPr lang="en-US" sz="1200" i="1" dirty="0">
                <a:solidFill>
                  <a:prstClr val="black"/>
                </a:solidFill>
                <a:latin typeface="Times New Roman" panose="02020603050405020304" pitchFamily="18" charset="0"/>
                <a:cs typeface="Times New Roman" panose="02020603050405020304" pitchFamily="18" charset="0"/>
              </a:rPr>
              <a:t> </a:t>
            </a:r>
            <a:r>
              <a:rPr lang="en-US" sz="1200" i="1" dirty="0" err="1">
                <a:solidFill>
                  <a:prstClr val="black"/>
                </a:solidFill>
                <a:latin typeface="Times New Roman" panose="02020603050405020304" pitchFamily="18" charset="0"/>
                <a:cs typeface="Times New Roman" panose="02020603050405020304" pitchFamily="18" charset="0"/>
              </a:rPr>
              <a:t>nr</a:t>
            </a:r>
            <a:r>
              <a:rPr lang="en-US" sz="1200" i="1" dirty="0">
                <a:solidFill>
                  <a:prstClr val="black"/>
                </a:solidFill>
                <a:latin typeface="Times New Roman" panose="02020603050405020304" pitchFamily="18" charset="0"/>
                <a:cs typeface="Times New Roman" panose="02020603050405020304" pitchFamily="18" charset="0"/>
              </a:rPr>
              <a:t>.</a:t>
            </a:r>
            <a:r>
              <a:rPr lang="ru-RU" sz="1200" i="1" dirty="0">
                <a:solidFill>
                  <a:prstClr val="black"/>
                </a:solidFill>
                <a:latin typeface="Times New Roman" panose="02020603050405020304" pitchFamily="18" charset="0"/>
                <a:cs typeface="Times New Roman" panose="02020603050405020304" pitchFamily="18" charset="0"/>
              </a:rPr>
              <a:t>1593 </a:t>
            </a:r>
            <a:r>
              <a:rPr lang="en-US" sz="1200" i="1" dirty="0">
                <a:solidFill>
                  <a:prstClr val="black"/>
                </a:solidFill>
                <a:latin typeface="Times New Roman" panose="02020603050405020304" pitchFamily="18" charset="0"/>
                <a:cs typeface="Times New Roman" panose="02020603050405020304" pitchFamily="18" charset="0"/>
              </a:rPr>
              <a:t>din </a:t>
            </a:r>
            <a:r>
              <a:rPr lang="ru-RU" sz="1200" i="1" dirty="0">
                <a:solidFill>
                  <a:prstClr val="black"/>
                </a:solidFill>
                <a:latin typeface="Times New Roman" panose="02020603050405020304" pitchFamily="18" charset="0"/>
                <a:cs typeface="Times New Roman" panose="02020603050405020304" pitchFamily="18" charset="0"/>
              </a:rPr>
              <a:t> 26.12.2002).</a:t>
            </a:r>
          </a:p>
          <a:p>
            <a:pPr marL="0" lvl="0" indent="0" algn="just" defTabSz="995507">
              <a:lnSpc>
                <a:spcPct val="100000"/>
              </a:lnSpc>
              <a:spcBef>
                <a:spcPts val="0"/>
              </a:spcBef>
              <a:buNone/>
            </a:pPr>
            <a:endParaRPr lang="ru-RU" sz="20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912379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120775"/>
          </a:xfrm>
        </p:spPr>
        <p:txBody>
          <a:bodyPr>
            <a:normAutofit/>
          </a:bodyPr>
          <a:lstStyle/>
          <a:p>
            <a:pPr algn="ctr"/>
            <a:r>
              <a:rPr lang="ro-MO" sz="2800" b="1" dirty="0" smtClean="0">
                <a:latin typeface="Times New Roman" panose="02020603050405020304" pitchFamily="18" charset="0"/>
                <a:ea typeface="Cambria" panose="02040503050406030204" pitchFamily="18" charset="0"/>
                <a:cs typeface="Times New Roman" panose="02020603050405020304" pitchFamily="18" charset="0"/>
              </a:rPr>
              <a:t>Prime de asigurare obligatorie de asistență medcală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261257" y="1552575"/>
            <a:ext cx="11691257" cy="5305425"/>
          </a:xfrm>
        </p:spPr>
        <p:txBody>
          <a:bodyPr>
            <a:normAutofit/>
          </a:bodyPr>
          <a:lstStyle/>
          <a:p>
            <a:pPr marL="0" lvl="0" indent="0" defTabSz="995507">
              <a:lnSpc>
                <a:spcPct val="100000"/>
              </a:lnSpc>
              <a:spcBef>
                <a:spcPts val="0"/>
              </a:spcBef>
              <a:buNone/>
            </a:pPr>
            <a:r>
              <a:rPr lang="ro-RO" sz="2000" b="1" dirty="0">
                <a:solidFill>
                  <a:prstClr val="black"/>
                </a:solidFill>
                <a:latin typeface="Times New Roman" panose="02020603050405020304" pitchFamily="18" charset="0"/>
                <a:cs typeface="Times New Roman" panose="02020603050405020304" pitchFamily="18" charset="0"/>
              </a:rPr>
              <a:t>S-a lărgit spectrul veniturilor din care nu se calculează primele de asigurări medicale. </a:t>
            </a:r>
          </a:p>
          <a:p>
            <a:pPr marL="0" lvl="0" indent="0" defTabSz="995507">
              <a:lnSpc>
                <a:spcPct val="100000"/>
              </a:lnSpc>
              <a:spcBef>
                <a:spcPts val="0"/>
              </a:spcBef>
              <a:buNone/>
            </a:pPr>
            <a:r>
              <a:rPr lang="ro-RO" sz="2000" dirty="0">
                <a:solidFill>
                  <a:prstClr val="black"/>
                </a:solidFill>
                <a:latin typeface="Times New Roman" panose="02020603050405020304" pitchFamily="18" charset="0"/>
                <a:cs typeface="Times New Roman" panose="02020603050405020304" pitchFamily="18" charset="0"/>
              </a:rPr>
              <a:t>Art.20 din Codul fiscal a fost completat cu următoarele surse de venit neimpozabile:</a:t>
            </a:r>
          </a:p>
          <a:p>
            <a:pPr marL="0" lvl="0" indent="0" defTabSz="995507">
              <a:lnSpc>
                <a:spcPct val="100000"/>
              </a:lnSpc>
              <a:spcBef>
                <a:spcPts val="0"/>
              </a:spcBef>
              <a:buNone/>
            </a:pPr>
            <a:endParaRPr lang="ro-RO" sz="2000" b="1" dirty="0">
              <a:latin typeface="Times New Roman" panose="02020603050405020304" pitchFamily="18" charset="0"/>
              <a:cs typeface="Times New Roman" panose="02020603050405020304" pitchFamily="18" charset="0"/>
            </a:endParaRPr>
          </a:p>
          <a:p>
            <a:pPr lvl="0" defTabSz="995507">
              <a:lnSpc>
                <a:spcPct val="100000"/>
              </a:lnSpc>
              <a:spcBef>
                <a:spcPts val="0"/>
              </a:spcBef>
              <a:buFontTx/>
              <a:buChar char="-"/>
            </a:pPr>
            <a:r>
              <a:rPr lang="ro-RO" sz="2000" b="1" dirty="0">
                <a:latin typeface="Times New Roman" panose="02020603050405020304" pitchFamily="18" charset="0"/>
                <a:cs typeface="Times New Roman" panose="02020603050405020304" pitchFamily="18" charset="0"/>
              </a:rPr>
              <a:t>z</a:t>
            </a:r>
            <a:r>
              <a:rPr lang="ro-RO" sz="2000" b="1" baseline="30000" dirty="0">
                <a:latin typeface="Times New Roman" panose="02020603050405020304" pitchFamily="18" charset="0"/>
                <a:cs typeface="Times New Roman" panose="02020603050405020304" pitchFamily="18" charset="0"/>
              </a:rPr>
              <a:t>20</a:t>
            </a:r>
            <a:r>
              <a:rPr lang="ro-RO" sz="2000" dirty="0">
                <a:latin typeface="Times New Roman" panose="02020603050405020304" pitchFamily="18" charset="0"/>
                <a:cs typeface="Times New Roman" panose="02020603050405020304" pitchFamily="18" charset="0"/>
              </a:rPr>
              <a:t>) veniturile persoanelor fizice rezidente </a:t>
            </a:r>
            <a:r>
              <a:rPr lang="ro-RO" sz="2000" dirty="0" err="1">
                <a:latin typeface="Times New Roman" panose="02020603050405020304" pitchFamily="18" charset="0"/>
                <a:cs typeface="Times New Roman" panose="02020603050405020304" pitchFamily="18" charset="0"/>
              </a:rPr>
              <a:t>obţinute</a:t>
            </a:r>
            <a:r>
              <a:rPr lang="ro-RO" sz="2000" dirty="0">
                <a:latin typeface="Times New Roman" panose="02020603050405020304" pitchFamily="18" charset="0"/>
                <a:cs typeface="Times New Roman" panose="02020603050405020304" pitchFamily="18" charset="0"/>
              </a:rPr>
              <a:t> sub formă de </a:t>
            </a:r>
            <a:r>
              <a:rPr lang="ro-RO" sz="2000" b="1" dirty="0" err="1">
                <a:latin typeface="Times New Roman" panose="02020603050405020304" pitchFamily="18" charset="0"/>
                <a:cs typeface="Times New Roman" panose="02020603050405020304" pitchFamily="18" charset="0"/>
              </a:rPr>
              <a:t>creştere</a:t>
            </a:r>
            <a:r>
              <a:rPr lang="ro-RO" sz="2000" b="1" dirty="0">
                <a:latin typeface="Times New Roman" panose="02020603050405020304" pitchFamily="18" charset="0"/>
                <a:cs typeface="Times New Roman" panose="02020603050405020304" pitchFamily="18" charset="0"/>
              </a:rPr>
              <a:t> de capital sau dobânzi aferente valorilor mobiliare de sta</a:t>
            </a:r>
            <a:r>
              <a:rPr lang="ro-RO" sz="2000" dirty="0">
                <a:latin typeface="Times New Roman" panose="02020603050405020304" pitchFamily="18" charset="0"/>
                <a:cs typeface="Times New Roman" panose="02020603050405020304" pitchFamily="18" charset="0"/>
              </a:rPr>
              <a:t>t </a:t>
            </a:r>
            <a:r>
              <a:rPr lang="ro-RO" sz="2000" dirty="0" err="1">
                <a:latin typeface="Times New Roman" panose="02020603050405020304" pitchFamily="18" charset="0"/>
                <a:cs typeface="Times New Roman" panose="02020603050405020304" pitchFamily="18" charset="0"/>
              </a:rPr>
              <a:t>şi</a:t>
            </a:r>
            <a:r>
              <a:rPr lang="ro-RO" sz="2000" dirty="0">
                <a:latin typeface="Times New Roman" panose="02020603050405020304" pitchFamily="18" charset="0"/>
                <a:cs typeface="Times New Roman" panose="02020603050405020304" pitchFamily="18" charset="0"/>
              </a:rPr>
              <a:t>/sau aferente </a:t>
            </a:r>
            <a:r>
              <a:rPr lang="ro-RO" sz="2000" b="1" dirty="0" err="1">
                <a:latin typeface="Times New Roman" panose="02020603050405020304" pitchFamily="18" charset="0"/>
                <a:cs typeface="Times New Roman" panose="02020603050405020304" pitchFamily="18" charset="0"/>
              </a:rPr>
              <a:t>obligaţiunilor</a:t>
            </a:r>
            <a:r>
              <a:rPr lang="ro-RO" sz="2000" b="1" dirty="0">
                <a:latin typeface="Times New Roman" panose="02020603050405020304" pitchFamily="18" charset="0"/>
                <a:cs typeface="Times New Roman" panose="02020603050405020304" pitchFamily="18" charset="0"/>
              </a:rPr>
              <a:t> emise de autoritățile administrației publice locale;</a:t>
            </a:r>
          </a:p>
          <a:p>
            <a:pPr lvl="0" defTabSz="995507">
              <a:lnSpc>
                <a:spcPct val="100000"/>
              </a:lnSpc>
              <a:spcBef>
                <a:spcPts val="0"/>
              </a:spcBef>
              <a:buFontTx/>
              <a:buChar char="-"/>
            </a:pPr>
            <a:endParaRPr lang="ro-RO" sz="2000" b="1" dirty="0">
              <a:latin typeface="Times New Roman" panose="02020603050405020304" pitchFamily="18" charset="0"/>
              <a:cs typeface="Times New Roman" panose="02020603050405020304" pitchFamily="18" charset="0"/>
            </a:endParaRPr>
          </a:p>
          <a:p>
            <a:pPr marL="0" indent="0" algn="just">
              <a:spcBef>
                <a:spcPts val="0"/>
              </a:spcBef>
              <a:spcAft>
                <a:spcPts val="0"/>
              </a:spcAft>
              <a:buNone/>
            </a:pPr>
            <a:r>
              <a:rPr lang="ro-RO" sz="2000" b="1" dirty="0">
                <a:latin typeface="Times New Roman" panose="02020603050405020304" pitchFamily="18" charset="0"/>
                <a:cs typeface="Times New Roman" panose="02020603050405020304" pitchFamily="18" charset="0"/>
              </a:rPr>
              <a:t> - z</a:t>
            </a:r>
            <a:r>
              <a:rPr lang="ro-RO" sz="2000" b="1" baseline="30000" dirty="0">
                <a:latin typeface="Times New Roman" panose="02020603050405020304" pitchFamily="18" charset="0"/>
                <a:cs typeface="Times New Roman" panose="02020603050405020304" pitchFamily="18" charset="0"/>
              </a:rPr>
              <a:t>21</a:t>
            </a:r>
            <a:r>
              <a:rPr lang="ro-RO" sz="2000" dirty="0">
                <a:latin typeface="Times New Roman" panose="02020603050405020304" pitchFamily="18" charset="0"/>
                <a:cs typeface="Times New Roman" panose="02020603050405020304" pitchFamily="18" charset="0"/>
              </a:rPr>
              <a:t>) veniturile </a:t>
            </a:r>
            <a:r>
              <a:rPr lang="ro-RO" sz="2000" dirty="0" err="1">
                <a:latin typeface="Times New Roman" panose="02020603050405020304" pitchFamily="18" charset="0"/>
                <a:cs typeface="Times New Roman" panose="02020603050405020304" pitchFamily="18" charset="0"/>
              </a:rPr>
              <a:t>obţinute</a:t>
            </a:r>
            <a:r>
              <a:rPr lang="ro-RO" sz="2000" dirty="0">
                <a:latin typeface="Times New Roman" panose="02020603050405020304" pitchFamily="18" charset="0"/>
                <a:cs typeface="Times New Roman" panose="02020603050405020304" pitchFamily="18" charset="0"/>
              </a:rPr>
              <a:t> din </a:t>
            </a:r>
            <a:r>
              <a:rPr lang="ro-RO" sz="2000" b="1" dirty="0">
                <a:latin typeface="Times New Roman" panose="02020603050405020304" pitchFamily="18" charset="0"/>
                <a:cs typeface="Times New Roman" panose="02020603050405020304" pitchFamily="18" charset="0"/>
              </a:rPr>
              <a:t>vânzarea energiei electrice de către persoanele fizice rezidente </a:t>
            </a:r>
            <a:r>
              <a:rPr lang="ro-RO" sz="2000" dirty="0">
                <a:latin typeface="Times New Roman" panose="02020603050405020304" pitchFamily="18" charset="0"/>
                <a:cs typeface="Times New Roman" panose="02020603050405020304" pitchFamily="18" charset="0"/>
              </a:rPr>
              <a:t>care produc energie regenerabilă </a:t>
            </a:r>
            <a:r>
              <a:rPr lang="ro-RO" sz="2000" dirty="0" err="1">
                <a:latin typeface="Times New Roman" panose="02020603050405020304" pitchFamily="18" charset="0"/>
                <a:cs typeface="Times New Roman" panose="02020603050405020304" pitchFamily="18" charset="0"/>
              </a:rPr>
              <a:t>şi</a:t>
            </a:r>
            <a:r>
              <a:rPr lang="ro-RO" sz="2000" dirty="0">
                <a:latin typeface="Times New Roman" panose="02020603050405020304" pitchFamily="18" charset="0"/>
                <a:cs typeface="Times New Roman" panose="02020603050405020304" pitchFamily="18" charset="0"/>
              </a:rPr>
              <a:t> cărora li se aplică mecanismul de contorizare netă/facturare netă conform Legii nr.10/2016 privind promovarea utilizării energiei din surse regenerabile;</a:t>
            </a:r>
          </a:p>
          <a:p>
            <a:pPr marL="0" indent="0" algn="just">
              <a:spcBef>
                <a:spcPts val="0"/>
              </a:spcBef>
              <a:spcAft>
                <a:spcPts val="0"/>
              </a:spcAft>
              <a:buNone/>
            </a:pPr>
            <a:endParaRPr lang="ro-RO" sz="2000" dirty="0">
              <a:latin typeface="Times New Roman" panose="02020603050405020304" pitchFamily="18" charset="0"/>
              <a:cs typeface="Times New Roman" panose="02020603050405020304" pitchFamily="18" charset="0"/>
            </a:endParaRPr>
          </a:p>
          <a:p>
            <a:pPr marL="0" indent="0" algn="just">
              <a:spcBef>
                <a:spcPts val="0"/>
              </a:spcBef>
              <a:spcAft>
                <a:spcPts val="0"/>
              </a:spcAft>
              <a:buNone/>
            </a:pPr>
            <a:r>
              <a:rPr lang="ro-RO" sz="2000" b="1" dirty="0">
                <a:latin typeface="Times New Roman" panose="02020603050405020304" pitchFamily="18" charset="0"/>
                <a:cs typeface="Times New Roman" panose="02020603050405020304" pitchFamily="18" charset="0"/>
              </a:rPr>
              <a:t> - z</a:t>
            </a:r>
            <a:r>
              <a:rPr lang="ro-RO" sz="2000" b="1" baseline="30000" dirty="0">
                <a:latin typeface="Times New Roman" panose="02020603050405020304" pitchFamily="18" charset="0"/>
                <a:cs typeface="Times New Roman" panose="02020603050405020304" pitchFamily="18" charset="0"/>
              </a:rPr>
              <a:t>22</a:t>
            </a:r>
            <a:r>
              <a:rPr lang="ro-RO" sz="2000" dirty="0">
                <a:latin typeface="Times New Roman" panose="02020603050405020304" pitchFamily="18" charset="0"/>
                <a:cs typeface="Times New Roman" panose="02020603050405020304" pitchFamily="18" charset="0"/>
              </a:rPr>
              <a:t>) drepturile acordate în cadrul </a:t>
            </a:r>
            <a:r>
              <a:rPr lang="ro-RO" sz="2000" b="1" i="1" dirty="0" err="1">
                <a:latin typeface="Times New Roman" panose="02020603050405020304" pitchFamily="18" charset="0"/>
                <a:cs typeface="Times New Roman" panose="02020603050405020304" pitchFamily="18" charset="0"/>
              </a:rPr>
              <a:t>stock</a:t>
            </a:r>
            <a:r>
              <a:rPr lang="ro-RO" sz="2000" b="1" i="1" dirty="0">
                <a:latin typeface="Times New Roman" panose="02020603050405020304" pitchFamily="18" charset="0"/>
                <a:cs typeface="Times New Roman" panose="02020603050405020304" pitchFamily="18" charset="0"/>
              </a:rPr>
              <a:t> </a:t>
            </a:r>
            <a:r>
              <a:rPr lang="ro-RO" sz="2000" b="1" i="1" dirty="0" err="1">
                <a:latin typeface="Times New Roman" panose="02020603050405020304" pitchFamily="18" charset="0"/>
                <a:cs typeface="Times New Roman" panose="02020603050405020304" pitchFamily="18" charset="0"/>
              </a:rPr>
              <a:t>option</a:t>
            </a:r>
            <a:r>
              <a:rPr lang="ro-RO" sz="2000" b="1" i="1" dirty="0">
                <a:latin typeface="Times New Roman" panose="02020603050405020304" pitchFamily="18" charset="0"/>
                <a:cs typeface="Times New Roman" panose="02020603050405020304" pitchFamily="18" charset="0"/>
              </a:rPr>
              <a:t> plan</a:t>
            </a:r>
            <a:r>
              <a:rPr lang="ro-RO" sz="2000" dirty="0">
                <a:latin typeface="Times New Roman" panose="02020603050405020304" pitchFamily="18" charset="0"/>
                <a:cs typeface="Times New Roman" panose="02020603050405020304" pitchFamily="18" charset="0"/>
              </a:rPr>
              <a:t>, în momentul acordării, în conformitate cu condițiile stabilite de Guvern;</a:t>
            </a:r>
          </a:p>
          <a:p>
            <a:pPr marL="0" lvl="0" indent="0" algn="just" defTabSz="995507">
              <a:lnSpc>
                <a:spcPct val="100000"/>
              </a:lnSpc>
              <a:spcBef>
                <a:spcPts val="0"/>
              </a:spcBef>
              <a:buNone/>
            </a:pPr>
            <a:endParaRPr lang="ru-RU" sz="20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964576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49300"/>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838200" y="1514474"/>
            <a:ext cx="10515600" cy="3771901"/>
          </a:xfrm>
        </p:spPr>
        <p:txBody>
          <a:bodyPr>
            <a:normAutofit/>
          </a:bodyPr>
          <a:lstStyle/>
          <a:p>
            <a:pPr marL="0" lvl="0" indent="0">
              <a:buNone/>
            </a:pPr>
            <a:endParaRPr lang="ro-RO" sz="2400" dirty="0">
              <a:solidFill>
                <a:prstClr val="black"/>
              </a:solidFill>
              <a:latin typeface="Cambria" panose="02040503050406030204" pitchFamily="18" charset="0"/>
              <a:ea typeface="Cambria" panose="02040503050406030204" pitchFamily="18" charset="0"/>
              <a:cs typeface="Times New Roman" panose="02020603050405020304" pitchFamily="18" charset="0"/>
            </a:endParaRPr>
          </a:p>
          <a:p>
            <a:pPr marL="0" lvl="0" indent="0">
              <a:spcBef>
                <a:spcPts val="0"/>
              </a:spcBef>
              <a:buNone/>
            </a:pPr>
            <a:r>
              <a:rPr lang="ro-MD" sz="4800" i="1" dirty="0">
                <a:latin typeface="Cambria" panose="02040503050406030204" pitchFamily="18" charset="0"/>
                <a:ea typeface="Cambria" panose="02040503050406030204" pitchFamily="18" charset="0"/>
              </a:rPr>
              <a:t/>
            </a:r>
            <a:br>
              <a:rPr lang="ro-MD" sz="4800" i="1" dirty="0">
                <a:latin typeface="Cambria" panose="02040503050406030204" pitchFamily="18" charset="0"/>
                <a:ea typeface="Cambria" panose="02040503050406030204" pitchFamily="18" charset="0"/>
              </a:rPr>
            </a:br>
            <a:endParaRPr lang="ru-RU" sz="4800" i="1" dirty="0">
              <a:latin typeface="Cambria" panose="02040503050406030204" pitchFamily="18" charset="0"/>
              <a:ea typeface="Cambria" panose="02040503050406030204" pitchFamily="18" charset="0"/>
            </a:endParaRPr>
          </a:p>
        </p:txBody>
      </p:sp>
      <p:pic>
        <p:nvPicPr>
          <p:cNvPr id="4" name="Picture 4">
            <a:extLst>
              <a:ext uri="{FF2B5EF4-FFF2-40B4-BE49-F238E27FC236}">
                <a16:creationId xmlns:a16="http://schemas.microsoft.com/office/drawing/2014/main" id="{92F169F3-CE34-E7FE-8B77-79786DBDEA7D}"/>
              </a:ext>
            </a:extLst>
          </p:cNvPr>
          <p:cNvPicPr>
            <a:picLocks noChangeAspect="1"/>
          </p:cNvPicPr>
          <p:nvPr/>
        </p:nvPicPr>
        <p:blipFill>
          <a:blip r:embed="rId2"/>
          <a:stretch>
            <a:fillRect/>
          </a:stretch>
        </p:blipFill>
        <p:spPr>
          <a:xfrm>
            <a:off x="168443" y="1467851"/>
            <a:ext cx="12023557" cy="5029201"/>
          </a:xfrm>
          <a:prstGeom prst="rect">
            <a:avLst/>
          </a:prstGeom>
        </p:spPr>
      </p:pic>
    </p:spTree>
    <p:extLst>
      <p:ext uri="{BB962C8B-B14F-4D97-AF65-F5344CB8AC3E}">
        <p14:creationId xmlns:p14="http://schemas.microsoft.com/office/powerpoint/2010/main" val="21487295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120775"/>
          </a:xfrm>
        </p:spPr>
        <p:txBody>
          <a:bodyPr>
            <a:normAutofit/>
          </a:bodyPr>
          <a:lstStyle/>
          <a:p>
            <a:pPr algn="ctr"/>
            <a:r>
              <a:rPr lang="ro-MO" sz="2800" b="1" dirty="0" smtClean="0">
                <a:latin typeface="Times New Roman" panose="02020603050405020304" pitchFamily="18" charset="0"/>
                <a:ea typeface="Cambria" panose="02040503050406030204" pitchFamily="18" charset="0"/>
                <a:cs typeface="Times New Roman" panose="02020603050405020304" pitchFamily="18" charset="0"/>
              </a:rPr>
              <a:t>Prime de asigurare obligatorie de asistență medcală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261257" y="1552575"/>
            <a:ext cx="11691257" cy="5305425"/>
          </a:xfrm>
        </p:spPr>
        <p:txBody>
          <a:bodyPr>
            <a:normAutofit/>
          </a:bodyPr>
          <a:lstStyle/>
          <a:p>
            <a:pPr algn="just">
              <a:spcBef>
                <a:spcPts val="0"/>
              </a:spcBef>
              <a:spcAft>
                <a:spcPts val="0"/>
              </a:spcAft>
            </a:pPr>
            <a:r>
              <a:rPr lang="ro-RO" sz="2000" dirty="0">
                <a:latin typeface="Times New Roman" panose="02020603050405020304" pitchFamily="18" charset="0"/>
                <a:cs typeface="Times New Roman" panose="02020603050405020304" pitchFamily="18" charset="0"/>
              </a:rPr>
              <a:t>A fost modificată redacția lit. c</a:t>
            </a:r>
            <a:r>
              <a:rPr lang="ro-RO" sz="2000" baseline="30000" dirty="0">
                <a:latin typeface="Times New Roman" panose="02020603050405020304" pitchFamily="18" charset="0"/>
                <a:cs typeface="Times New Roman" panose="02020603050405020304" pitchFamily="18" charset="0"/>
              </a:rPr>
              <a:t>2</a:t>
            </a:r>
            <a:r>
              <a:rPr lang="ro-RO" sz="2000" dirty="0">
                <a:latin typeface="Times New Roman" panose="02020603050405020304" pitchFamily="18" charset="0"/>
                <a:cs typeface="Times New Roman" panose="02020603050405020304" pitchFamily="18" charset="0"/>
              </a:rPr>
              <a:t>), d</a:t>
            </a:r>
            <a:r>
              <a:rPr lang="ro-RO" sz="2000" baseline="30000" dirty="0">
                <a:latin typeface="Times New Roman" panose="02020603050405020304" pitchFamily="18" charset="0"/>
                <a:cs typeface="Times New Roman" panose="02020603050405020304" pitchFamily="18" charset="0"/>
              </a:rPr>
              <a:t>6</a:t>
            </a:r>
            <a:r>
              <a:rPr lang="ro-RO" sz="2000" dirty="0">
                <a:latin typeface="Times New Roman" panose="02020603050405020304" pitchFamily="18" charset="0"/>
                <a:cs typeface="Times New Roman" panose="02020603050405020304" pitchFamily="18" charset="0"/>
              </a:rPr>
              <a:t>), y) și y</a:t>
            </a:r>
            <a:r>
              <a:rPr lang="ro-RO" sz="2000" baseline="30000" dirty="0">
                <a:latin typeface="Times New Roman" panose="02020603050405020304" pitchFamily="18" charset="0"/>
                <a:cs typeface="Times New Roman" panose="02020603050405020304" pitchFamily="18" charset="0"/>
              </a:rPr>
              <a:t>3</a:t>
            </a:r>
            <a:r>
              <a:rPr lang="ro-RO" sz="2000" dirty="0">
                <a:latin typeface="Times New Roman" panose="02020603050405020304" pitchFamily="18" charset="0"/>
                <a:cs typeface="Times New Roman" panose="02020603050405020304" pitchFamily="18" charset="0"/>
              </a:rPr>
              <a:t>) art.20 din Codul fiscal:</a:t>
            </a:r>
          </a:p>
          <a:p>
            <a:pPr algn="just">
              <a:spcBef>
                <a:spcPts val="0"/>
              </a:spcBef>
              <a:spcAft>
                <a:spcPts val="0"/>
              </a:spcAft>
            </a:pPr>
            <a:endParaRPr lang="ro-RO" sz="2000" dirty="0">
              <a:latin typeface="Times New Roman" panose="02020603050405020304" pitchFamily="18" charset="0"/>
              <a:cs typeface="Times New Roman" panose="02020603050405020304" pitchFamily="18" charset="0"/>
            </a:endParaRPr>
          </a:p>
          <a:p>
            <a:pPr algn="just">
              <a:spcBef>
                <a:spcPts val="0"/>
              </a:spcBef>
              <a:spcAft>
                <a:spcPts val="0"/>
              </a:spcAft>
            </a:pPr>
            <a:r>
              <a:rPr lang="ro-RO" sz="2000" b="1" dirty="0">
                <a:latin typeface="Times New Roman" panose="02020603050405020304" pitchFamily="18" charset="0"/>
                <a:cs typeface="Times New Roman" panose="02020603050405020304" pitchFamily="18" charset="0"/>
              </a:rPr>
              <a:t>c</a:t>
            </a:r>
            <a:r>
              <a:rPr lang="ro-RO" sz="2000" b="1" baseline="30000" dirty="0">
                <a:latin typeface="Times New Roman" panose="02020603050405020304" pitchFamily="18" charset="0"/>
                <a:cs typeface="Times New Roman" panose="02020603050405020304" pitchFamily="18" charset="0"/>
              </a:rPr>
              <a:t>2</a:t>
            </a:r>
            <a:r>
              <a:rPr lang="ro-RO" sz="2000" b="1" dirty="0">
                <a:latin typeface="Times New Roman" panose="02020603050405020304" pitchFamily="18" charset="0"/>
                <a:cs typeface="Times New Roman" panose="02020603050405020304" pitchFamily="18" charset="0"/>
              </a:rPr>
              <a:t>) </a:t>
            </a:r>
            <a:r>
              <a:rPr lang="ro-RO" sz="2000" dirty="0">
                <a:latin typeface="Times New Roman" panose="02020603050405020304" pitchFamily="18" charset="0"/>
                <a:cs typeface="Times New Roman" panose="02020603050405020304" pitchFamily="18" charset="0"/>
              </a:rPr>
              <a:t>cadourile în natură, inclusiv voucherele oferite </a:t>
            </a:r>
            <a:r>
              <a:rPr lang="ro-RO" sz="2000" dirty="0" err="1">
                <a:latin typeface="Times New Roman" panose="02020603050405020304" pitchFamily="18" charset="0"/>
                <a:cs typeface="Times New Roman" panose="02020603050405020304" pitchFamily="18" charset="0"/>
              </a:rPr>
              <a:t>salariaţilor</a:t>
            </a:r>
            <a:r>
              <a:rPr lang="ro-RO" sz="2000" dirty="0">
                <a:latin typeface="Times New Roman" panose="02020603050405020304" pitchFamily="18" charset="0"/>
                <a:cs typeface="Times New Roman" panose="02020603050405020304" pitchFamily="18" charset="0"/>
              </a:rPr>
              <a:t>, al căror cuantum anual în raport cu un salariat </a:t>
            </a:r>
            <a:r>
              <a:rPr lang="ro-RO" sz="2000" b="1" dirty="0">
                <a:latin typeface="Times New Roman" panose="02020603050405020304" pitchFamily="18" charset="0"/>
                <a:cs typeface="Times New Roman" panose="02020603050405020304" pitchFamily="18" charset="0"/>
              </a:rPr>
              <a:t>nu </a:t>
            </a:r>
            <a:r>
              <a:rPr lang="ro-RO" sz="2000" b="1" dirty="0" err="1">
                <a:latin typeface="Times New Roman" panose="02020603050405020304" pitchFamily="18" charset="0"/>
                <a:cs typeface="Times New Roman" panose="02020603050405020304" pitchFamily="18" charset="0"/>
              </a:rPr>
              <a:t>depăşeşte</a:t>
            </a:r>
            <a:r>
              <a:rPr lang="ro-RO" sz="2000" b="1" dirty="0">
                <a:latin typeface="Times New Roman" panose="02020603050405020304" pitchFamily="18" charset="0"/>
                <a:cs typeface="Times New Roman" panose="02020603050405020304" pitchFamily="18" charset="0"/>
              </a:rPr>
              <a:t> cumulativ valoarea de 10% </a:t>
            </a:r>
            <a:r>
              <a:rPr lang="ro-RO" sz="2000" dirty="0">
                <a:latin typeface="Times New Roman" panose="02020603050405020304" pitchFamily="18" charset="0"/>
                <a:cs typeface="Times New Roman" panose="02020603050405020304" pitchFamily="18" charset="0"/>
              </a:rPr>
              <a:t>din salariul mediu lunar pe economie, prognozat </a:t>
            </a:r>
            <a:r>
              <a:rPr lang="ro-RO" sz="2000" dirty="0" err="1">
                <a:latin typeface="Times New Roman" panose="02020603050405020304" pitchFamily="18" charset="0"/>
                <a:cs typeface="Times New Roman" panose="02020603050405020304" pitchFamily="18" charset="0"/>
              </a:rPr>
              <a:t>şi</a:t>
            </a:r>
            <a:r>
              <a:rPr lang="ro-RO" sz="2000" dirty="0">
                <a:latin typeface="Times New Roman" panose="02020603050405020304" pitchFamily="18" charset="0"/>
                <a:cs typeface="Times New Roman" panose="02020603050405020304" pitchFamily="18" charset="0"/>
              </a:rPr>
              <a:t> aprobat de Guvern pentru anul pentru care a fost acordat;</a:t>
            </a:r>
          </a:p>
          <a:p>
            <a:pPr algn="just">
              <a:spcBef>
                <a:spcPts val="0"/>
              </a:spcBef>
              <a:spcAft>
                <a:spcPts val="0"/>
              </a:spcAft>
            </a:pPr>
            <a:r>
              <a:rPr lang="ro-RO" sz="2000" b="1" dirty="0">
                <a:latin typeface="Times New Roman" panose="02020603050405020304" pitchFamily="18" charset="0"/>
                <a:cs typeface="Times New Roman" panose="02020603050405020304" pitchFamily="18" charset="0"/>
              </a:rPr>
              <a:t>d</a:t>
            </a:r>
            <a:r>
              <a:rPr lang="ro-RO" sz="2000" b="1" baseline="30000" dirty="0">
                <a:latin typeface="Times New Roman" panose="02020603050405020304" pitchFamily="18" charset="0"/>
                <a:cs typeface="Times New Roman" panose="02020603050405020304" pitchFamily="18" charset="0"/>
              </a:rPr>
              <a:t>6</a:t>
            </a:r>
            <a:r>
              <a:rPr lang="ro-RO" sz="2000" b="1" dirty="0">
                <a:latin typeface="Times New Roman" panose="02020603050405020304" pitchFamily="18" charset="0"/>
                <a:cs typeface="Times New Roman" panose="02020603050405020304" pitchFamily="18" charset="0"/>
              </a:rPr>
              <a:t>) </a:t>
            </a:r>
            <a:r>
              <a:rPr lang="ro-RO" sz="2000" b="1" dirty="0" err="1">
                <a:latin typeface="Times New Roman" panose="02020603050405020304" pitchFamily="18" charset="0"/>
                <a:cs typeface="Times New Roman" panose="02020603050405020304" pitchFamily="18" charset="0"/>
              </a:rPr>
              <a:t>plăţile</a:t>
            </a:r>
            <a:r>
              <a:rPr lang="ro-RO" sz="2000" b="1" dirty="0">
                <a:latin typeface="Times New Roman" panose="02020603050405020304" pitchFamily="18" charset="0"/>
                <a:cs typeface="Times New Roman" panose="02020603050405020304" pitchFamily="18" charset="0"/>
              </a:rPr>
              <a:t> </a:t>
            </a:r>
            <a:r>
              <a:rPr lang="ro-RO" sz="2000" b="1" dirty="0" err="1">
                <a:latin typeface="Times New Roman" panose="02020603050405020304" pitchFamily="18" charset="0"/>
                <a:cs typeface="Times New Roman" panose="02020603050405020304" pitchFamily="18" charset="0"/>
              </a:rPr>
              <a:t>menţionate</a:t>
            </a:r>
            <a:r>
              <a:rPr lang="ro-RO" sz="2000" b="1" dirty="0">
                <a:latin typeface="Times New Roman" panose="02020603050405020304" pitchFamily="18" charset="0"/>
                <a:cs typeface="Times New Roman" panose="02020603050405020304" pitchFamily="18" charset="0"/>
              </a:rPr>
              <a:t> la art.24 alin.(19), (19</a:t>
            </a:r>
            <a:r>
              <a:rPr lang="ro-RO" sz="2000" b="1" baseline="30000" dirty="0">
                <a:latin typeface="Times New Roman" panose="02020603050405020304" pitchFamily="18" charset="0"/>
                <a:cs typeface="Times New Roman" panose="02020603050405020304" pitchFamily="18" charset="0"/>
              </a:rPr>
              <a:t>3</a:t>
            </a:r>
            <a:r>
              <a:rPr lang="ro-RO" sz="2000" b="1" dirty="0">
                <a:latin typeface="Times New Roman" panose="02020603050405020304" pitchFamily="18" charset="0"/>
                <a:cs typeface="Times New Roman" panose="02020603050405020304" pitchFamily="18" charset="0"/>
              </a:rPr>
              <a:t>), (19</a:t>
            </a:r>
            <a:r>
              <a:rPr lang="ro-RO" sz="2000" b="1" baseline="30000" dirty="0">
                <a:latin typeface="Times New Roman" panose="02020603050405020304" pitchFamily="18" charset="0"/>
                <a:cs typeface="Times New Roman" panose="02020603050405020304" pitchFamily="18" charset="0"/>
              </a:rPr>
              <a:t>4</a:t>
            </a:r>
            <a:r>
              <a:rPr lang="ro-RO" sz="2000" b="1" dirty="0">
                <a:latin typeface="Times New Roman" panose="02020603050405020304" pitchFamily="18" charset="0"/>
                <a:cs typeface="Times New Roman" panose="02020603050405020304" pitchFamily="18" charset="0"/>
              </a:rPr>
              <a:t>), (20), (24) </a:t>
            </a:r>
            <a:r>
              <a:rPr lang="ro-RO" sz="2000" b="1" dirty="0" err="1">
                <a:latin typeface="Times New Roman" panose="02020603050405020304" pitchFamily="18" charset="0"/>
                <a:cs typeface="Times New Roman" panose="02020603050405020304" pitchFamily="18" charset="0"/>
              </a:rPr>
              <a:t>şi</a:t>
            </a:r>
            <a:r>
              <a:rPr lang="ro-RO" sz="2000" b="1" dirty="0">
                <a:latin typeface="Times New Roman" panose="02020603050405020304" pitchFamily="18" charset="0"/>
                <a:cs typeface="Times New Roman" panose="02020603050405020304" pitchFamily="18" charset="0"/>
              </a:rPr>
              <a:t> (26) care nu </a:t>
            </a:r>
            <a:r>
              <a:rPr lang="ro-RO" sz="2000" b="1" dirty="0" err="1">
                <a:latin typeface="Times New Roman" panose="02020603050405020304" pitchFamily="18" charset="0"/>
                <a:cs typeface="Times New Roman" panose="02020603050405020304" pitchFamily="18" charset="0"/>
              </a:rPr>
              <a:t>depăşesc</a:t>
            </a:r>
            <a:r>
              <a:rPr lang="ro-RO" sz="2000" b="1" dirty="0">
                <a:latin typeface="Times New Roman" panose="02020603050405020304" pitchFamily="18" charset="0"/>
                <a:cs typeface="Times New Roman" panose="02020603050405020304" pitchFamily="18" charset="0"/>
              </a:rPr>
              <a:t> plafonul stabilit de Guvern sau de Codul fiscal;</a:t>
            </a:r>
          </a:p>
          <a:p>
            <a:pPr algn="just">
              <a:spcBef>
                <a:spcPts val="0"/>
              </a:spcBef>
              <a:spcAft>
                <a:spcPts val="0"/>
              </a:spcAft>
            </a:pPr>
            <a:r>
              <a:rPr lang="ro-RO" sz="2000" b="1" dirty="0">
                <a:latin typeface="Times New Roman" panose="02020603050405020304" pitchFamily="18" charset="0"/>
                <a:cs typeface="Times New Roman" panose="02020603050405020304" pitchFamily="18" charset="0"/>
              </a:rPr>
              <a:t>y) veniturile </a:t>
            </a:r>
            <a:r>
              <a:rPr lang="ro-RO" sz="2000" b="1" dirty="0" err="1">
                <a:latin typeface="Times New Roman" panose="02020603050405020304" pitchFamily="18" charset="0"/>
                <a:cs typeface="Times New Roman" panose="02020603050405020304" pitchFamily="18" charset="0"/>
              </a:rPr>
              <a:t>obţinute</a:t>
            </a:r>
            <a:r>
              <a:rPr lang="ro-RO" sz="2000" b="1" dirty="0">
                <a:latin typeface="Times New Roman" panose="02020603050405020304" pitchFamily="18" charset="0"/>
                <a:cs typeface="Times New Roman" panose="02020603050405020304" pitchFamily="18" charset="0"/>
              </a:rPr>
              <a:t> de persoanele fizice</a:t>
            </a:r>
            <a:r>
              <a:rPr lang="ro-RO" sz="2000" dirty="0">
                <a:latin typeface="Times New Roman" panose="02020603050405020304" pitchFamily="18" charset="0"/>
                <a:cs typeface="Times New Roman" panose="02020603050405020304" pitchFamily="18" charset="0"/>
              </a:rPr>
              <a:t>, cu </a:t>
            </a:r>
            <a:r>
              <a:rPr lang="ro-RO" sz="2000" dirty="0" err="1">
                <a:latin typeface="Times New Roman" panose="02020603050405020304" pitchFamily="18" charset="0"/>
                <a:cs typeface="Times New Roman" panose="02020603050405020304" pitchFamily="18" charset="0"/>
              </a:rPr>
              <a:t>excepţia</a:t>
            </a:r>
            <a:r>
              <a:rPr lang="ro-RO" sz="2000" dirty="0">
                <a:latin typeface="Times New Roman" panose="02020603050405020304" pitchFamily="18" charset="0"/>
                <a:cs typeface="Times New Roman" panose="02020603050405020304" pitchFamily="18" charset="0"/>
              </a:rPr>
              <a:t> întreprinzătorilor individuali </a:t>
            </a:r>
            <a:r>
              <a:rPr lang="ro-RO" sz="2000" dirty="0" err="1">
                <a:latin typeface="Times New Roman" panose="02020603050405020304" pitchFamily="18" charset="0"/>
                <a:cs typeface="Times New Roman" panose="02020603050405020304" pitchFamily="18" charset="0"/>
              </a:rPr>
              <a:t>şi</a:t>
            </a:r>
            <a:r>
              <a:rPr lang="ro-RO" sz="2000" dirty="0">
                <a:latin typeface="Times New Roman" panose="02020603050405020304" pitchFamily="18" charset="0"/>
                <a:cs typeface="Times New Roman" panose="02020603050405020304" pitchFamily="18" charset="0"/>
              </a:rPr>
              <a:t> a gospodăriilor </a:t>
            </a:r>
            <a:r>
              <a:rPr lang="ro-RO" sz="2000" dirty="0" err="1">
                <a:latin typeface="Times New Roman" panose="02020603050405020304" pitchFamily="18" charset="0"/>
                <a:cs typeface="Times New Roman" panose="02020603050405020304" pitchFamily="18" charset="0"/>
              </a:rPr>
              <a:t>ţărăneşti</a:t>
            </a:r>
            <a:r>
              <a:rPr lang="ro-RO" sz="2000" dirty="0">
                <a:latin typeface="Times New Roman" panose="02020603050405020304" pitchFamily="18" charset="0"/>
                <a:cs typeface="Times New Roman" panose="02020603050405020304" pitchFamily="18" charset="0"/>
              </a:rPr>
              <a:t> (de fermier), </a:t>
            </a:r>
            <a:r>
              <a:rPr lang="ro-RO" sz="2000" i="1" dirty="0">
                <a:latin typeface="Times New Roman" panose="02020603050405020304" pitchFamily="18" charset="0"/>
                <a:cs typeface="Times New Roman" panose="02020603050405020304" pitchFamily="18" charset="0"/>
              </a:rPr>
              <a:t>de la predarea ambalajului returnabil, a reziduurilor </a:t>
            </a:r>
            <a:r>
              <a:rPr lang="ro-RO" sz="2000" i="1" dirty="0" err="1">
                <a:latin typeface="Times New Roman" panose="02020603050405020304" pitchFamily="18" charset="0"/>
                <a:cs typeface="Times New Roman" panose="02020603050405020304" pitchFamily="18" charset="0"/>
              </a:rPr>
              <a:t>şi</a:t>
            </a:r>
            <a:r>
              <a:rPr lang="ro-RO" sz="2000" i="1" dirty="0">
                <a:latin typeface="Times New Roman" panose="02020603050405020304" pitchFamily="18" charset="0"/>
                <a:cs typeface="Times New Roman" panose="02020603050405020304" pitchFamily="18" charset="0"/>
              </a:rPr>
              <a:t> a </a:t>
            </a:r>
            <a:r>
              <a:rPr lang="ro-RO" sz="2000" i="1" dirty="0" err="1">
                <a:latin typeface="Times New Roman" panose="02020603050405020304" pitchFamily="18" charset="0"/>
                <a:cs typeface="Times New Roman" panose="02020603050405020304" pitchFamily="18" charset="0"/>
              </a:rPr>
              <a:t>deşeurilor</a:t>
            </a:r>
            <a:r>
              <a:rPr lang="ro-RO" sz="2000" i="1" dirty="0">
                <a:latin typeface="Times New Roman" panose="02020603050405020304" pitchFamily="18" charset="0"/>
                <a:cs typeface="Times New Roman" panose="02020603050405020304" pitchFamily="18" charset="0"/>
              </a:rPr>
              <a:t> de hârtie, carton, cauciuc, plastic, sticlă (cioburi de sticlă), a acumulatoarelor electrice uzate, predate separat sau ca </a:t>
            </a:r>
            <a:r>
              <a:rPr lang="ro-RO" sz="2000" i="1" dirty="0" err="1">
                <a:latin typeface="Times New Roman" panose="02020603050405020304" pitchFamily="18" charset="0"/>
                <a:cs typeface="Times New Roman" panose="02020603050405020304" pitchFamily="18" charset="0"/>
              </a:rPr>
              <a:t>părţi</a:t>
            </a:r>
            <a:r>
              <a:rPr lang="ro-RO" sz="2000" i="1" dirty="0">
                <a:latin typeface="Times New Roman" panose="02020603050405020304" pitchFamily="18" charset="0"/>
                <a:cs typeface="Times New Roman" panose="02020603050405020304" pitchFamily="18" charset="0"/>
              </a:rPr>
              <a:t> componente dintr-un </a:t>
            </a:r>
            <a:r>
              <a:rPr lang="ro-RO" sz="2000" i="1" dirty="0" err="1">
                <a:latin typeface="Times New Roman" panose="02020603050405020304" pitchFamily="18" charset="0"/>
                <a:cs typeface="Times New Roman" panose="02020603050405020304" pitchFamily="18" charset="0"/>
              </a:rPr>
              <a:t>deşeu</a:t>
            </a:r>
            <a:r>
              <a:rPr lang="ro-RO" sz="2000" i="1" dirty="0">
                <a:latin typeface="Times New Roman" panose="02020603050405020304" pitchFamily="18" charset="0"/>
                <a:cs typeface="Times New Roman" panose="02020603050405020304" pitchFamily="18" charset="0"/>
              </a:rPr>
              <a:t> de echipament electric sau electronic</a:t>
            </a:r>
            <a:r>
              <a:rPr lang="ro-RO" sz="2000" dirty="0">
                <a:latin typeface="Times New Roman" panose="02020603050405020304" pitchFamily="18" charset="0"/>
                <a:cs typeface="Times New Roman" panose="02020603050405020304" pitchFamily="18" charset="0"/>
              </a:rPr>
              <a:t>;</a:t>
            </a:r>
          </a:p>
          <a:p>
            <a:pPr algn="just">
              <a:spcBef>
                <a:spcPts val="0"/>
              </a:spcBef>
              <a:spcAft>
                <a:spcPts val="0"/>
              </a:spcAft>
            </a:pPr>
            <a:endParaRPr lang="ro-RO" sz="2000" dirty="0">
              <a:latin typeface="Times New Roman" panose="02020603050405020304" pitchFamily="18" charset="0"/>
              <a:cs typeface="Times New Roman" panose="02020603050405020304" pitchFamily="18" charset="0"/>
            </a:endParaRPr>
          </a:p>
          <a:p>
            <a:pPr algn="just">
              <a:spcBef>
                <a:spcPts val="0"/>
              </a:spcBef>
              <a:spcAft>
                <a:spcPts val="0"/>
              </a:spcAft>
            </a:pPr>
            <a:r>
              <a:rPr lang="ro-RO" sz="2000" dirty="0">
                <a:latin typeface="Times New Roman" panose="02020603050405020304" pitchFamily="18" charset="0"/>
                <a:cs typeface="Times New Roman" panose="02020603050405020304" pitchFamily="18" charset="0"/>
              </a:rPr>
              <a:t>litera y</a:t>
            </a:r>
            <a:r>
              <a:rPr lang="ro-RO" sz="2000" baseline="30000" dirty="0">
                <a:latin typeface="Times New Roman" panose="02020603050405020304" pitchFamily="18" charset="0"/>
                <a:cs typeface="Times New Roman" panose="02020603050405020304" pitchFamily="18" charset="0"/>
              </a:rPr>
              <a:t>3</a:t>
            </a:r>
            <a:r>
              <a:rPr lang="ro-RO" sz="2000" dirty="0">
                <a:latin typeface="Times New Roman" panose="02020603050405020304" pitchFamily="18" charset="0"/>
                <a:cs typeface="Times New Roman" panose="02020603050405020304" pitchFamily="18" charset="0"/>
              </a:rPr>
              <a:t>) s-a  completează cu textul "</a:t>
            </a:r>
            <a:r>
              <a:rPr lang="ro-RO" sz="2000" i="1" dirty="0" err="1">
                <a:latin typeface="Times New Roman" panose="02020603050405020304" pitchFamily="18" charset="0"/>
                <a:cs typeface="Times New Roman" panose="02020603050405020304" pitchFamily="18" charset="0"/>
              </a:rPr>
              <a:t>şi</a:t>
            </a:r>
            <a:r>
              <a:rPr lang="ro-RO" sz="2000" i="1" dirty="0">
                <a:latin typeface="Times New Roman" panose="02020603050405020304" pitchFamily="18" charset="0"/>
                <a:cs typeface="Times New Roman" panose="02020603050405020304" pitchFamily="18" charset="0"/>
              </a:rPr>
              <a:t> de la înstrăinarea unui autoturism care a fost în proprietatea contribuabilului cel </a:t>
            </a:r>
            <a:r>
              <a:rPr lang="ro-RO" sz="2000" i="1" dirty="0" err="1">
                <a:latin typeface="Times New Roman" panose="02020603050405020304" pitchFamily="18" charset="0"/>
                <a:cs typeface="Times New Roman" panose="02020603050405020304" pitchFamily="18" charset="0"/>
              </a:rPr>
              <a:t>puţin</a:t>
            </a:r>
            <a:r>
              <a:rPr lang="ro-RO" sz="2000" i="1" dirty="0">
                <a:latin typeface="Times New Roman" panose="02020603050405020304" pitchFamily="18" charset="0"/>
                <a:cs typeface="Times New Roman" panose="02020603050405020304" pitchFamily="18" charset="0"/>
              </a:rPr>
              <a:t> 3 ani până la data înstrăinării, cu </a:t>
            </a:r>
            <a:r>
              <a:rPr lang="ro-RO" sz="2000" i="1" dirty="0" err="1">
                <a:latin typeface="Times New Roman" panose="02020603050405020304" pitchFamily="18" charset="0"/>
                <a:cs typeface="Times New Roman" panose="02020603050405020304" pitchFamily="18" charset="0"/>
              </a:rPr>
              <a:t>excepţia</a:t>
            </a:r>
            <a:r>
              <a:rPr lang="ro-RO" sz="2000" i="1" dirty="0">
                <a:latin typeface="Times New Roman" panose="02020603050405020304" pitchFamily="18" charset="0"/>
                <a:cs typeface="Times New Roman" panose="02020603050405020304" pitchFamily="18" charset="0"/>
              </a:rPr>
              <a:t> autovehiculelor de </a:t>
            </a:r>
            <a:r>
              <a:rPr lang="ro-RO" sz="2000" i="1" dirty="0" err="1">
                <a:latin typeface="Times New Roman" panose="02020603050405020304" pitchFamily="18" charset="0"/>
                <a:cs typeface="Times New Roman" panose="02020603050405020304" pitchFamily="18" charset="0"/>
              </a:rPr>
              <a:t>colecţie</a:t>
            </a:r>
            <a:r>
              <a:rPr lang="ro-RO" sz="2000" i="1" dirty="0">
                <a:latin typeface="Times New Roman" panose="02020603050405020304" pitchFamily="18" charset="0"/>
                <a:cs typeface="Times New Roman" panose="02020603050405020304" pitchFamily="18" charset="0"/>
              </a:rPr>
              <a:t> de interes istoric sau etnografic.”</a:t>
            </a:r>
          </a:p>
          <a:p>
            <a:pPr marL="0" lvl="0" indent="0" algn="just" defTabSz="995507">
              <a:lnSpc>
                <a:spcPct val="100000"/>
              </a:lnSpc>
              <a:spcBef>
                <a:spcPts val="0"/>
              </a:spcBef>
              <a:buNone/>
            </a:pPr>
            <a:endParaRPr lang="ru-RU" sz="20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007675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482725"/>
          </a:xfrm>
        </p:spPr>
        <p:txBody>
          <a:bodyPr>
            <a:normAutofit/>
          </a:bodyPr>
          <a:lstStyle/>
          <a:p>
            <a:pPr algn="ctr"/>
            <a:r>
              <a:rPr lang="ro-MO" sz="2800"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Prime de asigurare obligatorie de asistență medcală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195943" y="1600201"/>
            <a:ext cx="11723914" cy="5257800"/>
          </a:xfrm>
        </p:spPr>
        <p:txBody>
          <a:bodyPr>
            <a:normAutofit/>
          </a:bodyPr>
          <a:lstStyle/>
          <a:p>
            <a:pPr marL="0" lvl="0" indent="0" algn="just">
              <a:buNone/>
            </a:pPr>
            <a:r>
              <a:rPr lang="ro-RO" sz="2000"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Prin </a:t>
            </a:r>
            <a:r>
              <a:rPr lang="ro-RO" sz="2000"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Legea nr.356/2</a:t>
            </a:r>
            <a:r>
              <a:rPr lang="ru-RU" sz="2000"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022 </a:t>
            </a:r>
            <a:r>
              <a:rPr lang="ro-RO" sz="2000"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au fost operate modificări în </a:t>
            </a:r>
            <a:r>
              <a:rPr lang="ro-RO" sz="2000"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art.23 alin.(2) </a:t>
            </a:r>
            <a:r>
              <a:rPr lang="ro-RO" sz="2000"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din Legea </a:t>
            </a:r>
            <a:r>
              <a:rPr lang="ro-MD" sz="2000"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cu privire la mărimea, modul şi termenele de achitare a primelor de asigurare obligatorie de asistență medicală </a:t>
            </a:r>
            <a:r>
              <a:rPr lang="ru-RU" sz="2000"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 1593/2002:</a:t>
            </a:r>
          </a:p>
          <a:p>
            <a:pPr lvl="0" indent="0" algn="just">
              <a:lnSpc>
                <a:spcPct val="115000"/>
              </a:lnSpc>
              <a:buNone/>
            </a:pPr>
            <a:r>
              <a:rPr lang="ru-RU" sz="2000" i="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"(2)</a:t>
            </a:r>
            <a:r>
              <a:rPr lang="ro-MD" sz="2000" i="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 Persoanele fizice, incluse la începutul anului de gestiune în una din categoriile de plătitori prevăzute în anexa nr.2, care pe parcursul anului se includ în una din categoriile de plătitori prevăzute la pct.2 din anexa nr.1 şi care confirmă achitarea primei de asigurare obligatorie de asistenţă medicală în sumă fixă pentru anul respectiv </a:t>
            </a:r>
            <a:r>
              <a:rPr lang="ro-MD" sz="2000" b="1" i="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vor achita prima de asigurare obligatorie de asistenţă medicală în formă de contribuţie procentuală la salariu şi la alte recompense pentru perioada respectivă</a:t>
            </a:r>
            <a:r>
              <a:rPr lang="ro-MD" sz="2000" i="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 cu posibilitatea de a solicita </a:t>
            </a:r>
            <a:r>
              <a:rPr lang="ro-MD" sz="2000" b="1" i="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restituirea primei de asigurare obligatorie de asistenţă medicală în sumă fixă achitată, în cuantum proporţional numărului de zile din anul de gestiune în care acestea au făcut parte din categoriile de plătitori prevăzute la pct.2 din anexa nr.1</a:t>
            </a:r>
            <a:r>
              <a:rPr lang="ru-RU" sz="2000" i="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a:t>
            </a:r>
            <a:endParaRPr lang="ru-RU" sz="2000"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marL="0" indent="0" algn="just">
              <a:buNone/>
            </a:pPr>
            <a:r>
              <a:rPr lang="ro-MD" sz="2000" dirty="0" smtClean="0">
                <a:latin typeface="Cambria" panose="02040503050406030204" pitchFamily="18" charset="0"/>
                <a:ea typeface="Cambria" panose="02040503050406030204" pitchFamily="18" charset="0"/>
              </a:rPr>
              <a:t>.</a:t>
            </a:r>
            <a:endParaRPr lang="ru-RU" sz="2000" dirty="0">
              <a:latin typeface="Cambria" panose="02040503050406030204" pitchFamily="18" charset="0"/>
              <a:ea typeface="Cambria" panose="02040503050406030204" pitchFamily="18" charset="0"/>
            </a:endParaRPr>
          </a:p>
          <a:p>
            <a:pPr marL="0" lvl="0" indent="0">
              <a:spcBef>
                <a:spcPts val="0"/>
              </a:spcBef>
              <a:buNone/>
            </a:pPr>
            <a:endParaRPr lang="ru-RU" sz="20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0813459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o-MD" sz="2800" b="1" dirty="0">
                <a:latin typeface="Times New Roman" panose="02020603050405020304" pitchFamily="18" charset="0"/>
                <a:ea typeface="Cambria" panose="02040503050406030204" pitchFamily="18" charset="0"/>
                <a:cs typeface="Times New Roman" panose="02020603050405020304" pitchFamily="18" charset="0"/>
              </a:rPr>
              <a:t>Prime de asigurare obligatorie de asistență medicală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lvl="0" indent="0">
              <a:spcBef>
                <a:spcPts val="0"/>
              </a:spcBef>
              <a:buNone/>
            </a:pPr>
            <a:endParaRPr lang="ro-RO" sz="2000" b="1" dirty="0">
              <a:solidFill>
                <a:prstClr val="black"/>
              </a:solidFill>
              <a:latin typeface="Cambria" panose="02040503050406030204" pitchFamily="18" charset="0"/>
              <a:ea typeface="Cambria" panose="02040503050406030204" pitchFamily="18" charset="0"/>
            </a:endParaRPr>
          </a:p>
          <a:p>
            <a:pPr marL="0" lvl="0" indent="0">
              <a:spcBef>
                <a:spcPts val="0"/>
              </a:spcBef>
              <a:buNone/>
            </a:pPr>
            <a:r>
              <a:rPr lang="ro-MD" sz="1200" i="1" dirty="0">
                <a:solidFill>
                  <a:prstClr val="black"/>
                </a:solidFill>
                <a:latin typeface="Cambria" panose="02040503050406030204" pitchFamily="18" charset="0"/>
                <a:ea typeface="Cambria" panose="02040503050406030204" pitchFamily="18" charset="0"/>
              </a:rPr>
              <a:t/>
            </a:r>
            <a:br>
              <a:rPr lang="ro-MD" sz="1200" i="1" dirty="0">
                <a:solidFill>
                  <a:prstClr val="black"/>
                </a:solidFill>
                <a:latin typeface="Cambria" panose="02040503050406030204" pitchFamily="18" charset="0"/>
                <a:ea typeface="Cambria" panose="02040503050406030204" pitchFamily="18" charset="0"/>
              </a:rPr>
            </a:br>
            <a:endParaRPr lang="ru-RU" sz="1200" i="1" dirty="0">
              <a:solidFill>
                <a:prstClr val="black"/>
              </a:solidFill>
              <a:latin typeface="Cambria" panose="02040503050406030204" pitchFamily="18" charset="0"/>
              <a:ea typeface="Cambria" panose="02040503050406030204" pitchFamily="18" charset="0"/>
            </a:endParaRPr>
          </a:p>
          <a:p>
            <a:endParaRPr lang="ru-RU" i="1" dirty="0"/>
          </a:p>
        </p:txBody>
      </p:sp>
      <p:sp>
        <p:nvSpPr>
          <p:cNvPr id="4" name="Прямоугольник 3"/>
          <p:cNvSpPr/>
          <p:nvPr/>
        </p:nvSpPr>
        <p:spPr>
          <a:xfrm>
            <a:off x="533399" y="2038349"/>
            <a:ext cx="11344275" cy="4401205"/>
          </a:xfrm>
          <a:prstGeom prst="rect">
            <a:avLst/>
          </a:prstGeom>
        </p:spPr>
        <p:txBody>
          <a:bodyPr wrap="square">
            <a:spAutoFit/>
          </a:bodyPr>
          <a:lstStyle/>
          <a:p>
            <a:r>
              <a:rPr lang="ro-MD" sz="2000" dirty="0">
                <a:latin typeface="Times New Roman" panose="02020603050405020304" pitchFamily="18" charset="0"/>
                <a:cs typeface="Times New Roman" panose="02020603050405020304" pitchFamily="18" charset="0"/>
              </a:rPr>
              <a:t>A fost modificată redacția alin. ( 2/1) al </a:t>
            </a:r>
            <a:r>
              <a:rPr lang="ro-MD" sz="2000" dirty="0" smtClean="0">
                <a:latin typeface="Times New Roman" panose="02020603050405020304" pitchFamily="18" charset="0"/>
                <a:cs typeface="Times New Roman" panose="02020603050405020304" pitchFamily="18" charset="0"/>
              </a:rPr>
              <a:t>art.23 din </a:t>
            </a:r>
            <a:r>
              <a:rPr lang="ro-MD" sz="2000" dirty="0">
                <a:latin typeface="Times New Roman" panose="02020603050405020304" pitchFamily="18" charset="0"/>
                <a:cs typeface="Times New Roman" panose="02020603050405020304" pitchFamily="18" charset="0"/>
              </a:rPr>
              <a:t>Legea </a:t>
            </a:r>
            <a:r>
              <a:rPr lang="ro-MD" sz="2000" dirty="0" smtClean="0">
                <a:latin typeface="Times New Roman" panose="02020603050405020304" pitchFamily="18" charset="0"/>
                <a:cs typeface="Times New Roman" panose="02020603050405020304" pitchFamily="18" charset="0"/>
              </a:rPr>
              <a:t>nr.1593/2002</a:t>
            </a:r>
            <a:r>
              <a:rPr lang="ro-MD" sz="2000" dirty="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
            </a:pPr>
            <a:r>
              <a:rPr lang="ro-MD" sz="2000" dirty="0">
                <a:latin typeface="Times New Roman" panose="02020603050405020304" pitchFamily="18" charset="0"/>
                <a:cs typeface="Times New Roman" panose="02020603050405020304" pitchFamily="18" charset="0"/>
              </a:rPr>
              <a:t>(</a:t>
            </a:r>
            <a:r>
              <a:rPr lang="ro-MD" sz="2000" dirty="0" smtClean="0">
                <a:latin typeface="Times New Roman" panose="02020603050405020304" pitchFamily="18" charset="0"/>
                <a:cs typeface="Times New Roman" panose="02020603050405020304" pitchFamily="18" charset="0"/>
              </a:rPr>
              <a:t>2/1</a:t>
            </a:r>
            <a:r>
              <a:rPr lang="ro-MD" sz="2000" dirty="0">
                <a:latin typeface="Times New Roman" panose="02020603050405020304" pitchFamily="18" charset="0"/>
                <a:cs typeface="Times New Roman" panose="02020603050405020304" pitchFamily="18" charset="0"/>
              </a:rPr>
              <a:t>) Persoanele fizice incluse la data de 1 ianuarie a anului de gestiune în una dintre categoriile de plătitori prevăzute la anexa nr.2 </a:t>
            </a:r>
            <a:r>
              <a:rPr lang="ro-MD" sz="2000" dirty="0" err="1">
                <a:latin typeface="Times New Roman" panose="02020603050405020304" pitchFamily="18" charset="0"/>
                <a:cs typeface="Times New Roman" panose="02020603050405020304" pitchFamily="18" charset="0"/>
              </a:rPr>
              <a:t>şi</a:t>
            </a:r>
            <a:r>
              <a:rPr lang="ro-MD" sz="2000" dirty="0">
                <a:latin typeface="Times New Roman" panose="02020603050405020304" pitchFamily="18" charset="0"/>
                <a:cs typeface="Times New Roman" panose="02020603050405020304" pitchFamily="18" charset="0"/>
              </a:rPr>
              <a:t> </a:t>
            </a:r>
            <a:r>
              <a:rPr lang="ro-MD" sz="2000" b="1" dirty="0">
                <a:latin typeface="Times New Roman" panose="02020603050405020304" pitchFamily="18" charset="0"/>
                <a:cs typeface="Times New Roman" panose="02020603050405020304" pitchFamily="18" charset="0"/>
              </a:rPr>
              <a:t>care se asigură în mod individual până la data de 31 martie</a:t>
            </a:r>
            <a:r>
              <a:rPr lang="ro-MD" sz="2000" dirty="0">
                <a:latin typeface="Times New Roman" panose="02020603050405020304" pitchFamily="18" charset="0"/>
                <a:cs typeface="Times New Roman" panose="02020603050405020304" pitchFamily="18" charset="0"/>
              </a:rPr>
              <a:t>, iar pe parcursul anului </a:t>
            </a:r>
            <a:r>
              <a:rPr lang="ro-MD" sz="2000" b="1" dirty="0">
                <a:latin typeface="Times New Roman" panose="02020603050405020304" pitchFamily="18" charset="0"/>
                <a:cs typeface="Times New Roman" panose="02020603050405020304" pitchFamily="18" charset="0"/>
              </a:rPr>
              <a:t>achită prima de asigurare obligatorie de </a:t>
            </a:r>
            <a:r>
              <a:rPr lang="ro-MD" sz="2000" b="1" dirty="0" err="1">
                <a:latin typeface="Times New Roman" panose="02020603050405020304" pitchFamily="18" charset="0"/>
                <a:cs typeface="Times New Roman" panose="02020603050405020304" pitchFamily="18" charset="0"/>
              </a:rPr>
              <a:t>asistenţă</a:t>
            </a:r>
            <a:r>
              <a:rPr lang="ro-MD" sz="2000" b="1" dirty="0">
                <a:latin typeface="Times New Roman" panose="02020603050405020304" pitchFamily="18" charset="0"/>
                <a:cs typeface="Times New Roman" panose="02020603050405020304" pitchFamily="18" charset="0"/>
              </a:rPr>
              <a:t> medicală în formă de </a:t>
            </a:r>
            <a:r>
              <a:rPr lang="ro-MD" sz="2000" b="1" dirty="0" err="1">
                <a:latin typeface="Times New Roman" panose="02020603050405020304" pitchFamily="18" charset="0"/>
                <a:cs typeface="Times New Roman" panose="02020603050405020304" pitchFamily="18" charset="0"/>
              </a:rPr>
              <a:t>contribuţie</a:t>
            </a:r>
            <a:r>
              <a:rPr lang="ro-MD" sz="2000" b="1" dirty="0">
                <a:latin typeface="Times New Roman" panose="02020603050405020304" pitchFamily="18" charset="0"/>
                <a:cs typeface="Times New Roman" panose="02020603050405020304" pitchFamily="18" charset="0"/>
              </a:rPr>
              <a:t> procentuală la alte recompense </a:t>
            </a:r>
            <a:r>
              <a:rPr lang="ro-MD" sz="2000" dirty="0">
                <a:latin typeface="Times New Roman" panose="02020603050405020304" pitchFamily="18" charset="0"/>
                <a:cs typeface="Times New Roman" panose="02020603050405020304" pitchFamily="18" charset="0"/>
              </a:rPr>
              <a:t>în mărime ce </a:t>
            </a:r>
            <a:r>
              <a:rPr lang="ro-MD" sz="2000" b="1" dirty="0" err="1">
                <a:latin typeface="Times New Roman" panose="02020603050405020304" pitchFamily="18" charset="0"/>
                <a:cs typeface="Times New Roman" panose="02020603050405020304" pitchFamily="18" charset="0"/>
              </a:rPr>
              <a:t>depăşeşte</a:t>
            </a:r>
            <a:r>
              <a:rPr lang="ro-MD" sz="2000" b="1" dirty="0">
                <a:latin typeface="Times New Roman" panose="02020603050405020304" pitchFamily="18" charset="0"/>
                <a:cs typeface="Times New Roman" panose="02020603050405020304" pitchFamily="18" charset="0"/>
              </a:rPr>
              <a:t> cuantumul primei de asigurare obligatorie de </a:t>
            </a:r>
            <a:r>
              <a:rPr lang="ro-MD" sz="2000" b="1" dirty="0" err="1">
                <a:latin typeface="Times New Roman" panose="02020603050405020304" pitchFamily="18" charset="0"/>
                <a:cs typeface="Times New Roman" panose="02020603050405020304" pitchFamily="18" charset="0"/>
              </a:rPr>
              <a:t>asistenţă</a:t>
            </a:r>
            <a:r>
              <a:rPr lang="ro-MD" sz="2000" b="1" dirty="0">
                <a:latin typeface="Times New Roman" panose="02020603050405020304" pitchFamily="18" charset="0"/>
                <a:cs typeface="Times New Roman" panose="02020603050405020304" pitchFamily="18" charset="0"/>
              </a:rPr>
              <a:t> medicală în sumă fixă</a:t>
            </a:r>
            <a:r>
              <a:rPr lang="ro-MD" sz="2000" dirty="0">
                <a:latin typeface="Times New Roman" panose="02020603050405020304" pitchFamily="18" charset="0"/>
                <a:cs typeface="Times New Roman" panose="02020603050405020304" pitchFamily="18" charset="0"/>
              </a:rPr>
              <a:t>, aprobat prin legea fondurilor asigurării obligatorii de </a:t>
            </a:r>
            <a:r>
              <a:rPr lang="ro-MD" sz="2000" dirty="0" err="1">
                <a:latin typeface="Times New Roman" panose="02020603050405020304" pitchFamily="18" charset="0"/>
                <a:cs typeface="Times New Roman" panose="02020603050405020304" pitchFamily="18" charset="0"/>
              </a:rPr>
              <a:t>asistenţă</a:t>
            </a:r>
            <a:r>
              <a:rPr lang="ro-MD" sz="2000" dirty="0">
                <a:latin typeface="Times New Roman" panose="02020603050405020304" pitchFamily="18" charset="0"/>
                <a:cs typeface="Times New Roman" panose="02020603050405020304" pitchFamily="18" charset="0"/>
              </a:rPr>
              <a:t> medicală pentru anul respectiv, pot solicita restituirea primei de asigurare obligatorie de </a:t>
            </a:r>
            <a:r>
              <a:rPr lang="ro-MD" sz="2000" dirty="0" err="1">
                <a:latin typeface="Times New Roman" panose="02020603050405020304" pitchFamily="18" charset="0"/>
                <a:cs typeface="Times New Roman" panose="02020603050405020304" pitchFamily="18" charset="0"/>
              </a:rPr>
              <a:t>asistenţă</a:t>
            </a:r>
            <a:r>
              <a:rPr lang="ro-MD" sz="2000" dirty="0">
                <a:latin typeface="Times New Roman" panose="02020603050405020304" pitchFamily="18" charset="0"/>
                <a:cs typeface="Times New Roman" panose="02020603050405020304" pitchFamily="18" charset="0"/>
              </a:rPr>
              <a:t> medicală achitate în sumă fixă</a:t>
            </a:r>
            <a:r>
              <a:rPr lang="ro-MD" sz="2000" dirty="0" smtClean="0">
                <a:latin typeface="Times New Roman" panose="02020603050405020304" pitchFamily="18" charset="0"/>
                <a:cs typeface="Times New Roman" panose="02020603050405020304" pitchFamily="18" charset="0"/>
              </a:rPr>
              <a:t>.</a:t>
            </a:r>
          </a:p>
          <a:p>
            <a:endParaRPr lang="ro-MD" sz="2000" dirty="0">
              <a:latin typeface="Times New Roman" panose="02020603050405020304" pitchFamily="18" charset="0"/>
              <a:cs typeface="Times New Roman" panose="02020603050405020304" pitchFamily="18" charset="0"/>
            </a:endParaRPr>
          </a:p>
          <a:p>
            <a:r>
              <a:rPr lang="ro-MD" sz="2000" b="1" dirty="0">
                <a:latin typeface="Times New Roman" panose="02020603050405020304" pitchFamily="18" charset="0"/>
                <a:cs typeface="Times New Roman" panose="02020603050405020304" pitchFamily="18" charset="0"/>
              </a:rPr>
              <a:t>Articolul 23 </a:t>
            </a:r>
            <a:r>
              <a:rPr lang="ro-MD" sz="2000" b="1" dirty="0" smtClean="0">
                <a:latin typeface="Times New Roman" panose="02020603050405020304" pitchFamily="18" charset="0"/>
                <a:cs typeface="Times New Roman" panose="02020603050405020304" pitchFamily="18" charset="0"/>
              </a:rPr>
              <a:t>din </a:t>
            </a:r>
            <a:r>
              <a:rPr lang="ro-MD" sz="2000" b="1" dirty="0">
                <a:latin typeface="Times New Roman" panose="02020603050405020304" pitchFamily="18" charset="0"/>
                <a:cs typeface="Times New Roman" panose="02020603050405020304" pitchFamily="18" charset="0"/>
              </a:rPr>
              <a:t>Legea </a:t>
            </a:r>
            <a:r>
              <a:rPr lang="ro-MD" sz="2000" b="1" dirty="0" smtClean="0">
                <a:latin typeface="Times New Roman" panose="02020603050405020304" pitchFamily="18" charset="0"/>
                <a:cs typeface="Times New Roman" panose="02020603050405020304" pitchFamily="18" charset="0"/>
              </a:rPr>
              <a:t>nr.1593/2002 </a:t>
            </a:r>
            <a:r>
              <a:rPr lang="ro-MD" sz="2000" dirty="0" smtClean="0">
                <a:latin typeface="Times New Roman" panose="02020603050405020304" pitchFamily="18" charset="0"/>
                <a:cs typeface="Times New Roman" panose="02020603050405020304" pitchFamily="18" charset="0"/>
              </a:rPr>
              <a:t>a </a:t>
            </a:r>
            <a:r>
              <a:rPr lang="ro-MD" sz="2000" dirty="0">
                <a:latin typeface="Times New Roman" panose="02020603050405020304" pitchFamily="18" charset="0"/>
                <a:cs typeface="Times New Roman" panose="02020603050405020304" pitchFamily="18" charset="0"/>
              </a:rPr>
              <a:t>fost completat cu alin.(2/2</a:t>
            </a:r>
            <a:r>
              <a:rPr lang="ro-MD" sz="2000" dirty="0" smtClean="0">
                <a:latin typeface="Times New Roman" panose="02020603050405020304" pitchFamily="18" charset="0"/>
                <a:cs typeface="Times New Roman" panose="02020603050405020304" pitchFamily="18" charset="0"/>
              </a:rPr>
              <a:t>): </a:t>
            </a:r>
            <a:endParaRPr lang="ro-MD"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ro-MD" sz="2000" b="1" dirty="0" smtClean="0">
                <a:latin typeface="Times New Roman" panose="02020603050405020304" pitchFamily="18" charset="0"/>
                <a:cs typeface="Times New Roman" panose="02020603050405020304" pitchFamily="18" charset="0"/>
              </a:rPr>
              <a:t>Restituirea </a:t>
            </a:r>
            <a:r>
              <a:rPr lang="ro-MD" sz="2000" b="1" dirty="0">
                <a:latin typeface="Times New Roman" panose="02020603050405020304" pitchFamily="18" charset="0"/>
                <a:cs typeface="Times New Roman" panose="02020603050405020304" pitchFamily="18" charset="0"/>
              </a:rPr>
              <a:t>primelor </a:t>
            </a:r>
            <a:r>
              <a:rPr lang="ro-MD" sz="2000" dirty="0">
                <a:latin typeface="Times New Roman" panose="02020603050405020304" pitchFamily="18" charset="0"/>
                <a:cs typeface="Times New Roman" panose="02020603050405020304" pitchFamily="18" charset="0"/>
              </a:rPr>
              <a:t>de asigurare obligatorie de </a:t>
            </a:r>
            <a:r>
              <a:rPr lang="ro-MD" sz="2000" dirty="0" err="1">
                <a:latin typeface="Times New Roman" panose="02020603050405020304" pitchFamily="18" charset="0"/>
                <a:cs typeface="Times New Roman" panose="02020603050405020304" pitchFamily="18" charset="0"/>
              </a:rPr>
              <a:t>asistenţă</a:t>
            </a:r>
            <a:r>
              <a:rPr lang="ro-MD" sz="2000" dirty="0">
                <a:latin typeface="Times New Roman" panose="02020603050405020304" pitchFamily="18" charset="0"/>
                <a:cs typeface="Times New Roman" panose="02020603050405020304" pitchFamily="18" charset="0"/>
              </a:rPr>
              <a:t> medicală în sumă fixă prevăzute la alin.(2) </a:t>
            </a:r>
            <a:r>
              <a:rPr lang="ro-MD" sz="2000" dirty="0" err="1">
                <a:latin typeface="Times New Roman" panose="02020603050405020304" pitchFamily="18" charset="0"/>
                <a:cs typeface="Times New Roman" panose="02020603050405020304" pitchFamily="18" charset="0"/>
              </a:rPr>
              <a:t>şi</a:t>
            </a:r>
            <a:r>
              <a:rPr lang="ro-MD" sz="2000" dirty="0">
                <a:latin typeface="Times New Roman" panose="02020603050405020304" pitchFamily="18" charset="0"/>
                <a:cs typeface="Times New Roman" panose="02020603050405020304" pitchFamily="18" charset="0"/>
              </a:rPr>
              <a:t> (2/1), precum </a:t>
            </a:r>
            <a:r>
              <a:rPr lang="ro-MD" sz="2000" dirty="0" err="1">
                <a:latin typeface="Times New Roman" panose="02020603050405020304" pitchFamily="18" charset="0"/>
                <a:cs typeface="Times New Roman" panose="02020603050405020304" pitchFamily="18" charset="0"/>
              </a:rPr>
              <a:t>şi</a:t>
            </a:r>
            <a:r>
              <a:rPr lang="ro-MD" sz="2000" dirty="0">
                <a:latin typeface="Times New Roman" panose="02020603050405020304" pitchFamily="18" charset="0"/>
                <a:cs typeface="Times New Roman" panose="02020603050405020304" pitchFamily="18" charset="0"/>
              </a:rPr>
              <a:t> a celor achitate în plus se efectuează, la cerere, de către </a:t>
            </a:r>
            <a:r>
              <a:rPr lang="ro-MD" sz="2000" b="1" dirty="0">
                <a:latin typeface="Times New Roman" panose="02020603050405020304" pitchFamily="18" charset="0"/>
                <a:cs typeface="Times New Roman" panose="02020603050405020304" pitchFamily="18" charset="0"/>
              </a:rPr>
              <a:t>Compania </a:t>
            </a:r>
            <a:r>
              <a:rPr lang="ro-MD" sz="2000" b="1" dirty="0" err="1">
                <a:latin typeface="Times New Roman" panose="02020603050405020304" pitchFamily="18" charset="0"/>
                <a:cs typeface="Times New Roman" panose="02020603050405020304" pitchFamily="18" charset="0"/>
              </a:rPr>
              <a:t>Naţională</a:t>
            </a:r>
            <a:r>
              <a:rPr lang="ro-MD" sz="2000" b="1" dirty="0">
                <a:latin typeface="Times New Roman" panose="02020603050405020304" pitchFamily="18" charset="0"/>
                <a:cs typeface="Times New Roman" panose="02020603050405020304" pitchFamily="18" charset="0"/>
              </a:rPr>
              <a:t> de Asigurări în Medicină, conform modului stabilit prin ordin al directorului general al </a:t>
            </a:r>
            <a:r>
              <a:rPr lang="ro-MD" sz="2000" b="1" dirty="0" smtClean="0">
                <a:latin typeface="Times New Roman" panose="02020603050405020304" pitchFamily="18" charset="0"/>
                <a:cs typeface="Times New Roman" panose="02020603050405020304" pitchFamily="18" charset="0"/>
              </a:rPr>
              <a:t>acesteia.</a:t>
            </a:r>
            <a:endParaRPr lang="ro-MD" sz="2000" b="1" dirty="0">
              <a:latin typeface="Times New Roman" panose="02020603050405020304" pitchFamily="18" charset="0"/>
              <a:cs typeface="Times New Roman" panose="02020603050405020304" pitchFamily="18" charset="0"/>
            </a:endParaRPr>
          </a:p>
          <a:p>
            <a:pPr algn="ctr"/>
            <a:r>
              <a:rPr lang="ro-MD" sz="2000" i="1" dirty="0">
                <a:latin typeface="Times New Roman" panose="02020603050405020304" pitchFamily="18" charset="0"/>
                <a:cs typeface="Times New Roman" panose="02020603050405020304" pitchFamily="18" charset="0"/>
              </a:rPr>
              <a:t>(Ordinul Directorului general al CNAM nr.12-A din 15 ianuarie 2024, MO nr. 32-35, art. 77, 25 .01.2024</a:t>
            </a:r>
            <a:r>
              <a:rPr lang="ro-MD" sz="2000" i="1" dirty="0"/>
              <a:t>)</a:t>
            </a:r>
          </a:p>
        </p:txBody>
      </p:sp>
    </p:spTree>
    <p:extLst>
      <p:ext uri="{BB962C8B-B14F-4D97-AF65-F5344CB8AC3E}">
        <p14:creationId xmlns:p14="http://schemas.microsoft.com/office/powerpoint/2010/main" val="23466976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o-MD" sz="2800" b="1" dirty="0">
                <a:latin typeface="Times New Roman" panose="02020603050405020304" pitchFamily="18" charset="0"/>
                <a:ea typeface="Cambria" panose="02040503050406030204" pitchFamily="18" charset="0"/>
                <a:cs typeface="Times New Roman" panose="02020603050405020304" pitchFamily="18" charset="0"/>
              </a:rPr>
              <a:t>Prime de asigurare obligatorie de asistență medicală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85000" lnSpcReduction="10000"/>
          </a:bodyPr>
          <a:lstStyle/>
          <a:p>
            <a:pPr marL="0" lvl="0" indent="0">
              <a:spcBef>
                <a:spcPts val="0"/>
              </a:spcBef>
              <a:buNone/>
            </a:pPr>
            <a:endParaRPr lang="ro-RO" sz="2000" b="1" dirty="0">
              <a:solidFill>
                <a:prstClr val="black"/>
              </a:solidFill>
              <a:latin typeface="Cambria" panose="02040503050406030204" pitchFamily="18" charset="0"/>
              <a:ea typeface="Cambria" panose="02040503050406030204" pitchFamily="18" charset="0"/>
            </a:endParaRPr>
          </a:p>
          <a:p>
            <a:pPr marL="0" lvl="0" indent="449580" algn="just" defTabSz="995507">
              <a:lnSpc>
                <a:spcPct val="115000"/>
              </a:lnSpc>
              <a:spcBef>
                <a:spcPts val="0"/>
              </a:spcBef>
              <a:buNone/>
            </a:pPr>
            <a:r>
              <a:rPr lang="ro-RO"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Au fost operate modificări și în art.23 alin.(4) din Legea menționată și urmare a acestor modificări </a:t>
            </a:r>
            <a:r>
              <a:rPr lang="ro-MD" sz="24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persoanele fizice </a:t>
            </a:r>
            <a:r>
              <a:rPr lang="ro-MD"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care, concomitent, fac parte din categoriile de persoane neangajate, asigurate de Guvern, indicate la art.4 alin.(4) </a:t>
            </a:r>
            <a:r>
              <a:rPr lang="ro-MD" sz="24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lit.i</a:t>
            </a:r>
            <a:r>
              <a:rPr lang="ro-MD" sz="24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o-MD" sz="24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4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j)  </a:t>
            </a:r>
            <a:r>
              <a:rPr lang="ro-MD" sz="24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(pensionari și persoane cu dizabilități neangajate) </a:t>
            </a:r>
            <a:r>
              <a:rPr lang="ro-MD"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din Legea nr.1585/1998, </a:t>
            </a:r>
            <a:r>
              <a:rPr lang="ro-MD" sz="24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din categoriile de plătitori ai primelor de asigurare obligatorie de asistentă medicală în sumă fixă, prevăzute la pct.1 </a:t>
            </a:r>
            <a:r>
              <a:rPr lang="ro-MD" sz="24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lit.a</a:t>
            </a:r>
            <a:r>
              <a:rPr lang="ro-MD"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și d) din anexa nr.2 la legea nr.1593/2002, </a:t>
            </a:r>
            <a:r>
              <a:rPr lang="ro-MD" sz="24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nu vor achita prima de asigurare obligatorie de asistență medicală în sumă fixă</a:t>
            </a:r>
            <a:r>
              <a:rPr lang="ro-MD"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r>
              <a:rPr lang="ru-RU" sz="24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endParaRPr lang="ro-RO" sz="24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449580" algn="just" defTabSz="995507">
              <a:lnSpc>
                <a:spcPct val="115000"/>
              </a:lnSpc>
              <a:spcBef>
                <a:spcPts val="0"/>
              </a:spcBef>
              <a:buNone/>
            </a:pPr>
            <a:endParaRPr lang="ru-RU"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defTabSz="995507">
              <a:lnSpc>
                <a:spcPct val="100000"/>
              </a:lnSpc>
              <a:spcBef>
                <a:spcPts val="0"/>
              </a:spcBef>
              <a:buNone/>
            </a:pPr>
            <a:r>
              <a:rPr lang="ro-MD" sz="2400" i="1" dirty="0">
                <a:solidFill>
                  <a:prstClr val="black"/>
                </a:solidFill>
                <a:latin typeface="Times New Roman" panose="02020603050405020304" pitchFamily="18" charset="0"/>
                <a:cs typeface="Times New Roman" panose="02020603050405020304" pitchFamily="18" charset="0"/>
              </a:rPr>
              <a:t> ( </a:t>
            </a:r>
            <a:r>
              <a:rPr lang="ro-MD" sz="2400" b="1" i="1" dirty="0">
                <a:solidFill>
                  <a:prstClr val="black"/>
                </a:solidFill>
                <a:latin typeface="Times New Roman" panose="02020603050405020304" pitchFamily="18" charset="0"/>
                <a:cs typeface="Times New Roman" panose="02020603050405020304" pitchFamily="18" charset="0"/>
              </a:rPr>
              <a:t>lit. a) </a:t>
            </a:r>
            <a:r>
              <a:rPr lang="ro-MD" sz="2400" i="1" dirty="0">
                <a:solidFill>
                  <a:prstClr val="black"/>
                </a:solidFill>
                <a:latin typeface="Times New Roman" panose="02020603050405020304" pitchFamily="18" charset="0"/>
                <a:cs typeface="Times New Roman" panose="02020603050405020304" pitchFamily="18" charset="0"/>
              </a:rPr>
              <a:t>- proprietarii de terenuri cu destinație agricolă, cu excepția grădinilor </a:t>
            </a:r>
            <a:r>
              <a:rPr lang="ro-MD" sz="2400" i="1" dirty="0" err="1">
                <a:solidFill>
                  <a:prstClr val="black"/>
                </a:solidFill>
                <a:latin typeface="Times New Roman" panose="02020603050405020304" pitchFamily="18" charset="0"/>
                <a:cs typeface="Times New Roman" panose="02020603050405020304" pitchFamily="18" charset="0"/>
              </a:rPr>
              <a:t>şi</a:t>
            </a:r>
            <a:r>
              <a:rPr lang="ro-MD" sz="2400" i="1" dirty="0">
                <a:solidFill>
                  <a:prstClr val="black"/>
                </a:solidFill>
                <a:latin typeface="Times New Roman" panose="02020603050405020304" pitchFamily="18" charset="0"/>
                <a:cs typeface="Times New Roman" panose="02020603050405020304" pitchFamily="18" charset="0"/>
              </a:rPr>
              <a:t> loturilor pentru legumicultură, indiferent de faptul dacă au dat sau nu aceste terenuri în arendă sau folosință pe bază de contract;</a:t>
            </a:r>
          </a:p>
          <a:p>
            <a:pPr marL="0" lvl="0" indent="0" algn="just" defTabSz="995507">
              <a:lnSpc>
                <a:spcPct val="100000"/>
              </a:lnSpc>
              <a:spcBef>
                <a:spcPts val="0"/>
              </a:spcBef>
              <a:buNone/>
            </a:pPr>
            <a:r>
              <a:rPr lang="ro-MD" sz="2400" b="1" i="1" dirty="0" err="1">
                <a:solidFill>
                  <a:prstClr val="black"/>
                </a:solidFill>
                <a:latin typeface="Times New Roman" panose="02020603050405020304" pitchFamily="18" charset="0"/>
                <a:cs typeface="Times New Roman" panose="02020603050405020304" pitchFamily="18" charset="0"/>
              </a:rPr>
              <a:t>lit.d</a:t>
            </a:r>
            <a:r>
              <a:rPr lang="ro-MD" sz="2400" b="1" i="1" dirty="0">
                <a:solidFill>
                  <a:prstClr val="black"/>
                </a:solidFill>
                <a:latin typeface="Times New Roman" panose="02020603050405020304" pitchFamily="18" charset="0"/>
                <a:cs typeface="Times New Roman" panose="02020603050405020304" pitchFamily="18" charset="0"/>
              </a:rPr>
              <a:t>) </a:t>
            </a:r>
            <a:r>
              <a:rPr lang="ro-MD" sz="2400" i="1" dirty="0">
                <a:solidFill>
                  <a:prstClr val="black"/>
                </a:solidFill>
                <a:latin typeface="Times New Roman" panose="02020603050405020304" pitchFamily="18" charset="0"/>
                <a:cs typeface="Times New Roman" panose="02020603050405020304" pitchFamily="18" charset="0"/>
              </a:rPr>
              <a:t>-  titularii de patentă de întreprinzător)</a:t>
            </a:r>
          </a:p>
          <a:p>
            <a:pPr marL="0" lvl="0" indent="0">
              <a:spcBef>
                <a:spcPts val="0"/>
              </a:spcBef>
              <a:buNone/>
            </a:pPr>
            <a:r>
              <a:rPr lang="ro-MD" sz="2400" i="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
            </a:r>
            <a:br>
              <a:rPr lang="ro-MD" sz="2400" i="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br>
            <a:endParaRPr lang="ru-RU" sz="2400" i="1"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endParaRPr lang="ru-RU" i="1" dirty="0"/>
          </a:p>
        </p:txBody>
      </p:sp>
    </p:spTree>
    <p:extLst>
      <p:ext uri="{BB962C8B-B14F-4D97-AF65-F5344CB8AC3E}">
        <p14:creationId xmlns:p14="http://schemas.microsoft.com/office/powerpoint/2010/main" val="15207623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30250"/>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Contribuții de asigurări sociale de stat obligatorii</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lvl="0" indent="0">
              <a:spcBef>
                <a:spcPts val="0"/>
              </a:spcBef>
              <a:buNone/>
            </a:pPr>
            <a:r>
              <a:rPr lang="ro-MD" sz="1200" i="1" dirty="0">
                <a:solidFill>
                  <a:prstClr val="black"/>
                </a:solidFill>
                <a:latin typeface="Cambria" panose="02040503050406030204" pitchFamily="18" charset="0"/>
                <a:ea typeface="Cambria" panose="02040503050406030204" pitchFamily="18" charset="0"/>
              </a:rPr>
              <a:t/>
            </a:r>
            <a:br>
              <a:rPr lang="ro-MD" sz="1200" i="1" dirty="0">
                <a:solidFill>
                  <a:prstClr val="black"/>
                </a:solidFill>
                <a:latin typeface="Cambria" panose="02040503050406030204" pitchFamily="18" charset="0"/>
                <a:ea typeface="Cambria" panose="02040503050406030204" pitchFamily="18" charset="0"/>
              </a:rPr>
            </a:br>
            <a:endParaRPr lang="ru-RU" sz="1200" i="1" dirty="0">
              <a:solidFill>
                <a:prstClr val="black"/>
              </a:solidFill>
              <a:latin typeface="Cambria" panose="02040503050406030204" pitchFamily="18" charset="0"/>
              <a:ea typeface="Cambria" panose="02040503050406030204" pitchFamily="18" charset="0"/>
            </a:endParaRPr>
          </a:p>
          <a:p>
            <a:endParaRPr lang="ru-RU" i="1" dirty="0"/>
          </a:p>
        </p:txBody>
      </p:sp>
      <p:sp>
        <p:nvSpPr>
          <p:cNvPr id="4" name="Прямоугольник 3"/>
          <p:cNvSpPr/>
          <p:nvPr/>
        </p:nvSpPr>
        <p:spPr>
          <a:xfrm>
            <a:off x="557212" y="1297316"/>
            <a:ext cx="11077575" cy="7024039"/>
          </a:xfrm>
          <a:prstGeom prst="rect">
            <a:avLst/>
          </a:prstGeom>
        </p:spPr>
        <p:txBody>
          <a:bodyPr wrap="square">
            <a:spAutoFit/>
          </a:bodyPr>
          <a:lstStyle/>
          <a:p>
            <a:pPr lvl="0" algn="just">
              <a:lnSpc>
                <a:spcPct val="107000"/>
              </a:lnSpc>
              <a:spcBef>
                <a:spcPts val="1000"/>
              </a:spcBef>
              <a:spcAft>
                <a:spcPts val="800"/>
              </a:spcAft>
            </a:pPr>
            <a:r>
              <a:rPr lang="ro-MD"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rPr>
              <a:t>Legea </a:t>
            </a:r>
            <a:r>
              <a:rPr lang="fr-FR"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bugetului asigurărilor sociale de stat pe anul </a:t>
            </a:r>
            <a:r>
              <a:rPr lang="fr-FR"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rPr>
              <a:t>202</a:t>
            </a:r>
            <a:r>
              <a:rPr lang="ro-MO"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rPr>
              <a:t>5</a:t>
            </a:r>
            <a:r>
              <a:rPr lang="ro-RO"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rPr>
              <a:t> </a:t>
            </a:r>
            <a:r>
              <a:rPr lang="ro-RO"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rPr>
              <a:t>nr.303/2025</a:t>
            </a:r>
            <a:endParaRPr lang="en-US"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defTabSz="995507">
              <a:lnSpc>
                <a:spcPct val="107000"/>
              </a:lnSpc>
              <a:spcAft>
                <a:spcPts val="800"/>
              </a:spcAft>
            </a:pPr>
            <a:r>
              <a:rPr lang="ro-MD" b="1" dirty="0">
                <a:solidFill>
                  <a:prstClr val="black"/>
                </a:solidFill>
                <a:ea typeface="Times New Roman" panose="02020603050405020304" pitchFamily="18" charset="0"/>
                <a:cs typeface="Times New Roman" panose="02020603050405020304" pitchFamily="18" charset="0"/>
              </a:rPr>
              <a:t>Contribuția</a:t>
            </a:r>
            <a:r>
              <a:rPr lang="ro-MD" dirty="0">
                <a:solidFill>
                  <a:prstClr val="black"/>
                </a:solidFill>
                <a:ea typeface="Times New Roman" panose="02020603050405020304" pitchFamily="18" charset="0"/>
                <a:cs typeface="Times New Roman" panose="02020603050405020304" pitchFamily="18" charset="0"/>
              </a:rPr>
              <a:t> de asigurări sociale de stat obligatorii </a:t>
            </a:r>
            <a:r>
              <a:rPr lang="ro-MD" b="1" dirty="0">
                <a:solidFill>
                  <a:prstClr val="black"/>
                </a:solidFill>
                <a:ea typeface="Times New Roman" panose="02020603050405020304" pitchFamily="18" charset="0"/>
                <a:cs typeface="Times New Roman" panose="02020603050405020304" pitchFamily="18" charset="0"/>
              </a:rPr>
              <a:t>în sumă fixă</a:t>
            </a:r>
            <a:r>
              <a:rPr lang="ro-MD" dirty="0">
                <a:solidFill>
                  <a:prstClr val="black"/>
                </a:solidFill>
                <a:ea typeface="Times New Roman" panose="02020603050405020304" pitchFamily="18" charset="0"/>
                <a:cs typeface="Times New Roman" panose="02020603050405020304" pitchFamily="18" charset="0"/>
              </a:rPr>
              <a:t> anuală (taxa fixă anuală) pentru </a:t>
            </a:r>
            <a:r>
              <a:rPr lang="ro-MD" b="1" dirty="0">
                <a:solidFill>
                  <a:prstClr val="black"/>
                </a:solidFill>
                <a:ea typeface="Times New Roman" panose="02020603050405020304" pitchFamily="18" charset="0"/>
                <a:cs typeface="Times New Roman" panose="02020603050405020304" pitchFamily="18" charset="0"/>
              </a:rPr>
              <a:t>anul 2025 </a:t>
            </a:r>
            <a:r>
              <a:rPr lang="ro-MD" dirty="0">
                <a:solidFill>
                  <a:prstClr val="black"/>
                </a:solidFill>
                <a:ea typeface="Times New Roman" panose="02020603050405020304" pitchFamily="18" charset="0"/>
                <a:cs typeface="Times New Roman" panose="02020603050405020304" pitchFamily="18" charset="0"/>
              </a:rPr>
              <a:t>constituie:</a:t>
            </a:r>
            <a:endParaRPr lang="ru-RU" dirty="0">
              <a:solidFill>
                <a:prstClr val="black"/>
              </a:solidFill>
              <a:ea typeface="Calibri" panose="020F0502020204030204" pitchFamily="34" charset="0"/>
              <a:cs typeface="Times New Roman" panose="02020603050405020304" pitchFamily="18" charset="0"/>
            </a:endParaRPr>
          </a:p>
          <a:p>
            <a:pPr marL="342900" lvl="0" indent="-342900" algn="just" defTabSz="995507">
              <a:lnSpc>
                <a:spcPct val="107000"/>
              </a:lnSpc>
              <a:spcBef>
                <a:spcPts val="0"/>
              </a:spcBef>
              <a:spcAft>
                <a:spcPts val="800"/>
              </a:spcAft>
              <a:buFont typeface="Wingdings" panose="05000000000000000000" pitchFamily="2" charset="2"/>
              <a:buChar char=""/>
            </a:pPr>
            <a:r>
              <a:rPr lang="ro-RO" b="1" dirty="0" smtClean="0">
                <a:solidFill>
                  <a:prstClr val="black"/>
                </a:solidFill>
                <a:ea typeface="Times New Roman" panose="02020603050405020304" pitchFamily="18" charset="0"/>
                <a:cs typeface="Times New Roman" panose="02020603050405020304" pitchFamily="18" charset="0"/>
              </a:rPr>
              <a:t>20</a:t>
            </a:r>
            <a:r>
              <a:rPr lang="en-US" b="1" dirty="0" smtClean="0">
                <a:solidFill>
                  <a:prstClr val="black"/>
                </a:solidFill>
                <a:ea typeface="Times New Roman" panose="02020603050405020304" pitchFamily="18" charset="0"/>
                <a:cs typeface="Times New Roman" panose="02020603050405020304" pitchFamily="18" charset="0"/>
              </a:rPr>
              <a:t> </a:t>
            </a:r>
            <a:r>
              <a:rPr lang="ro-RO" b="1" dirty="0" smtClean="0">
                <a:solidFill>
                  <a:prstClr val="black"/>
                </a:solidFill>
                <a:ea typeface="Times New Roman" panose="02020603050405020304" pitchFamily="18" charset="0"/>
                <a:cs typeface="Times New Roman" panose="02020603050405020304" pitchFamily="18" charset="0"/>
              </a:rPr>
              <a:t>518 </a:t>
            </a:r>
            <a:r>
              <a:rPr lang="ro-RO" b="1" dirty="0">
                <a:solidFill>
                  <a:prstClr val="black"/>
                </a:solidFill>
                <a:ea typeface="Times New Roman" panose="02020603050405020304" pitchFamily="18" charset="0"/>
                <a:cs typeface="Times New Roman" panose="02020603050405020304" pitchFamily="18" charset="0"/>
              </a:rPr>
              <a:t>lei </a:t>
            </a:r>
            <a:r>
              <a:rPr lang="ru-RU" dirty="0">
                <a:solidFill>
                  <a:prstClr val="black"/>
                </a:solidFill>
                <a:ea typeface="Times New Roman" panose="02020603050405020304" pitchFamily="18" charset="0"/>
                <a:cs typeface="Times New Roman" panose="02020603050405020304" pitchFamily="18" charset="0"/>
              </a:rPr>
              <a:t>– </a:t>
            </a:r>
            <a:r>
              <a:rPr lang="ro-RO" dirty="0">
                <a:solidFill>
                  <a:prstClr val="black"/>
                </a:solidFill>
                <a:ea typeface="Times New Roman" panose="02020603050405020304" pitchFamily="18" charset="0"/>
                <a:cs typeface="Times New Roman" panose="02020603050405020304" pitchFamily="18" charset="0"/>
              </a:rPr>
              <a:t>pentru persoanele fizice, </a:t>
            </a:r>
            <a:r>
              <a:rPr lang="ro-RO" b="1" dirty="0">
                <a:solidFill>
                  <a:prstClr val="black"/>
                </a:solidFill>
                <a:ea typeface="Times New Roman" panose="02020603050405020304" pitchFamily="18" charset="0"/>
                <a:cs typeface="Times New Roman" panose="02020603050405020304" pitchFamily="18" charset="0"/>
              </a:rPr>
              <a:t>cu excepția pensionarilor, persoanelor cu dizabilități </a:t>
            </a:r>
            <a:r>
              <a:rPr lang="ro-RO" dirty="0">
                <a:solidFill>
                  <a:prstClr val="black"/>
                </a:solidFill>
                <a:ea typeface="Times New Roman" panose="02020603050405020304" pitchFamily="18" charset="0"/>
                <a:cs typeface="Times New Roman" panose="02020603050405020304" pitchFamily="18" charset="0"/>
              </a:rPr>
              <a:t>și a celor </a:t>
            </a:r>
            <a:r>
              <a:rPr lang="ro-RO" b="1" dirty="0">
                <a:solidFill>
                  <a:prstClr val="black"/>
                </a:solidFill>
                <a:ea typeface="Times New Roman" panose="02020603050405020304" pitchFamily="18" charset="0"/>
                <a:cs typeface="Times New Roman" panose="02020603050405020304" pitchFamily="18" charset="0"/>
              </a:rPr>
              <a:t>care sunt angajați </a:t>
            </a:r>
            <a:r>
              <a:rPr lang="ro-RO" dirty="0">
                <a:solidFill>
                  <a:prstClr val="black"/>
                </a:solidFill>
                <a:ea typeface="Times New Roman" panose="02020603050405020304" pitchFamily="18" charset="0"/>
                <a:cs typeface="Times New Roman" panose="02020603050405020304" pitchFamily="18" charset="0"/>
              </a:rPr>
              <a:t>și  </a:t>
            </a:r>
            <a:r>
              <a:rPr lang="it-IT" dirty="0">
                <a:solidFill>
                  <a:prstClr val="black"/>
                </a:solidFill>
                <a:ea typeface="Times New Roman" panose="02020603050405020304" pitchFamily="18" charset="0"/>
                <a:cs typeface="Times New Roman" panose="02020603050405020304" pitchFamily="18" charset="0"/>
              </a:rPr>
              <a:t>care se </a:t>
            </a:r>
            <a:r>
              <a:rPr lang="ro-MD" dirty="0">
                <a:solidFill>
                  <a:prstClr val="black"/>
                </a:solidFill>
                <a:ea typeface="Times New Roman" panose="02020603050405020304" pitchFamily="18" charset="0"/>
                <a:cs typeface="Times New Roman" panose="02020603050405020304" pitchFamily="18" charset="0"/>
              </a:rPr>
              <a:t>regăsesc</a:t>
            </a:r>
            <a:r>
              <a:rPr lang="it-IT" dirty="0">
                <a:solidFill>
                  <a:prstClr val="black"/>
                </a:solidFill>
                <a:ea typeface="Times New Roman" panose="02020603050405020304" pitchFamily="18" charset="0"/>
                <a:cs typeface="Times New Roman" panose="02020603050405020304" pitchFamily="18" charset="0"/>
              </a:rPr>
              <a:t> </a:t>
            </a:r>
            <a:r>
              <a:rPr lang="it-IT" dirty="0" err="1">
                <a:solidFill>
                  <a:prstClr val="black"/>
                </a:solidFill>
                <a:ea typeface="Times New Roman" panose="02020603050405020304" pitchFamily="18" charset="0"/>
                <a:cs typeface="Times New Roman" panose="02020603050405020304" pitchFamily="18" charset="0"/>
              </a:rPr>
              <a:t>în</a:t>
            </a:r>
            <a:r>
              <a:rPr lang="it-IT" dirty="0">
                <a:solidFill>
                  <a:prstClr val="black"/>
                </a:solidFill>
                <a:ea typeface="Times New Roman" panose="02020603050405020304" pitchFamily="18" charset="0"/>
                <a:cs typeface="Times New Roman" panose="02020603050405020304" pitchFamily="18" charset="0"/>
              </a:rPr>
              <a:t> una </a:t>
            </a:r>
            <a:r>
              <a:rPr lang="ro-MD" dirty="0">
                <a:solidFill>
                  <a:prstClr val="black"/>
                </a:solidFill>
                <a:ea typeface="Times New Roman" panose="02020603050405020304" pitchFamily="18" charset="0"/>
                <a:cs typeface="Times New Roman" panose="02020603050405020304" pitchFamily="18" charset="0"/>
              </a:rPr>
              <a:t>dintre</a:t>
            </a:r>
            <a:r>
              <a:rPr lang="it-IT" dirty="0">
                <a:solidFill>
                  <a:prstClr val="black"/>
                </a:solidFill>
                <a:ea typeface="Times New Roman" panose="02020603050405020304" pitchFamily="18" charset="0"/>
                <a:cs typeface="Times New Roman" panose="02020603050405020304" pitchFamily="18" charset="0"/>
              </a:rPr>
              <a:t> situatile:</a:t>
            </a:r>
            <a:endParaRPr lang="ru-RU" dirty="0">
              <a:solidFill>
                <a:prstClr val="black"/>
              </a:solidFill>
              <a:ea typeface="Calibri" panose="020F0502020204030204" pitchFamily="34" charset="0"/>
              <a:cs typeface="Times New Roman" panose="02020603050405020304" pitchFamily="18" charset="0"/>
            </a:endParaRPr>
          </a:p>
          <a:p>
            <a:pPr lvl="0" algn="just" defTabSz="995507">
              <a:lnSpc>
                <a:spcPct val="107000"/>
              </a:lnSpc>
            </a:pPr>
            <a:r>
              <a:rPr lang="ro-RO" dirty="0">
                <a:solidFill>
                  <a:prstClr val="black"/>
                </a:solidFill>
                <a:ea typeface="Times New Roman" panose="02020603050405020304" pitchFamily="18" charset="0"/>
                <a:cs typeface="Times New Roman" panose="02020603050405020304" pitchFamily="18" charset="0"/>
              </a:rPr>
              <a:t>	</a:t>
            </a:r>
            <a:r>
              <a:rPr lang="ro-MD" dirty="0">
                <a:solidFill>
                  <a:prstClr val="black"/>
                </a:solidFill>
                <a:ea typeface="Times New Roman" panose="02020603050405020304" pitchFamily="18" charset="0"/>
                <a:cs typeface="Times New Roman" panose="02020603050405020304" pitchFamily="18" charset="0"/>
              </a:rPr>
              <a:t>- fondatori ai întreprinderilor individuale, inclusiv fondatori ai gospodăriilor țărănești (de fermier);</a:t>
            </a:r>
          </a:p>
          <a:p>
            <a:pPr lvl="0" algn="just" defTabSz="995507">
              <a:lnSpc>
                <a:spcPct val="107000"/>
              </a:lnSpc>
            </a:pPr>
            <a:r>
              <a:rPr lang="ro-MD" dirty="0">
                <a:solidFill>
                  <a:prstClr val="black"/>
                </a:solidFill>
                <a:ea typeface="Times New Roman" panose="02020603050405020304" pitchFamily="18" charset="0"/>
                <a:cs typeface="Times New Roman" panose="02020603050405020304" pitchFamily="18" charset="0"/>
              </a:rPr>
              <a:t>	- persoane fizice care desfășoară activități independente în domeniul comerțului cu amănuntul, cu excepția comerțului cu mărfuri supuse accizelor;</a:t>
            </a:r>
          </a:p>
          <a:p>
            <a:pPr lvl="0" algn="just" defTabSz="995507">
              <a:lnSpc>
                <a:spcPct val="107000"/>
              </a:lnSpc>
            </a:pPr>
            <a:r>
              <a:rPr lang="ro-MD" dirty="0">
                <a:solidFill>
                  <a:prstClr val="black"/>
                </a:solidFill>
                <a:ea typeface="Times New Roman" panose="02020603050405020304" pitchFamily="18" charset="0"/>
                <a:cs typeface="Times New Roman" panose="02020603050405020304" pitchFamily="18" charset="0"/>
              </a:rPr>
              <a:t>	- persoanele fizice care exercită activități în domeniul achizițiilor de produse din fitotehnie </a:t>
            </a:r>
            <a:r>
              <a:rPr lang="ro-MD" dirty="0" err="1">
                <a:solidFill>
                  <a:prstClr val="black"/>
                </a:solidFill>
                <a:ea typeface="Times New Roman" panose="02020603050405020304" pitchFamily="18" charset="0"/>
                <a:cs typeface="Times New Roman" panose="02020603050405020304" pitchFamily="18" charset="0"/>
              </a:rPr>
              <a:t>şi</a:t>
            </a:r>
            <a:r>
              <a:rPr lang="ro-MD" dirty="0">
                <a:solidFill>
                  <a:prstClr val="black"/>
                </a:solidFill>
                <a:ea typeface="Times New Roman" panose="02020603050405020304" pitchFamily="18" charset="0"/>
                <a:cs typeface="Times New Roman" panose="02020603050405020304" pitchFamily="18" charset="0"/>
              </a:rPr>
              <a:t>/sau horticultură </a:t>
            </a:r>
            <a:r>
              <a:rPr lang="ro-MD" dirty="0" err="1">
                <a:solidFill>
                  <a:prstClr val="black"/>
                </a:solidFill>
                <a:ea typeface="Times New Roman" panose="02020603050405020304" pitchFamily="18" charset="0"/>
                <a:cs typeface="Times New Roman" panose="02020603050405020304" pitchFamily="18" charset="0"/>
              </a:rPr>
              <a:t>şi</a:t>
            </a:r>
            <a:r>
              <a:rPr lang="ro-MD" dirty="0">
                <a:solidFill>
                  <a:prstClr val="black"/>
                </a:solidFill>
                <a:ea typeface="Times New Roman" panose="02020603050405020304" pitchFamily="18" charset="0"/>
                <a:cs typeface="Times New Roman" panose="02020603050405020304" pitchFamily="18" charset="0"/>
              </a:rPr>
              <a:t>/sau de obiecte ale regnului vegetal </a:t>
            </a:r>
            <a:r>
              <a:rPr lang="ru-RU" dirty="0">
                <a:solidFill>
                  <a:prstClr val="black"/>
                </a:solidFill>
                <a:ea typeface="Times New Roman" panose="02020603050405020304" pitchFamily="18" charset="0"/>
                <a:cs typeface="Times New Roman" panose="02020603050405020304" pitchFamily="18" charset="0"/>
              </a:rPr>
              <a:t>для физических лиц;</a:t>
            </a:r>
          </a:p>
          <a:p>
            <a:pPr lvl="0" algn="just" defTabSz="995507">
              <a:lnSpc>
                <a:spcPct val="107000"/>
              </a:lnSpc>
            </a:pPr>
            <a:r>
              <a:rPr lang="ro-RO" dirty="0">
                <a:solidFill>
                  <a:prstClr val="black"/>
                </a:solidFill>
                <a:ea typeface="Times New Roman" panose="02020603050405020304" pitchFamily="18" charset="0"/>
                <a:cs typeface="Times New Roman" panose="02020603050405020304" pitchFamily="18" charset="0"/>
              </a:rPr>
              <a:t>	- </a:t>
            </a:r>
            <a:r>
              <a:rPr lang="ru-RU" dirty="0">
                <a:solidFill>
                  <a:prstClr val="black"/>
                </a:solidFill>
                <a:ea typeface="Times New Roman" panose="02020603050405020304" pitchFamily="18" charset="0"/>
                <a:cs typeface="Times New Roman" panose="02020603050405020304" pitchFamily="18" charset="0"/>
              </a:rPr>
              <a:t> </a:t>
            </a:r>
            <a:r>
              <a:rPr lang="ro-MD" dirty="0">
                <a:solidFill>
                  <a:prstClr val="black"/>
                </a:solidFill>
                <a:ea typeface="Times New Roman" panose="02020603050405020304" pitchFamily="18" charset="0"/>
                <a:cs typeface="Times New Roman" panose="02020603050405020304" pitchFamily="18" charset="0"/>
              </a:rPr>
              <a:t>titularii patentei de întreprinzător </a:t>
            </a:r>
            <a:r>
              <a:rPr lang="ro-MD" b="1" i="1" dirty="0">
                <a:solidFill>
                  <a:prstClr val="black"/>
                </a:solidFill>
                <a:ea typeface="Times New Roman" panose="02020603050405020304" pitchFamily="18" charset="0"/>
                <a:cs typeface="Times New Roman" panose="02020603050405020304" pitchFamily="18" charset="0"/>
              </a:rPr>
              <a:t>(cu excepția pensionarilor și persoanelor cu dizabilități);</a:t>
            </a:r>
          </a:p>
          <a:p>
            <a:pPr lvl="0" algn="just" defTabSz="995507">
              <a:lnSpc>
                <a:spcPct val="107000"/>
              </a:lnSpc>
            </a:pPr>
            <a:r>
              <a:rPr lang="ro-MD" dirty="0">
                <a:solidFill>
                  <a:prstClr val="black"/>
                </a:solidFill>
                <a:ea typeface="Times New Roman" panose="02020603050405020304" pitchFamily="18" charset="0"/>
                <a:cs typeface="Times New Roman" panose="02020603050405020304" pitchFamily="18" charset="0"/>
              </a:rPr>
              <a:t>	- pentru angajații care activează în calitate de conducători auto în regim de taxi angajați prin contract individual de muncă.</a:t>
            </a:r>
          </a:p>
          <a:p>
            <a:pPr lvl="0" algn="just" defTabSz="995507">
              <a:lnSpc>
                <a:spcPct val="107000"/>
              </a:lnSpc>
              <a:spcAft>
                <a:spcPts val="800"/>
              </a:spcAft>
            </a:pPr>
            <a:r>
              <a:rPr lang="en-US" sz="800" dirty="0">
                <a:solidFill>
                  <a:prstClr val="black"/>
                </a:solidFill>
                <a:ea typeface="Calibri" panose="020F0502020204030204" pitchFamily="34" charset="0"/>
                <a:cs typeface="Times New Roman" panose="02020603050405020304" pitchFamily="18" charset="0"/>
              </a:rPr>
              <a:t> 	</a:t>
            </a:r>
            <a:r>
              <a:rPr lang="en-US" sz="1600" i="1" dirty="0">
                <a:solidFill>
                  <a:prstClr val="black"/>
                </a:solidFill>
                <a:ea typeface="Calibri" panose="020F0502020204030204" pitchFamily="34" charset="0"/>
                <a:cs typeface="Times New Roman" panose="02020603050405020304" pitchFamily="18" charset="0"/>
              </a:rPr>
              <a:t>(</a:t>
            </a:r>
            <a:r>
              <a:rPr lang="ro-RO" sz="1600" i="1" dirty="0">
                <a:solidFill>
                  <a:prstClr val="black"/>
                </a:solidFill>
                <a:ea typeface="Calibri" panose="020F0502020204030204" pitchFamily="34" charset="0"/>
                <a:cs typeface="Times New Roman" panose="02020603050405020304" pitchFamily="18" charset="0"/>
              </a:rPr>
              <a:t>suma lunară – 1709,83 lei (20518/12 luni </a:t>
            </a:r>
            <a:r>
              <a:rPr lang="en-US" sz="1600" i="1" dirty="0">
                <a:solidFill>
                  <a:prstClr val="black"/>
                </a:solidFill>
                <a:ea typeface="Calibri" panose="020F0502020204030204" pitchFamily="34" charset="0"/>
                <a:cs typeface="Times New Roman" panose="02020603050405020304" pitchFamily="18" charset="0"/>
              </a:rPr>
              <a:t>)</a:t>
            </a:r>
            <a:endParaRPr lang="ru-RU" sz="1600" i="1" dirty="0">
              <a:solidFill>
                <a:prstClr val="black"/>
              </a:solidFill>
              <a:ea typeface="Calibri" panose="020F0502020204030204" pitchFamily="34" charset="0"/>
              <a:cs typeface="Times New Roman" panose="02020603050405020304" pitchFamily="18" charset="0"/>
            </a:endParaRPr>
          </a:p>
          <a:p>
            <a:pPr marL="342900" lvl="0" indent="-342900" algn="just" defTabSz="995507">
              <a:lnSpc>
                <a:spcPct val="107000"/>
              </a:lnSpc>
              <a:spcBef>
                <a:spcPts val="0"/>
              </a:spcBef>
              <a:spcAft>
                <a:spcPts val="800"/>
              </a:spcAft>
              <a:buFont typeface="Wingdings" panose="05000000000000000000" pitchFamily="2" charset="2"/>
              <a:buChar char=""/>
            </a:pPr>
            <a:r>
              <a:rPr lang="ru-RU" b="1" dirty="0">
                <a:solidFill>
                  <a:prstClr val="black"/>
                </a:solidFill>
                <a:ea typeface="Times New Roman" panose="02020603050405020304" pitchFamily="18" charset="0"/>
                <a:cs typeface="Times New Roman" panose="02020603050405020304" pitchFamily="18" charset="0"/>
              </a:rPr>
              <a:t>27 772 леев</a:t>
            </a:r>
            <a:r>
              <a:rPr lang="ru-RU" dirty="0">
                <a:solidFill>
                  <a:prstClr val="black"/>
                </a:solidFill>
                <a:ea typeface="Times New Roman" panose="02020603050405020304" pitchFamily="18" charset="0"/>
                <a:cs typeface="Times New Roman" panose="02020603050405020304" pitchFamily="18" charset="0"/>
              </a:rPr>
              <a:t> - </a:t>
            </a:r>
            <a:r>
              <a:rPr lang="ro-MD" dirty="0">
                <a:solidFill>
                  <a:prstClr val="black"/>
                </a:solidFill>
                <a:ea typeface="Times New Roman" panose="02020603050405020304" pitchFamily="18" charset="0"/>
                <a:cs typeface="Times New Roman" panose="02020603050405020304" pitchFamily="18" charset="0"/>
              </a:rPr>
              <a:t>pentru liber - profesioniști ce practică activitate în sectorul justiției, cu excepția pensionarilor, persoanelor cu dizabilități, precum </a:t>
            </a:r>
            <a:r>
              <a:rPr lang="ro-MD" dirty="0" err="1">
                <a:solidFill>
                  <a:prstClr val="black"/>
                </a:solidFill>
                <a:ea typeface="Times New Roman" panose="02020603050405020304" pitchFamily="18" charset="0"/>
                <a:cs typeface="Times New Roman" panose="02020603050405020304" pitchFamily="18" charset="0"/>
              </a:rPr>
              <a:t>şi</a:t>
            </a:r>
            <a:r>
              <a:rPr lang="ro-MD" dirty="0">
                <a:solidFill>
                  <a:prstClr val="black"/>
                </a:solidFill>
                <a:ea typeface="Times New Roman" panose="02020603050405020304" pitchFamily="18" charset="0"/>
                <a:cs typeface="Times New Roman" panose="02020603050405020304" pitchFamily="18" charset="0"/>
              </a:rPr>
              <a:t> a persoanelor care sunt angajați </a:t>
            </a:r>
            <a:r>
              <a:rPr lang="ro-MD" sz="1600" i="1" dirty="0">
                <a:solidFill>
                  <a:prstClr val="black"/>
                </a:solidFill>
                <a:ea typeface="Times New Roman" panose="02020603050405020304" pitchFamily="18" charset="0"/>
                <a:cs typeface="Times New Roman" panose="02020603050405020304" pitchFamily="18" charset="0"/>
              </a:rPr>
              <a:t>(suma lunară – 2314,33 lei (27772/12).</a:t>
            </a:r>
            <a:endParaRPr lang="ru-RU" sz="1600" i="1" dirty="0">
              <a:solidFill>
                <a:prstClr val="black"/>
              </a:solidFill>
              <a:ea typeface="Calibri" panose="020F0502020204030204" pitchFamily="34" charset="0"/>
              <a:cs typeface="Times New Roman" panose="02020603050405020304" pitchFamily="18" charset="0"/>
            </a:endParaRPr>
          </a:p>
          <a:p>
            <a:pPr lvl="0" algn="just">
              <a:lnSpc>
                <a:spcPct val="107000"/>
              </a:lnSpc>
              <a:spcBef>
                <a:spcPts val="1000"/>
              </a:spcBef>
              <a:spcAft>
                <a:spcPts val="800"/>
              </a:spcAft>
            </a:pPr>
            <a:endParaRPr lang="en-US"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en-US"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en-US"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ro-RO"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8303098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30250"/>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Contribuții de asigurări sociale de stat obligatorii</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342899" y="1095376"/>
            <a:ext cx="11691257" cy="5762624"/>
          </a:xfrm>
        </p:spPr>
        <p:txBody>
          <a:bodyPr>
            <a:noAutofit/>
          </a:bodyPr>
          <a:lstStyle/>
          <a:p>
            <a:pPr marL="0" lvl="0" indent="449580" algn="just" defTabSz="995507">
              <a:lnSpc>
                <a:spcPct val="115000"/>
              </a:lnSpc>
              <a:spcBef>
                <a:spcPts val="0"/>
              </a:spcBef>
              <a:buNone/>
            </a:pP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Baza pentru calcularea contribuțiilor de asigurări sociale constituie fondul de </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retribuire a muncii </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și </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alte recompense.</a:t>
            </a:r>
          </a:p>
          <a:p>
            <a:pPr marL="0" lvl="0" indent="449580" algn="just" defTabSz="995507">
              <a:lnSpc>
                <a:spcPct val="115000"/>
              </a:lnSpc>
              <a:spcBef>
                <a:spcPts val="0"/>
              </a:spcBef>
              <a:buNone/>
            </a:pP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p>
          <a:p>
            <a:pPr marL="0" lvl="0" indent="449580" algn="just" defTabSz="995507">
              <a:lnSpc>
                <a:spcPct val="115000"/>
              </a:lnSpc>
              <a:spcBef>
                <a:spcPts val="0"/>
              </a:spcBef>
              <a:buNone/>
            </a:pP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Sub </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noțiunea de „recompensă</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se subînțeleagă orice sumă, alta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decît</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salariul, plătită de angajator în folosul persoanelor angajate prin contract individual de muncă, al persoanelor aflate în raporturi de serviciu în bază de act administrativ ori prin alte tipuri de contracte civile în vederea executării de lucrări sau prestării de servicii, inclusiv drepturile în natură reglementate prin acte normative sau contract colectiv de muncă, </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cu excepția drepturilor </a:t>
            </a:r>
            <a:r>
              <a:rPr lang="ro-MD"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veniturilor aferent cărora nu se calculează contribuții de asigurări sociale de stat obligatorii</a:t>
            </a:r>
            <a:r>
              <a:rPr lang="ro-MD" sz="20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endPar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449580" algn="just" defTabSz="995507">
              <a:lnSpc>
                <a:spcPct val="115000"/>
              </a:lnSpc>
              <a:spcBef>
                <a:spcPts val="0"/>
              </a:spcBef>
              <a:buNone/>
            </a:pPr>
            <a:endParaRPr lang="en-US" sz="20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449580" algn="just" defTabSz="995507">
              <a:lnSpc>
                <a:spcPct val="115000"/>
              </a:lnSpc>
              <a:spcBef>
                <a:spcPts val="0"/>
              </a:spcBef>
              <a:buNone/>
            </a:pPr>
            <a:r>
              <a:rPr lang="ro-MD" sz="20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Tipurile </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de venituri și drepturi din care nu se calculează contribuțiile de asigurări sociale sunt specificate </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în anexa nr.3 la Legea nr.489/1999 privind sistemul public de asigurări sociale.</a:t>
            </a:r>
          </a:p>
          <a:p>
            <a:pPr marL="0" lvl="0" indent="449580" algn="ctr" defTabSz="995507">
              <a:lnSpc>
                <a:spcPct val="115000"/>
              </a:lnSpc>
              <a:spcBef>
                <a:spcPts val="0"/>
              </a:spcBef>
              <a:buNone/>
            </a:pPr>
            <a:r>
              <a:rPr lang="ru-RU" sz="20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r>
              <a:rPr lang="ro-RO" sz="20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anexa nr.3 din Legea nr.</a:t>
            </a:r>
            <a:r>
              <a:rPr lang="ru-RU" sz="20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489/1999).</a:t>
            </a:r>
            <a:endParaRPr lang="ru-RU"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557212" y="1297316"/>
            <a:ext cx="11077575" cy="1970283"/>
          </a:xfrm>
          <a:prstGeom prst="rect">
            <a:avLst/>
          </a:prstGeom>
        </p:spPr>
        <p:txBody>
          <a:bodyPr wrap="square">
            <a:spAutoFit/>
          </a:bodyPr>
          <a:lstStyle/>
          <a:p>
            <a:pPr lvl="0" algn="just">
              <a:lnSpc>
                <a:spcPct val="107000"/>
              </a:lnSpc>
              <a:spcBef>
                <a:spcPts val="1000"/>
              </a:spcBef>
              <a:spcAft>
                <a:spcPts val="800"/>
              </a:spcAft>
            </a:pPr>
            <a:endParaRPr lang="en-US"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en-US"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en-US"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ro-RO"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9980869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30250"/>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Contribuții de asigurări sociale de stat obligatorii</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342899" y="1095376"/>
            <a:ext cx="11691257" cy="5762624"/>
          </a:xfrm>
        </p:spPr>
        <p:txBody>
          <a:bodyPr>
            <a:noAutofit/>
          </a:bodyPr>
          <a:lstStyle/>
          <a:p>
            <a:pPr marL="0" lvl="0" indent="449580" algn="just" defTabSz="995507">
              <a:lnSpc>
                <a:spcPct val="115000"/>
              </a:lnSpc>
              <a:spcBef>
                <a:spcPts val="0"/>
              </a:spcBef>
              <a:buNone/>
            </a:pP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Anexa nr.3 </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din Legea nr.489/1999 privind sistemul public de asigurări sociale a fost completată cu următoarele tipuri de venit pentru persoanele fizice:</a:t>
            </a:r>
          </a:p>
          <a:p>
            <a:pPr marL="0" lvl="0" indent="449580" algn="just" defTabSz="995507">
              <a:lnSpc>
                <a:spcPct val="115000"/>
              </a:lnSpc>
              <a:spcBef>
                <a:spcPts val="0"/>
              </a:spcBef>
              <a:buNone/>
            </a:pP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21) </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cheltuielile suportate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determinate pentru transportul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hrana </a:t>
            </a:r>
            <a:r>
              <a:rPr lang="ro-MD"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studenţilor</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stagiari </a:t>
            </a:r>
            <a:r>
              <a:rPr lang="ro-MD"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/sau elevilor, </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conform modului stabilit de Guvern  (HG nr.693/2018);"</a:t>
            </a:r>
          </a:p>
          <a:p>
            <a:pPr marL="0" lvl="0" indent="449580" algn="just" defTabSz="995507">
              <a:lnSpc>
                <a:spcPct val="115000"/>
              </a:lnSpc>
              <a:spcBef>
                <a:spcPts val="0"/>
              </a:spcBef>
              <a:buNone/>
            </a:pP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"42) </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plățile efectuate de angajator, în folosul salariatului, în scopul compensării costurilor </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serviciilor alternative de îngrijire a copiilor cu vârsta de până la 3 ani </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în mărime ce nu </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depășește valoarea de 2500 de lei lunar </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pentru fiecare copil al salariatului.</a:t>
            </a:r>
          </a:p>
          <a:p>
            <a:pPr marL="0" lvl="0" indent="449580" algn="just" defTabSz="995507">
              <a:lnSpc>
                <a:spcPct val="115000"/>
              </a:lnSpc>
              <a:spcBef>
                <a:spcPts val="0"/>
              </a:spcBef>
              <a:buNone/>
            </a:pPr>
            <a:endParaRPr lang="ru-RU"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557212" y="1297316"/>
            <a:ext cx="11077575" cy="1970283"/>
          </a:xfrm>
          <a:prstGeom prst="rect">
            <a:avLst/>
          </a:prstGeom>
        </p:spPr>
        <p:txBody>
          <a:bodyPr wrap="square">
            <a:spAutoFit/>
          </a:bodyPr>
          <a:lstStyle/>
          <a:p>
            <a:pPr lvl="0" algn="just">
              <a:lnSpc>
                <a:spcPct val="107000"/>
              </a:lnSpc>
              <a:spcBef>
                <a:spcPts val="1000"/>
              </a:spcBef>
              <a:spcAft>
                <a:spcPts val="800"/>
              </a:spcAft>
            </a:pPr>
            <a:endParaRPr lang="en-US"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en-US"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en-US"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ro-RO"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41423119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30250"/>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Contribuții de asigurări sociale de stat obligatorii</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342899" y="1095376"/>
            <a:ext cx="11691257" cy="5762624"/>
          </a:xfrm>
        </p:spPr>
        <p:txBody>
          <a:bodyPr>
            <a:noAutofit/>
          </a:bodyPr>
          <a:lstStyle/>
          <a:p>
            <a:pPr marL="0" lvl="0" indent="449580" algn="just" defTabSz="995507">
              <a:lnSpc>
                <a:spcPct val="115000"/>
              </a:lnSpc>
              <a:spcBef>
                <a:spcPts val="0"/>
              </a:spcBef>
              <a:buNone/>
            </a:pP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 fost modificată redacția alin. </a:t>
            </a:r>
            <a:r>
              <a:rPr lang="ro-RO" sz="2000" dirty="0">
                <a:latin typeface="Times New Roman" panose="02020603050405020304" pitchFamily="18" charset="0"/>
                <a:cs typeface="Times New Roman" panose="02020603050405020304" pitchFamily="18" charset="0"/>
              </a:rPr>
              <a:t>(19</a:t>
            </a:r>
            <a:r>
              <a:rPr lang="ro-RO" sz="2000" baseline="30000" dirty="0">
                <a:latin typeface="Times New Roman" panose="02020603050405020304" pitchFamily="18" charset="0"/>
                <a:cs typeface="Times New Roman" panose="02020603050405020304" pitchFamily="18" charset="0"/>
              </a:rPr>
              <a:t>3</a:t>
            </a:r>
            <a:r>
              <a:rPr lang="ro-RO" sz="2000" dirty="0">
                <a:latin typeface="Times New Roman" panose="02020603050405020304" pitchFamily="18" charset="0"/>
                <a:cs typeface="Times New Roman" panose="02020603050405020304" pitchFamily="18" charset="0"/>
              </a:rPr>
              <a:t>)</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art.24 din Codul fiscal din care nu se vor calcula contribuțiile de asigurări sociale:</a:t>
            </a:r>
          </a:p>
          <a:p>
            <a:pPr marL="342900" lvl="0" indent="-342900" algn="just" defTabSz="995507">
              <a:lnSpc>
                <a:spcPct val="115000"/>
              </a:lnSpc>
              <a:spcBef>
                <a:spcPts val="0"/>
              </a:spcBef>
              <a:buFont typeface="Arial" panose="020B0604020202020204" pitchFamily="34" charset="0"/>
              <a:buAutoNum type="alphaLcParenR"/>
            </a:pP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cadouri în natură</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inclusiv vouchere, oferite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salariaţilor</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al căror cuantum anual în raport cu un salariat nu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depăşeşte</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cumulativ valoarea de 10% din salariul mediu lunar pe economie, prognozat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aprobat de Guvern pentru anul pentru care a fost acordat;</a:t>
            </a:r>
          </a:p>
          <a:p>
            <a:pPr marL="342900" lvl="0" indent="-342900" algn="just" defTabSz="995507">
              <a:lnSpc>
                <a:spcPct val="115000"/>
              </a:lnSpc>
              <a:spcBef>
                <a:spcPts val="0"/>
              </a:spcBef>
              <a:buFont typeface="Arial" panose="020B0604020202020204" pitchFamily="34" charset="0"/>
              <a:buAutoNum type="alphaLcParenR"/>
            </a:pP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o-MD"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perfecţionarea</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o-MD"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salariaţilor</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alta decât cea prevăzută la alin.(19), precum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pentru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activităţile</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aferente consolidării culturii corporative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 spiritului de echipă, în modul stabilit de Guvern;</a:t>
            </a:r>
          </a:p>
          <a:p>
            <a:pPr marL="342900" lvl="0" indent="-342900" algn="just" defTabSz="995507">
              <a:lnSpc>
                <a:spcPct val="115000"/>
              </a:lnSpc>
              <a:spcBef>
                <a:spcPts val="0"/>
              </a:spcBef>
              <a:buFont typeface="Arial" panose="020B0604020202020204" pitchFamily="34" charset="0"/>
              <a:buAutoNum type="alphaLcParenR"/>
            </a:pP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abonamente pentru utilizarea </a:t>
            </a:r>
            <a:r>
              <a:rPr lang="ro-MD"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facilităţilor</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sportive în vederea practicării sportului </a:t>
            </a:r>
            <a:r>
              <a:rPr lang="ro-MD"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o-MD"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educaţiei</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fizice cu scop de </a:t>
            </a:r>
            <a:r>
              <a:rPr lang="ro-MD"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întreţinere</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profilactic sau terapeutic</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oferite de furnizori ale căror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activităţi</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sunt încadrate la codurile 93.11, 93.12 sau 93.13 ale Clasificatorului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activităţilor</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din economia Moldovei, în mărime de până la 50% din salariul mediu lunar pe economie, prognozat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aprobat de Guvern pentru anul pentru care a fost acordat fiecărui salariat;</a:t>
            </a:r>
          </a:p>
          <a:p>
            <a:pPr marL="342900" lvl="0" indent="-342900" algn="just" defTabSz="995507">
              <a:lnSpc>
                <a:spcPct val="115000"/>
              </a:lnSpc>
              <a:spcBef>
                <a:spcPts val="0"/>
              </a:spcBef>
              <a:buFont typeface="Arial" panose="020B0604020202020204" pitchFamily="34" charset="0"/>
              <a:buAutoNum type="alphaLcParenR"/>
            </a:pP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contractarea serviciilor medicale în cuantumul unui salariu mediu lunar pe economie</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prognozat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aprobat de Guvern pentru anul pentru care a fost acordat fiecărui salariat ( pentru anul 2025 -16 100 lei ).</a:t>
            </a:r>
          </a:p>
          <a:p>
            <a:pPr marL="0" lvl="0" indent="449580" algn="just" defTabSz="995507">
              <a:lnSpc>
                <a:spcPct val="115000"/>
              </a:lnSpc>
              <a:spcBef>
                <a:spcPts val="0"/>
              </a:spcBef>
              <a:buNone/>
            </a:pPr>
            <a:endParaRPr lang="ru-RU"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557212" y="1297316"/>
            <a:ext cx="11077575" cy="1970283"/>
          </a:xfrm>
          <a:prstGeom prst="rect">
            <a:avLst/>
          </a:prstGeom>
        </p:spPr>
        <p:txBody>
          <a:bodyPr wrap="square">
            <a:spAutoFit/>
          </a:bodyPr>
          <a:lstStyle/>
          <a:p>
            <a:pPr lvl="0" algn="just">
              <a:lnSpc>
                <a:spcPct val="107000"/>
              </a:lnSpc>
              <a:spcBef>
                <a:spcPts val="1000"/>
              </a:spcBef>
              <a:spcAft>
                <a:spcPts val="800"/>
              </a:spcAft>
            </a:pPr>
            <a:endParaRPr lang="en-US"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en-US"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en-US"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ro-RO"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6357346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30250"/>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Contribuții de asigurări sociale de stat obligatorii</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342899" y="1095376"/>
            <a:ext cx="11691257" cy="5762624"/>
          </a:xfrm>
        </p:spPr>
        <p:txBody>
          <a:bodyPr>
            <a:noAutofit/>
          </a:bodyPr>
          <a:lstStyle/>
          <a:p>
            <a:pPr marL="0" lvl="0" indent="449580" algn="just" defTabSz="995507">
              <a:lnSpc>
                <a:spcPct val="115000"/>
              </a:lnSpc>
              <a:spcBef>
                <a:spcPts val="0"/>
              </a:spcBef>
              <a:buNone/>
            </a:pP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Nu se calculează contribuțiile de asigurări sociale nici de la venitul specificat la alin.(20) art.24 </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din Codul fiscal:</a:t>
            </a:r>
          </a:p>
          <a:p>
            <a:pPr marL="0" lvl="0" indent="449580" algn="just" defTabSz="995507">
              <a:lnSpc>
                <a:spcPct val="115000"/>
              </a:lnSpc>
              <a:spcBef>
                <a:spcPts val="0"/>
              </a:spcBef>
              <a:buNone/>
            </a:pP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„Cheltuielilor anuale suportate de angajator </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pentru primele de asigurare facultativă de </a:t>
            </a:r>
            <a:r>
              <a:rPr lang="ro-MD" sz="2000" b="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asistenţă</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medicală ale salariatului </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în cuantumul unui salariu mediu lunar pe economie, prognozat </a:t>
            </a:r>
            <a:r>
              <a:rPr lang="ro-MD" sz="2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şi</a:t>
            </a: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aprobat de Guvern pentru anul pentru care a fost acordat fiecărui salariat”.</a:t>
            </a:r>
          </a:p>
          <a:p>
            <a:pPr marL="0" lvl="0" indent="449580" algn="just" defTabSz="995507">
              <a:lnSpc>
                <a:spcPct val="115000"/>
              </a:lnSpc>
              <a:spcBef>
                <a:spcPts val="0"/>
              </a:spcBef>
              <a:buNone/>
            </a:pPr>
            <a:r>
              <a:rPr lang="ro-MD"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Cuantumul salariului mediu lunar pe economie, prognozat pentru anul 2025 constituie </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16 100 lei </a:t>
            </a:r>
            <a:r>
              <a:rPr lang="ro-MD" sz="20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(HG nr. 845/2024)</a:t>
            </a:r>
            <a:r>
              <a:rPr lang="ro-MD"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alin.(20) </a:t>
            </a:r>
            <a:endParaRPr lang="ro-MD" sz="20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449580" algn="just" defTabSz="995507">
              <a:lnSpc>
                <a:spcPct val="115000"/>
              </a:lnSpc>
              <a:spcBef>
                <a:spcPts val="0"/>
              </a:spcBef>
              <a:buNone/>
            </a:pPr>
            <a:endParaRPr lang="ru-RU"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557212" y="1297316"/>
            <a:ext cx="11077575" cy="1970283"/>
          </a:xfrm>
          <a:prstGeom prst="rect">
            <a:avLst/>
          </a:prstGeom>
        </p:spPr>
        <p:txBody>
          <a:bodyPr wrap="square">
            <a:spAutoFit/>
          </a:bodyPr>
          <a:lstStyle/>
          <a:p>
            <a:pPr lvl="0" algn="just">
              <a:lnSpc>
                <a:spcPct val="107000"/>
              </a:lnSpc>
              <a:spcBef>
                <a:spcPts val="1000"/>
              </a:spcBef>
              <a:spcAft>
                <a:spcPts val="800"/>
              </a:spcAft>
            </a:pPr>
            <a:endParaRPr lang="en-US"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en-US"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en-US"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lvl="0" algn="just">
              <a:lnSpc>
                <a:spcPct val="107000"/>
              </a:lnSpc>
              <a:spcBef>
                <a:spcPts val="1000"/>
              </a:spcBef>
              <a:spcAft>
                <a:spcPts val="800"/>
              </a:spcAft>
            </a:pPr>
            <a:endParaRPr lang="ro-RO"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9874609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30250"/>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Contribuții de asigurări sociale de stat obligatorii</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lvl="0" indent="0">
              <a:spcBef>
                <a:spcPts val="0"/>
              </a:spcBef>
              <a:buNone/>
            </a:pPr>
            <a:r>
              <a:rPr lang="ro-MD" sz="1200" i="1" dirty="0">
                <a:solidFill>
                  <a:prstClr val="black"/>
                </a:solidFill>
                <a:latin typeface="Cambria" panose="02040503050406030204" pitchFamily="18" charset="0"/>
                <a:ea typeface="Cambria" panose="02040503050406030204" pitchFamily="18" charset="0"/>
              </a:rPr>
              <a:t/>
            </a:r>
            <a:br>
              <a:rPr lang="ro-MD" sz="1200" i="1" dirty="0">
                <a:solidFill>
                  <a:prstClr val="black"/>
                </a:solidFill>
                <a:latin typeface="Cambria" panose="02040503050406030204" pitchFamily="18" charset="0"/>
                <a:ea typeface="Cambria" panose="02040503050406030204" pitchFamily="18" charset="0"/>
              </a:rPr>
            </a:br>
            <a:endParaRPr lang="ru-RU" sz="1200" i="1" dirty="0">
              <a:solidFill>
                <a:prstClr val="black"/>
              </a:solidFill>
              <a:latin typeface="Cambria" panose="02040503050406030204" pitchFamily="18" charset="0"/>
              <a:ea typeface="Cambria" panose="02040503050406030204" pitchFamily="18" charset="0"/>
            </a:endParaRPr>
          </a:p>
          <a:p>
            <a:endParaRPr lang="ru-RU" i="1" dirty="0"/>
          </a:p>
        </p:txBody>
      </p:sp>
      <p:sp>
        <p:nvSpPr>
          <p:cNvPr id="5" name="Прямоугольник 4"/>
          <p:cNvSpPr/>
          <p:nvPr/>
        </p:nvSpPr>
        <p:spPr>
          <a:xfrm>
            <a:off x="361950" y="1095375"/>
            <a:ext cx="11410950" cy="4401205"/>
          </a:xfrm>
          <a:prstGeom prst="rect">
            <a:avLst/>
          </a:prstGeom>
        </p:spPr>
        <p:txBody>
          <a:bodyPr wrap="square">
            <a:spAutoFit/>
          </a:bodyPr>
          <a:lstStyle/>
          <a:p>
            <a:r>
              <a:rPr lang="ro-MD" sz="2000" dirty="0">
                <a:latin typeface="Times New Roman" panose="02020603050405020304" pitchFamily="18" charset="0"/>
                <a:cs typeface="Times New Roman" panose="02020603050405020304" pitchFamily="18" charset="0"/>
              </a:rPr>
              <a:t>Declarația forma IPC21 privind calcularea </a:t>
            </a:r>
            <a:r>
              <a:rPr lang="ro-MD" sz="2000" dirty="0" err="1">
                <a:latin typeface="Times New Roman" panose="02020603050405020304" pitchFamily="18" charset="0"/>
                <a:cs typeface="Times New Roman" panose="02020603050405020304" pitchFamily="18" charset="0"/>
              </a:rPr>
              <a:t>şi</a:t>
            </a:r>
            <a:r>
              <a:rPr lang="ro-MD" sz="2000" dirty="0">
                <a:latin typeface="Times New Roman" panose="02020603050405020304" pitchFamily="18" charset="0"/>
                <a:cs typeface="Times New Roman" panose="02020603050405020304" pitchFamily="18" charset="0"/>
              </a:rPr>
              <a:t> utilizarea contribuțiilor de asigurări sociale de stat obligatorii, potrivit art.5 din Legea nr.489/1999, se prezintă: </a:t>
            </a:r>
          </a:p>
          <a:p>
            <a:endParaRPr lang="ro-MD" sz="2000" dirty="0">
              <a:latin typeface="Times New Roman" panose="02020603050405020304" pitchFamily="18" charset="0"/>
              <a:cs typeface="Times New Roman" panose="02020603050405020304" pitchFamily="18" charset="0"/>
            </a:endParaRPr>
          </a:p>
          <a:p>
            <a:r>
              <a:rPr lang="ro-MD" sz="2000" dirty="0">
                <a:latin typeface="Times New Roman" panose="02020603050405020304" pitchFamily="18" charset="0"/>
                <a:cs typeface="Times New Roman" panose="02020603050405020304" pitchFamily="18" charset="0"/>
              </a:rPr>
              <a:t>a) </a:t>
            </a:r>
            <a:r>
              <a:rPr lang="ro-MD" sz="2000" b="1" dirty="0">
                <a:latin typeface="Times New Roman" panose="02020603050405020304" pitchFamily="18" charset="0"/>
                <a:cs typeface="Times New Roman" panose="02020603050405020304" pitchFamily="18" charset="0"/>
              </a:rPr>
              <a:t>angajatorii</a:t>
            </a:r>
            <a:r>
              <a:rPr lang="ro-MD" sz="2000" dirty="0">
                <a:latin typeface="Times New Roman" panose="02020603050405020304" pitchFamily="18" charset="0"/>
                <a:cs typeface="Times New Roman" panose="02020603050405020304" pitchFamily="18" charset="0"/>
              </a:rPr>
              <a:t>, indiferent de tipul de proprietate </a:t>
            </a:r>
            <a:r>
              <a:rPr lang="ro-MD" sz="2000" dirty="0" err="1">
                <a:latin typeface="Times New Roman" panose="02020603050405020304" pitchFamily="18" charset="0"/>
                <a:cs typeface="Times New Roman" panose="02020603050405020304" pitchFamily="18" charset="0"/>
              </a:rPr>
              <a:t>şi</a:t>
            </a:r>
            <a:r>
              <a:rPr lang="ro-MD" sz="2000" dirty="0">
                <a:latin typeface="Times New Roman" panose="02020603050405020304" pitchFamily="18" charset="0"/>
                <a:cs typeface="Times New Roman" panose="02020603050405020304" pitchFamily="18" charset="0"/>
              </a:rPr>
              <a:t> de forma juridică de organizare</a:t>
            </a:r>
            <a:r>
              <a:rPr lang="ro-MD" sz="2000" b="1" dirty="0">
                <a:latin typeface="Times New Roman" panose="02020603050405020304" pitchFamily="18" charset="0"/>
                <a:cs typeface="Times New Roman" panose="02020603050405020304" pitchFamily="18" charset="0"/>
              </a:rPr>
              <a:t>, liber-</a:t>
            </a:r>
            <a:r>
              <a:rPr lang="ro-MD" sz="2000" b="1" dirty="0" err="1">
                <a:latin typeface="Times New Roman" panose="02020603050405020304" pitchFamily="18" charset="0"/>
                <a:cs typeface="Times New Roman" panose="02020603050405020304" pitchFamily="18" charset="0"/>
              </a:rPr>
              <a:t>profesioniştii</a:t>
            </a:r>
            <a:r>
              <a:rPr lang="ro-MD" sz="2000" b="1" dirty="0">
                <a:latin typeface="Times New Roman" panose="02020603050405020304" pitchFamily="18" charset="0"/>
                <a:cs typeface="Times New Roman" panose="02020603050405020304" pitchFamily="18" charset="0"/>
              </a:rPr>
              <a:t> </a:t>
            </a:r>
            <a:r>
              <a:rPr lang="ro-MD" sz="2000" dirty="0">
                <a:latin typeface="Times New Roman" panose="02020603050405020304" pitchFamily="18" charset="0"/>
                <a:cs typeface="Times New Roman" panose="02020603050405020304" pitchFamily="18" charset="0"/>
              </a:rPr>
              <a:t>ce practică activitate în sectorul </a:t>
            </a:r>
            <a:r>
              <a:rPr lang="ro-MD" sz="2000" dirty="0" err="1">
                <a:latin typeface="Times New Roman" panose="02020603050405020304" pitchFamily="18" charset="0"/>
                <a:cs typeface="Times New Roman" panose="02020603050405020304" pitchFamily="18" charset="0"/>
              </a:rPr>
              <a:t>justiţiei</a:t>
            </a:r>
            <a:r>
              <a:rPr lang="ro-MD" sz="2000" dirty="0">
                <a:latin typeface="Times New Roman" panose="02020603050405020304" pitchFamily="18" charset="0"/>
                <a:cs typeface="Times New Roman" panose="02020603050405020304" pitchFamily="18" charset="0"/>
              </a:rPr>
              <a:t> – lunar, </a:t>
            </a:r>
            <a:r>
              <a:rPr lang="ro-MD" sz="2000" b="1" dirty="0" err="1">
                <a:latin typeface="Times New Roman" panose="02020603050405020304" pitchFamily="18" charset="0"/>
                <a:cs typeface="Times New Roman" panose="02020603050405020304" pitchFamily="18" charset="0"/>
              </a:rPr>
              <a:t>pînă</a:t>
            </a:r>
            <a:r>
              <a:rPr lang="ro-MD" sz="2000" b="1" dirty="0">
                <a:latin typeface="Times New Roman" panose="02020603050405020304" pitchFamily="18" charset="0"/>
                <a:cs typeface="Times New Roman" panose="02020603050405020304" pitchFamily="18" charset="0"/>
              </a:rPr>
              <a:t> la data de 25 a lunii următoare celei de gestiune</a:t>
            </a:r>
            <a:r>
              <a:rPr lang="ro-MD" sz="2000" dirty="0">
                <a:latin typeface="Times New Roman" panose="02020603050405020304" pitchFamily="18" charset="0"/>
                <a:cs typeface="Times New Roman" panose="02020603050405020304" pitchFamily="18" charset="0"/>
              </a:rPr>
              <a:t>, iar în cazul lichidării – în termen de cel mult 10 zile de la data aprobării </a:t>
            </a:r>
            <a:r>
              <a:rPr lang="ro-MD" sz="2000" dirty="0" err="1">
                <a:latin typeface="Times New Roman" panose="02020603050405020304" pitchFamily="18" charset="0"/>
                <a:cs typeface="Times New Roman" panose="02020603050405020304" pitchFamily="18" charset="0"/>
              </a:rPr>
              <a:t>bilanţului</a:t>
            </a:r>
            <a:r>
              <a:rPr lang="ro-MD" sz="2000" dirty="0">
                <a:latin typeface="Times New Roman" panose="02020603050405020304" pitchFamily="18" charset="0"/>
                <a:cs typeface="Times New Roman" panose="02020603050405020304" pitchFamily="18" charset="0"/>
              </a:rPr>
              <a:t> de lichidare;</a:t>
            </a:r>
          </a:p>
          <a:p>
            <a:endParaRPr lang="ro-MD" sz="2000" dirty="0">
              <a:latin typeface="Times New Roman" panose="02020603050405020304" pitchFamily="18" charset="0"/>
              <a:cs typeface="Times New Roman" panose="02020603050405020304" pitchFamily="18" charset="0"/>
            </a:endParaRPr>
          </a:p>
          <a:p>
            <a:r>
              <a:rPr lang="ro-MD" sz="2000" dirty="0">
                <a:latin typeface="Times New Roman" panose="02020603050405020304" pitchFamily="18" charset="0"/>
                <a:cs typeface="Times New Roman" panose="02020603050405020304" pitchFamily="18" charset="0"/>
              </a:rPr>
              <a:t>b) prin derogare de la </a:t>
            </a:r>
            <a:r>
              <a:rPr lang="ro-MD" sz="2000" dirty="0" err="1">
                <a:latin typeface="Times New Roman" panose="02020603050405020304" pitchFamily="18" charset="0"/>
                <a:cs typeface="Times New Roman" panose="02020603050405020304" pitchFamily="18" charset="0"/>
              </a:rPr>
              <a:t>lit.a</a:t>
            </a:r>
            <a:r>
              <a:rPr lang="ro-MD" sz="2000" dirty="0">
                <a:latin typeface="Times New Roman" panose="02020603050405020304" pitchFamily="18" charset="0"/>
                <a:cs typeface="Times New Roman" panose="02020603050405020304" pitchFamily="18" charset="0"/>
              </a:rPr>
              <a:t>), </a:t>
            </a:r>
            <a:r>
              <a:rPr lang="ro-MD" sz="2000" b="1" dirty="0">
                <a:latin typeface="Times New Roman" panose="02020603050405020304" pitchFamily="18" charset="0"/>
                <a:cs typeface="Times New Roman" panose="02020603050405020304" pitchFamily="18" charset="0"/>
              </a:rPr>
              <a:t>angajatorii, liber-</a:t>
            </a:r>
            <a:r>
              <a:rPr lang="ro-MD" sz="2000" b="1" dirty="0" err="1">
                <a:latin typeface="Times New Roman" panose="02020603050405020304" pitchFamily="18" charset="0"/>
                <a:cs typeface="Times New Roman" panose="02020603050405020304" pitchFamily="18" charset="0"/>
              </a:rPr>
              <a:t>profesioniştii</a:t>
            </a:r>
            <a:r>
              <a:rPr lang="ro-MD" sz="2000" b="1" dirty="0">
                <a:latin typeface="Times New Roman" panose="02020603050405020304" pitchFamily="18" charset="0"/>
                <a:cs typeface="Times New Roman" panose="02020603050405020304" pitchFamily="18" charset="0"/>
              </a:rPr>
              <a:t> </a:t>
            </a:r>
            <a:r>
              <a:rPr lang="ro-MD" sz="2000" dirty="0">
                <a:latin typeface="Times New Roman" panose="02020603050405020304" pitchFamily="18" charset="0"/>
                <a:cs typeface="Times New Roman" panose="02020603050405020304" pitchFamily="18" charset="0"/>
              </a:rPr>
              <a:t>ce practică activitate în sectorul </a:t>
            </a:r>
            <a:r>
              <a:rPr lang="ro-MD" sz="2000" dirty="0" err="1" smtClean="0">
                <a:latin typeface="Times New Roman" panose="02020603050405020304" pitchFamily="18" charset="0"/>
                <a:cs typeface="Times New Roman" panose="02020603050405020304" pitchFamily="18" charset="0"/>
              </a:rPr>
              <a:t>jus</a:t>
            </a:r>
            <a:r>
              <a:rPr lang="ro-MD" sz="2000" b="1" dirty="0" err="1">
                <a:latin typeface="Times New Roman" panose="02020603050405020304" pitchFamily="18" charset="0"/>
                <a:cs typeface="Times New Roman" panose="02020603050405020304" pitchFamily="18" charset="0"/>
              </a:rPr>
              <a:t>nu</a:t>
            </a:r>
            <a:r>
              <a:rPr lang="ro-MD" sz="2000" b="1" dirty="0">
                <a:latin typeface="Times New Roman" panose="02020603050405020304" pitchFamily="18" charset="0"/>
                <a:cs typeface="Times New Roman" panose="02020603050405020304" pitchFamily="18" charset="0"/>
              </a:rPr>
              <a:t> au </a:t>
            </a:r>
            <a:r>
              <a:rPr lang="ro-MD" sz="2000" b="1" dirty="0" err="1">
                <a:latin typeface="Times New Roman" panose="02020603050405020304" pitchFamily="18" charset="0"/>
                <a:cs typeface="Times New Roman" panose="02020603050405020304" pitchFamily="18" charset="0"/>
              </a:rPr>
              <a:t>obligaţia</a:t>
            </a:r>
            <a:r>
              <a:rPr lang="ro-MD" sz="2000" b="1" dirty="0">
                <a:latin typeface="Times New Roman" panose="02020603050405020304" pitchFamily="18" charset="0"/>
                <a:cs typeface="Times New Roman" panose="02020603050405020304" pitchFamily="18" charset="0"/>
              </a:rPr>
              <a:t> prezentării dării de seamă </a:t>
            </a:r>
            <a:r>
              <a:rPr lang="ro-MD" sz="2000" dirty="0" err="1" smtClean="0">
                <a:latin typeface="Times New Roman" panose="02020603050405020304" pitchFamily="18" charset="0"/>
                <a:cs typeface="Times New Roman" panose="02020603050405020304" pitchFamily="18" charset="0"/>
              </a:rPr>
              <a:t>tiţiei</a:t>
            </a:r>
            <a:r>
              <a:rPr lang="ro-MD" sz="2000" dirty="0" smtClean="0">
                <a:latin typeface="Times New Roman" panose="02020603050405020304" pitchFamily="18" charset="0"/>
                <a:cs typeface="Times New Roman" panose="02020603050405020304" pitchFamily="18" charset="0"/>
              </a:rPr>
              <a:t> </a:t>
            </a:r>
            <a:r>
              <a:rPr lang="ro-MD" sz="2000" dirty="0">
                <a:latin typeface="Times New Roman" panose="02020603050405020304" pitchFamily="18" charset="0"/>
                <a:cs typeface="Times New Roman" panose="02020603050405020304" pitchFamily="18" charset="0"/>
              </a:rPr>
              <a:t>care în luna de gestiune </a:t>
            </a:r>
            <a:r>
              <a:rPr lang="ro-MD" sz="2000" b="1" dirty="0">
                <a:latin typeface="Times New Roman" panose="02020603050405020304" pitchFamily="18" charset="0"/>
                <a:cs typeface="Times New Roman" panose="02020603050405020304" pitchFamily="18" charset="0"/>
              </a:rPr>
              <a:t>nu calculează </a:t>
            </a:r>
            <a:r>
              <a:rPr lang="ro-MD" sz="2000" b="1" dirty="0" err="1">
                <a:latin typeface="Times New Roman" panose="02020603050405020304" pitchFamily="18" charset="0"/>
                <a:cs typeface="Times New Roman" panose="02020603050405020304" pitchFamily="18" charset="0"/>
              </a:rPr>
              <a:t>contribuţii</a:t>
            </a:r>
            <a:r>
              <a:rPr lang="ro-MD" sz="2000" b="1" dirty="0">
                <a:latin typeface="Times New Roman" panose="02020603050405020304" pitchFamily="18" charset="0"/>
                <a:cs typeface="Times New Roman" panose="02020603050405020304" pitchFamily="18" charset="0"/>
              </a:rPr>
              <a:t> de asigurări sociale </a:t>
            </a:r>
            <a:r>
              <a:rPr lang="ro-MD" sz="2000" dirty="0" err="1">
                <a:latin typeface="Times New Roman" panose="02020603050405020304" pitchFamily="18" charset="0"/>
                <a:cs typeface="Times New Roman" panose="02020603050405020304" pitchFamily="18" charset="0"/>
              </a:rPr>
              <a:t>şi</a:t>
            </a:r>
            <a:r>
              <a:rPr lang="ro-MD" sz="2000" dirty="0">
                <a:latin typeface="Times New Roman" panose="02020603050405020304" pitchFamily="18" charset="0"/>
                <a:cs typeface="Times New Roman" panose="02020603050405020304" pitchFamily="18" charset="0"/>
              </a:rPr>
              <a:t> </a:t>
            </a:r>
            <a:r>
              <a:rPr lang="ro-MD" sz="2000" b="1" dirty="0">
                <a:latin typeface="Times New Roman" panose="02020603050405020304" pitchFamily="18" charset="0"/>
                <a:cs typeface="Times New Roman" panose="02020603050405020304" pitchFamily="18" charset="0"/>
              </a:rPr>
              <a:t>nu au </a:t>
            </a:r>
            <a:r>
              <a:rPr lang="ro-MD" sz="2000" b="1" dirty="0" err="1">
                <a:latin typeface="Times New Roman" panose="02020603050405020304" pitchFamily="18" charset="0"/>
                <a:cs typeface="Times New Roman" panose="02020603050405020304" pitchFamily="18" charset="0"/>
              </a:rPr>
              <a:t>angajaţi</a:t>
            </a:r>
            <a:r>
              <a:rPr lang="ro-MD" sz="2000" b="1" dirty="0">
                <a:latin typeface="Times New Roman" panose="02020603050405020304" pitchFamily="18" charset="0"/>
                <a:cs typeface="Times New Roman" panose="02020603050405020304" pitchFamily="18" charset="0"/>
              </a:rPr>
              <a:t> </a:t>
            </a:r>
            <a:r>
              <a:rPr lang="ro-MD" sz="2000" dirty="0" smtClean="0">
                <a:latin typeface="Times New Roman" panose="02020603050405020304" pitchFamily="18" charset="0"/>
                <a:cs typeface="Times New Roman" panose="02020603050405020304" pitchFamily="18" charset="0"/>
              </a:rPr>
              <a:t>privind </a:t>
            </a:r>
            <a:r>
              <a:rPr lang="ro-MD" sz="2000" dirty="0" err="1">
                <a:latin typeface="Times New Roman" panose="02020603050405020304" pitchFamily="18" charset="0"/>
                <a:cs typeface="Times New Roman" panose="02020603050405020304" pitchFamily="18" charset="0"/>
              </a:rPr>
              <a:t>reţinerea</a:t>
            </a:r>
            <a:r>
              <a:rPr lang="ro-MD" sz="2000" dirty="0">
                <a:latin typeface="Times New Roman" panose="02020603050405020304" pitchFamily="18" charset="0"/>
                <a:cs typeface="Times New Roman" panose="02020603050405020304" pitchFamily="18" charset="0"/>
              </a:rPr>
              <a:t> impozitului pe venit, a primelor de asigurare obligatorie de </a:t>
            </a:r>
            <a:r>
              <a:rPr lang="ro-MD" sz="2000" dirty="0" err="1">
                <a:latin typeface="Times New Roman" panose="02020603050405020304" pitchFamily="18" charset="0"/>
                <a:cs typeface="Times New Roman" panose="02020603050405020304" pitchFamily="18" charset="0"/>
              </a:rPr>
              <a:t>asistenţă</a:t>
            </a:r>
            <a:r>
              <a:rPr lang="ro-MD" sz="2000" dirty="0">
                <a:latin typeface="Times New Roman" panose="02020603050405020304" pitchFamily="18" charset="0"/>
                <a:cs typeface="Times New Roman" panose="02020603050405020304" pitchFamily="18" charset="0"/>
              </a:rPr>
              <a:t> medicală </a:t>
            </a:r>
            <a:r>
              <a:rPr lang="ro-MD" sz="2000" dirty="0" err="1">
                <a:latin typeface="Times New Roman" panose="02020603050405020304" pitchFamily="18" charset="0"/>
                <a:cs typeface="Times New Roman" panose="02020603050405020304" pitchFamily="18" charset="0"/>
              </a:rPr>
              <a:t>şi</a:t>
            </a:r>
            <a:r>
              <a:rPr lang="ro-MD" sz="2000" dirty="0">
                <a:latin typeface="Times New Roman" panose="02020603050405020304" pitchFamily="18" charset="0"/>
                <a:cs typeface="Times New Roman" panose="02020603050405020304" pitchFamily="18" charset="0"/>
              </a:rPr>
              <a:t> a </a:t>
            </a:r>
            <a:r>
              <a:rPr lang="ro-MD" sz="2000" dirty="0" err="1">
                <a:latin typeface="Times New Roman" panose="02020603050405020304" pitchFamily="18" charset="0"/>
                <a:cs typeface="Times New Roman" panose="02020603050405020304" pitchFamily="18" charset="0"/>
              </a:rPr>
              <a:t>contribuţiilor</a:t>
            </a:r>
            <a:r>
              <a:rPr lang="ro-MD" sz="2000" dirty="0">
                <a:latin typeface="Times New Roman" panose="02020603050405020304" pitchFamily="18" charset="0"/>
                <a:cs typeface="Times New Roman" panose="02020603050405020304" pitchFamily="18" charset="0"/>
              </a:rPr>
              <a:t> de asigurări sociale de stat obligatorii calculate pentru luna respectivă.</a:t>
            </a:r>
          </a:p>
          <a:p>
            <a:r>
              <a:rPr lang="ro-MD" sz="2000" dirty="0">
                <a:latin typeface="Times New Roman" panose="02020603050405020304" pitchFamily="18" charset="0"/>
                <a:cs typeface="Times New Roman" panose="02020603050405020304" pitchFamily="18" charset="0"/>
              </a:rPr>
              <a:t/>
            </a:r>
            <a:br>
              <a:rPr lang="ro-MD" sz="2000" dirty="0">
                <a:latin typeface="Times New Roman" panose="02020603050405020304" pitchFamily="18" charset="0"/>
                <a:cs typeface="Times New Roman" panose="02020603050405020304" pitchFamily="18" charset="0"/>
              </a:rPr>
            </a:br>
            <a:endParaRPr lang="ro-MD" sz="2000" dirty="0">
              <a:latin typeface="Times New Roman" panose="02020603050405020304" pitchFamily="18" charset="0"/>
              <a:cs typeface="Times New Roman" panose="02020603050405020304" pitchFamily="18" charset="0"/>
            </a:endParaRPr>
          </a:p>
          <a:p>
            <a:r>
              <a:rPr lang="ro-MD" sz="2000" dirty="0">
                <a:latin typeface="Times New Roman" panose="02020603050405020304" pitchFamily="18" charset="0"/>
                <a:cs typeface="Times New Roman" panose="02020603050405020304" pitchFamily="18" charset="0"/>
              </a:rPr>
              <a:t>c) </a:t>
            </a:r>
            <a:r>
              <a:rPr lang="ro-MD" sz="2000" b="1" dirty="0">
                <a:latin typeface="Times New Roman" panose="02020603050405020304" pitchFamily="18" charset="0"/>
                <a:cs typeface="Times New Roman" panose="02020603050405020304" pitchFamily="18" charset="0"/>
              </a:rPr>
              <a:t>declarație de corectare  </a:t>
            </a:r>
            <a:r>
              <a:rPr lang="ro-MD" sz="2000" dirty="0">
                <a:latin typeface="Times New Roman" panose="02020603050405020304" pitchFamily="18" charset="0"/>
                <a:cs typeface="Times New Roman" panose="02020603050405020304" pitchFamily="18" charset="0"/>
              </a:rPr>
              <a:t>– în modul stabilit de art.188 din Codul fiscal.</a:t>
            </a:r>
          </a:p>
        </p:txBody>
      </p:sp>
    </p:spTree>
    <p:extLst>
      <p:ext uri="{BB962C8B-B14F-4D97-AF65-F5344CB8AC3E}">
        <p14:creationId xmlns:p14="http://schemas.microsoft.com/office/powerpoint/2010/main" val="20050910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310243" y="1011115"/>
            <a:ext cx="11658599" cy="5242728"/>
          </a:xfrm>
        </p:spPr>
        <p:txBody>
          <a:bodyPr>
            <a:normAutofit/>
          </a:bodyPr>
          <a:lstStyle/>
          <a:p>
            <a:pPr marL="0" lvl="0" indent="0">
              <a:spcBef>
                <a:spcPts val="0"/>
              </a:spcBef>
              <a:buNone/>
            </a:pPr>
            <a:r>
              <a:rPr lang="en-US" sz="2000" b="1" dirty="0" smtClean="0">
                <a:latin typeface="Times New Roman" panose="02020603050405020304" pitchFamily="18" charset="0"/>
                <a:ea typeface="Cambria" panose="02040503050406030204" pitchFamily="18" charset="0"/>
                <a:cs typeface="Times New Roman" panose="02020603050405020304" pitchFamily="18" charset="0"/>
              </a:rPr>
              <a:t>Art.5 No</a:t>
            </a:r>
            <a:r>
              <a:rPr lang="ro-MO" sz="2000" b="1" dirty="0" smtClean="0">
                <a:latin typeface="Times New Roman" panose="02020603050405020304" pitchFamily="18" charset="0"/>
                <a:ea typeface="Cambria" panose="02040503050406030204" pitchFamily="18" charset="0"/>
                <a:cs typeface="Times New Roman" panose="02020603050405020304" pitchFamily="18" charset="0"/>
              </a:rPr>
              <a:t>țiuni generale</a:t>
            </a:r>
            <a:r>
              <a:rPr lang="en-US" sz="2000" b="1" dirty="0" smtClean="0">
                <a:latin typeface="Times New Roman" panose="02020603050405020304" pitchFamily="18" charset="0"/>
                <a:ea typeface="Cambria" panose="02040503050406030204" pitchFamily="18" charset="0"/>
                <a:cs typeface="Times New Roman" panose="02020603050405020304" pitchFamily="18" charset="0"/>
              </a:rPr>
              <a:t> </a:t>
            </a:r>
          </a:p>
          <a:p>
            <a:pPr marL="0" lvl="0" indent="0">
              <a:spcBef>
                <a:spcPts val="0"/>
              </a:spcBef>
              <a:buNone/>
            </a:pPr>
            <a:r>
              <a:rPr lang="ro-MD" sz="20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sz="2000" dirty="0" smtClean="0">
              <a:latin typeface="Times New Roman" panose="02020603050405020304" pitchFamily="18" charset="0"/>
              <a:ea typeface="Cambria" panose="02040503050406030204" pitchFamily="18" charset="0"/>
              <a:cs typeface="Times New Roman" panose="02020603050405020304" pitchFamily="18" charset="0"/>
            </a:endParaRPr>
          </a:p>
          <a:p>
            <a:pPr marL="0" lvl="0" indent="0" algn="just" eaLnBrk="0" fontAlgn="base" hangingPunct="0">
              <a:lnSpc>
                <a:spcPct val="100000"/>
              </a:lnSpc>
              <a:spcAft>
                <a:spcPct val="0"/>
              </a:spcAft>
              <a:buNone/>
              <a:defRPr/>
            </a:pPr>
            <a:r>
              <a:rPr lang="en-US" altLang="ro-RO" sz="2000" b="1" i="1" dirty="0" smtClean="0">
                <a:solidFill>
                  <a:prstClr val="black"/>
                </a:solidFill>
                <a:latin typeface="Times New Roman" panose="02020603050405020304" pitchFamily="18" charset="0"/>
                <a:cs typeface="Times New Roman" panose="02020603050405020304" pitchFamily="18" charset="0"/>
              </a:rPr>
              <a:t>47) </a:t>
            </a:r>
            <a:r>
              <a:rPr lang="ro-RO" altLang="ro-RO" sz="2000" b="1" i="1" dirty="0" smtClean="0">
                <a:solidFill>
                  <a:prstClr val="black"/>
                </a:solidFill>
                <a:latin typeface="Times New Roman" panose="02020603050405020304" pitchFamily="18" charset="0"/>
                <a:cs typeface="Times New Roman" panose="02020603050405020304" pitchFamily="18" charset="0"/>
              </a:rPr>
              <a:t>Program </a:t>
            </a:r>
            <a:r>
              <a:rPr lang="ro-RO" altLang="ro-RO" sz="2000" b="1" i="1" dirty="0">
                <a:solidFill>
                  <a:prstClr val="black"/>
                </a:solidFill>
                <a:latin typeface="Times New Roman" panose="02020603050405020304" pitchFamily="18" charset="0"/>
                <a:cs typeface="Times New Roman" panose="02020603050405020304" pitchFamily="18" charset="0"/>
              </a:rPr>
              <a:t>de stimulare pe termen lung (stock option plan) </a:t>
            </a:r>
            <a:r>
              <a:rPr lang="ro-RO" altLang="ro-RO" sz="2000" dirty="0">
                <a:solidFill>
                  <a:prstClr val="black"/>
                </a:solidFill>
                <a:latin typeface="Times New Roman" panose="02020603050405020304" pitchFamily="18" charset="0"/>
                <a:cs typeface="Times New Roman" panose="02020603050405020304" pitchFamily="18" charset="0"/>
              </a:rPr>
              <a:t>– program iniţiat în cadrul unei persoane juridice sau în cadrul persoanelor juridice interdependente acesteia, aprobat de către adunarea generală a asociaţilor/acţionarilor, prin care </a:t>
            </a:r>
            <a:r>
              <a:rPr lang="ro-RO" altLang="ro-RO" sz="2000" b="1" dirty="0">
                <a:solidFill>
                  <a:prstClr val="black"/>
                </a:solidFill>
                <a:latin typeface="Times New Roman" panose="02020603050405020304" pitchFamily="18" charset="0"/>
                <a:cs typeface="Times New Roman" panose="02020603050405020304" pitchFamily="18" charset="0"/>
              </a:rPr>
              <a:t>se acordă salariaţilor şi/sau administratorilor acesteia, care au statut de rezident în sensul prezentului cod, dreptul de a achiziţiona la un preţ preferenţial sau de a primi cu titlu gratuit un număr determinat de titluri (cote) de participare, emise de persoana juridică respectivă, dar nu mai mult de 25% din capitalul social</a:t>
            </a:r>
            <a:r>
              <a:rPr lang="ro-RO" altLang="ro-RO" sz="2000" dirty="0">
                <a:solidFill>
                  <a:prstClr val="black"/>
                </a:solidFill>
                <a:latin typeface="Times New Roman" panose="02020603050405020304" pitchFamily="18" charset="0"/>
                <a:cs typeface="Times New Roman" panose="02020603050405020304" pitchFamily="18" charset="0"/>
              </a:rPr>
              <a:t>, în raport cu toţi participanţii la program</a:t>
            </a:r>
            <a:r>
              <a:rPr lang="ro-RO" altLang="ro-RO" sz="2000" dirty="0" smtClean="0">
                <a:solidFill>
                  <a:prstClr val="black"/>
                </a:solidFill>
                <a:latin typeface="Times New Roman" panose="02020603050405020304" pitchFamily="18" charset="0"/>
                <a:cs typeface="Times New Roman" panose="02020603050405020304" pitchFamily="18" charset="0"/>
              </a:rPr>
              <a:t>.</a:t>
            </a:r>
          </a:p>
          <a:p>
            <a:pPr marL="0" lvl="0" indent="0" algn="just" eaLnBrk="0" fontAlgn="base" hangingPunct="0">
              <a:lnSpc>
                <a:spcPct val="100000"/>
              </a:lnSpc>
              <a:spcAft>
                <a:spcPct val="0"/>
              </a:spcAft>
              <a:buNone/>
              <a:defRPr/>
            </a:pPr>
            <a:r>
              <a:rPr lang="ro-RO" altLang="ro-RO" sz="2000" dirty="0" smtClean="0">
                <a:solidFill>
                  <a:prstClr val="black"/>
                </a:solidFill>
                <a:latin typeface="Times New Roman" panose="02020603050405020304" pitchFamily="18" charset="0"/>
                <a:cs typeface="Times New Roman" panose="02020603050405020304" pitchFamily="18" charset="0"/>
              </a:rPr>
              <a:t> </a:t>
            </a:r>
            <a:r>
              <a:rPr lang="ro-RO" altLang="ro-RO" sz="2000" dirty="0">
                <a:solidFill>
                  <a:prstClr val="black"/>
                </a:solidFill>
                <a:latin typeface="Times New Roman" panose="02020603050405020304" pitchFamily="18" charset="0"/>
                <a:cs typeface="Times New Roman" panose="02020603050405020304" pitchFamily="18" charset="0"/>
              </a:rPr>
              <a:t>Pentru calificarea unui program ca fiind stock option plan, programul respectiv trebuie să cuprindă o perioadă minimă de 3 ani între momentul acordării dreptului şi momentul exercitării acestuia (achiziţionării/primirii titlurilor (cotelor) de participare).</a:t>
            </a:r>
          </a:p>
          <a:p>
            <a:pPr marL="0" indent="0" algn="just">
              <a:buNone/>
            </a:pPr>
            <a:r>
              <a:rPr lang="ro-MD" dirty="0"/>
              <a:t/>
            </a:r>
            <a:br>
              <a:rPr lang="ro-MD" dirty="0"/>
            </a:br>
            <a:endParaRPr lang="ru-RU" sz="48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6796252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55270"/>
            <a:ext cx="10515600" cy="3314701"/>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Mul</a:t>
            </a:r>
            <a:r>
              <a:rPr lang="en-US" sz="2800" b="1" dirty="0" smtClean="0">
                <a:latin typeface="Times New Roman" panose="02020603050405020304" pitchFamily="18" charset="0"/>
                <a:ea typeface="Cambria" panose="02040503050406030204" pitchFamily="18" charset="0"/>
                <a:cs typeface="Times New Roman" panose="02020603050405020304" pitchFamily="18" charset="0"/>
              </a:rPr>
              <a:t>’u</a:t>
            </a:r>
            <a:r>
              <a:rPr lang="ro-MD" sz="2800" b="1" dirty="0" err="1" smtClean="0">
                <a:latin typeface="Times New Roman" panose="02020603050405020304" pitchFamily="18" charset="0"/>
                <a:ea typeface="Cambria" panose="02040503050406030204" pitchFamily="18" charset="0"/>
                <a:cs typeface="Times New Roman" panose="02020603050405020304" pitchFamily="18" charset="0"/>
              </a:rPr>
              <a:t>mesc</a:t>
            </a:r>
            <a:r>
              <a:rPr lang="en-US" sz="2800" b="1"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2800" b="1" dirty="0" err="1" smtClean="0">
                <a:latin typeface="Times New Roman" panose="02020603050405020304" pitchFamily="18" charset="0"/>
                <a:ea typeface="Cambria" panose="02040503050406030204" pitchFamily="18" charset="0"/>
                <a:cs typeface="Times New Roman" panose="02020603050405020304" pitchFamily="18" charset="0"/>
              </a:rPr>
              <a:t>pentru</a:t>
            </a:r>
            <a:r>
              <a:rPr lang="en-US" sz="2800" b="1"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2800" b="1" dirty="0" err="1" smtClean="0">
                <a:latin typeface="Times New Roman" panose="02020603050405020304" pitchFamily="18" charset="0"/>
                <a:ea typeface="Cambria" panose="02040503050406030204" pitchFamily="18" charset="0"/>
                <a:cs typeface="Times New Roman" panose="02020603050405020304" pitchFamily="18" charset="0"/>
              </a:rPr>
              <a:t>aten’ie</a:t>
            </a:r>
            <a:r>
              <a:rPr lang="en-US" sz="2800" b="1" dirty="0" smtClean="0">
                <a:latin typeface="Times New Roman" panose="02020603050405020304" pitchFamily="18" charset="0"/>
                <a:ea typeface="Cambria" panose="02040503050406030204" pitchFamily="18" charset="0"/>
                <a:cs typeface="Times New Roman" panose="02020603050405020304" pitchFamily="18" charset="0"/>
              </a:rPr>
              <a:t>!</a:t>
            </a: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838200" y="1825624"/>
            <a:ext cx="11353800" cy="4624161"/>
          </a:xfrm>
        </p:spPr>
        <p:txBody>
          <a:bodyPr>
            <a:normAutofit/>
          </a:bodyPr>
          <a:lstStyle/>
          <a:p>
            <a:pPr marL="0" lvl="0" indent="0">
              <a:spcBef>
                <a:spcPts val="0"/>
              </a:spcBef>
              <a:buNone/>
            </a:pPr>
            <a:r>
              <a:rPr lang="ro-MD" sz="1200" i="1" dirty="0">
                <a:solidFill>
                  <a:prstClr val="black"/>
                </a:solidFill>
                <a:latin typeface="Cambria" panose="02040503050406030204" pitchFamily="18" charset="0"/>
                <a:ea typeface="Cambria" panose="02040503050406030204" pitchFamily="18" charset="0"/>
              </a:rPr>
              <a:t/>
            </a:r>
            <a:br>
              <a:rPr lang="ro-MD" sz="1200" i="1" dirty="0">
                <a:solidFill>
                  <a:prstClr val="black"/>
                </a:solidFill>
                <a:latin typeface="Cambria" panose="02040503050406030204" pitchFamily="18" charset="0"/>
                <a:ea typeface="Cambria" panose="02040503050406030204" pitchFamily="18" charset="0"/>
              </a:rPr>
            </a:br>
            <a:endParaRPr lang="ru-RU" sz="1200" i="1" dirty="0">
              <a:solidFill>
                <a:prstClr val="black"/>
              </a:solidFill>
              <a:latin typeface="Cambria" panose="02040503050406030204" pitchFamily="18" charset="0"/>
              <a:ea typeface="Cambria" panose="02040503050406030204" pitchFamily="18" charset="0"/>
            </a:endParaRPr>
          </a:p>
          <a:p>
            <a:endParaRPr lang="ru-RU" i="1" dirty="0"/>
          </a:p>
        </p:txBody>
      </p:sp>
      <p:pic>
        <p:nvPicPr>
          <p:cNvPr id="4" name="Рисунок 3"/>
          <p:cNvPicPr>
            <a:picLocks noChangeAspect="1"/>
          </p:cNvPicPr>
          <p:nvPr/>
        </p:nvPicPr>
        <p:blipFill>
          <a:blip r:embed="rId2"/>
          <a:stretch>
            <a:fillRect/>
          </a:stretch>
        </p:blipFill>
        <p:spPr>
          <a:xfrm>
            <a:off x="1012372" y="489856"/>
            <a:ext cx="10711542" cy="6204857"/>
          </a:xfrm>
          <a:prstGeom prst="rect">
            <a:avLst/>
          </a:prstGeom>
        </p:spPr>
      </p:pic>
    </p:spTree>
    <p:extLst>
      <p:ext uri="{BB962C8B-B14F-4D97-AF65-F5344CB8AC3E}">
        <p14:creationId xmlns:p14="http://schemas.microsoft.com/office/powerpoint/2010/main" val="22178297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505327" y="1203158"/>
            <a:ext cx="11357810" cy="5486400"/>
          </a:xfrm>
        </p:spPr>
        <p:txBody>
          <a:bodyPr>
            <a:noAutofit/>
          </a:bodyPr>
          <a:lstStyle/>
          <a:p>
            <a:pPr marL="0" lvl="0" indent="0">
              <a:spcBef>
                <a:spcPts val="0"/>
              </a:spcBef>
              <a:buNone/>
            </a:pPr>
            <a:r>
              <a:rPr lang="en-US" sz="2000" b="1" dirty="0" smtClean="0">
                <a:latin typeface="Times New Roman" panose="02020603050405020304" pitchFamily="18" charset="0"/>
                <a:ea typeface="Cambria" panose="02040503050406030204" pitchFamily="18" charset="0"/>
                <a:cs typeface="Times New Roman" panose="02020603050405020304" pitchFamily="18" charset="0"/>
              </a:rPr>
              <a:t>Art.5 No</a:t>
            </a:r>
            <a:r>
              <a:rPr lang="ro-MO" sz="2000" b="1" dirty="0" smtClean="0">
                <a:latin typeface="Times New Roman" panose="02020603050405020304" pitchFamily="18" charset="0"/>
                <a:ea typeface="Cambria" panose="02040503050406030204" pitchFamily="18" charset="0"/>
                <a:cs typeface="Times New Roman" panose="02020603050405020304" pitchFamily="18" charset="0"/>
              </a:rPr>
              <a:t>țiuni generale</a:t>
            </a:r>
            <a:r>
              <a:rPr lang="en-US" sz="2000" b="1" dirty="0" smtClean="0">
                <a:latin typeface="Times New Roman" panose="02020603050405020304" pitchFamily="18" charset="0"/>
                <a:ea typeface="Cambria" panose="02040503050406030204" pitchFamily="18" charset="0"/>
                <a:cs typeface="Times New Roman" panose="02020603050405020304" pitchFamily="18" charset="0"/>
              </a:rPr>
              <a:t> </a:t>
            </a:r>
          </a:p>
          <a:p>
            <a:pPr marL="0" lvl="0" indent="0">
              <a:spcBef>
                <a:spcPts val="0"/>
              </a:spcBef>
              <a:buNone/>
            </a:pPr>
            <a:r>
              <a:rPr lang="ro-MD" sz="2000" dirty="0" smtClean="0">
                <a:latin typeface="Times New Roman" panose="02020603050405020304" pitchFamily="18" charset="0"/>
                <a:ea typeface="Cambria" panose="02040503050406030204" pitchFamily="18" charset="0"/>
                <a:cs typeface="Times New Roman" panose="02020603050405020304" pitchFamily="18" charset="0"/>
              </a:rPr>
              <a:t>.</a:t>
            </a:r>
            <a:endParaRPr lang="en-US" sz="2000" dirty="0" smtClean="0">
              <a:latin typeface="Times New Roman" panose="02020603050405020304" pitchFamily="18" charset="0"/>
              <a:ea typeface="Cambria" panose="02040503050406030204" pitchFamily="18" charset="0"/>
              <a:cs typeface="Times New Roman" panose="02020603050405020304" pitchFamily="18" charset="0"/>
            </a:endParaRPr>
          </a:p>
          <a:p>
            <a:pPr lvl="0" algn="just" eaLnBrk="0" fontAlgn="base" hangingPunct="0">
              <a:lnSpc>
                <a:spcPct val="100000"/>
              </a:lnSpc>
              <a:spcAft>
                <a:spcPct val="0"/>
              </a:spcAft>
              <a:buFont typeface="Wingdings" panose="05000000000000000000" pitchFamily="2" charset="2"/>
              <a:buChar char="Ø"/>
              <a:defRPr/>
            </a:pPr>
            <a:r>
              <a:rPr lang="ro-MO" altLang="ro-RO" sz="2000" b="1" dirty="0">
                <a:solidFill>
                  <a:prstClr val="black"/>
                </a:solidFill>
                <a:latin typeface="Times New Roman" panose="02020603050405020304" pitchFamily="18" charset="0"/>
                <a:cs typeface="Times New Roman" panose="02020603050405020304" pitchFamily="18" charset="0"/>
              </a:rPr>
              <a:t>D</a:t>
            </a:r>
            <a:r>
              <a:rPr lang="vi-VN" altLang="ro-RO" sz="2000" b="1" dirty="0" smtClean="0">
                <a:solidFill>
                  <a:prstClr val="black"/>
                </a:solidFill>
                <a:latin typeface="Times New Roman" panose="02020603050405020304" pitchFamily="18" charset="0"/>
                <a:cs typeface="Times New Roman" panose="02020603050405020304" pitchFamily="18" charset="0"/>
              </a:rPr>
              <a:t>repturile </a:t>
            </a:r>
            <a:r>
              <a:rPr lang="vi-VN" altLang="ro-RO" sz="2000" b="1" dirty="0">
                <a:solidFill>
                  <a:prstClr val="black"/>
                </a:solidFill>
                <a:latin typeface="Times New Roman" panose="02020603050405020304" pitchFamily="18" charset="0"/>
                <a:cs typeface="Times New Roman" panose="02020603050405020304" pitchFamily="18" charset="0"/>
              </a:rPr>
              <a:t>acordate </a:t>
            </a:r>
            <a:r>
              <a:rPr lang="vi-VN" altLang="ro-RO" sz="2000" dirty="0">
                <a:solidFill>
                  <a:prstClr val="black"/>
                </a:solidFill>
                <a:latin typeface="Times New Roman" panose="02020603050405020304" pitchFamily="18" charset="0"/>
                <a:cs typeface="Times New Roman" panose="02020603050405020304" pitchFamily="18" charset="0"/>
              </a:rPr>
              <a:t>în cadrul </a:t>
            </a:r>
            <a:r>
              <a:rPr lang="vi-VN" altLang="ro-RO" sz="2000" i="1" dirty="0">
                <a:solidFill>
                  <a:prstClr val="black"/>
                </a:solidFill>
                <a:latin typeface="Times New Roman" panose="02020603050405020304" pitchFamily="18" charset="0"/>
                <a:cs typeface="Times New Roman" panose="02020603050405020304" pitchFamily="18" charset="0"/>
              </a:rPr>
              <a:t>stock option </a:t>
            </a:r>
            <a:r>
              <a:rPr lang="vi-VN" altLang="ro-RO" sz="2000" i="1" dirty="0" smtClean="0">
                <a:solidFill>
                  <a:prstClr val="black"/>
                </a:solidFill>
                <a:latin typeface="Times New Roman" panose="02020603050405020304" pitchFamily="18" charset="0"/>
                <a:cs typeface="Times New Roman" panose="02020603050405020304" pitchFamily="18" charset="0"/>
              </a:rPr>
              <a:t>plan</a:t>
            </a:r>
            <a:r>
              <a:rPr lang="vi-VN" altLang="ro-RO" sz="2000" i="1" dirty="0">
                <a:solidFill>
                  <a:prstClr val="black"/>
                </a:solidFill>
                <a:latin typeface="Times New Roman" panose="02020603050405020304" pitchFamily="18" charset="0"/>
                <a:cs typeface="Times New Roman" panose="02020603050405020304" pitchFamily="18" charset="0"/>
              </a:rPr>
              <a:t>, </a:t>
            </a:r>
            <a:r>
              <a:rPr lang="vi-VN" altLang="ro-RO" sz="2000" dirty="0">
                <a:solidFill>
                  <a:prstClr val="black"/>
                </a:solidFill>
                <a:latin typeface="Times New Roman" panose="02020603050405020304" pitchFamily="18" charset="0"/>
                <a:cs typeface="Times New Roman" panose="02020603050405020304" pitchFamily="18" charset="0"/>
              </a:rPr>
              <a:t>în momentul acordării, </a:t>
            </a:r>
            <a:r>
              <a:rPr lang="vi-VN" altLang="ro-RO" sz="2000" dirty="0" smtClean="0">
                <a:solidFill>
                  <a:prstClr val="black"/>
                </a:solidFill>
                <a:latin typeface="Times New Roman" panose="02020603050405020304" pitchFamily="18" charset="0"/>
                <a:cs typeface="Times New Roman" panose="02020603050405020304" pitchFamily="18" charset="0"/>
              </a:rPr>
              <a:t>în </a:t>
            </a:r>
            <a:r>
              <a:rPr lang="vi-VN" altLang="ro-RO" sz="2000" dirty="0">
                <a:solidFill>
                  <a:prstClr val="black"/>
                </a:solidFill>
                <a:latin typeface="Times New Roman" panose="02020603050405020304" pitchFamily="18" charset="0"/>
                <a:cs typeface="Times New Roman" panose="02020603050405020304" pitchFamily="18" charset="0"/>
              </a:rPr>
              <a:t>conformitate cu condițiile stabilite de </a:t>
            </a:r>
            <a:r>
              <a:rPr lang="vi-VN" altLang="ro-RO" sz="2000" dirty="0" smtClean="0">
                <a:solidFill>
                  <a:prstClr val="black"/>
                </a:solidFill>
                <a:latin typeface="Times New Roman" panose="02020603050405020304" pitchFamily="18" charset="0"/>
                <a:cs typeface="Times New Roman" panose="02020603050405020304" pitchFamily="18" charset="0"/>
              </a:rPr>
              <a:t>Guvern</a:t>
            </a:r>
            <a:r>
              <a:rPr lang="ro-MO" altLang="ro-RO" sz="2000" dirty="0">
                <a:solidFill>
                  <a:prstClr val="black"/>
                </a:solidFill>
                <a:latin typeface="Times New Roman" panose="02020603050405020304" pitchFamily="18" charset="0"/>
                <a:cs typeface="Times New Roman" panose="02020603050405020304" pitchFamily="18" charset="0"/>
              </a:rPr>
              <a:t> </a:t>
            </a:r>
            <a:r>
              <a:rPr lang="ro-MO" altLang="ro-RO" sz="2000" dirty="0" smtClean="0">
                <a:solidFill>
                  <a:prstClr val="black"/>
                </a:solidFill>
                <a:latin typeface="Times New Roman" panose="02020603050405020304" pitchFamily="18" charset="0"/>
                <a:cs typeface="Times New Roman" panose="02020603050405020304" pitchFamily="18" charset="0"/>
              </a:rPr>
              <a:t>constituie surse de venit neimpozabile </a:t>
            </a:r>
            <a:r>
              <a:rPr lang="ro-MO" altLang="ro-RO" sz="2000" i="1" dirty="0" smtClean="0">
                <a:solidFill>
                  <a:prstClr val="black"/>
                </a:solidFill>
                <a:latin typeface="Times New Roman" panose="02020603050405020304" pitchFamily="18" charset="0"/>
                <a:cs typeface="Times New Roman" panose="02020603050405020304" pitchFamily="18" charset="0"/>
              </a:rPr>
              <a:t>(art.20  lit. </a:t>
            </a:r>
            <a:r>
              <a:rPr lang="vi-VN" sz="2000" i="1" dirty="0">
                <a:latin typeface="Times New Roman" panose="02020603050405020304" pitchFamily="18" charset="0"/>
                <a:cs typeface="Times New Roman" panose="02020603050405020304" pitchFamily="18" charset="0"/>
              </a:rPr>
              <a:t>z</a:t>
            </a:r>
            <a:r>
              <a:rPr lang="vi-VN" sz="2000" i="1" baseline="30000" dirty="0">
                <a:latin typeface="Times New Roman" panose="02020603050405020304" pitchFamily="18" charset="0"/>
                <a:cs typeface="Times New Roman" panose="02020603050405020304" pitchFamily="18" charset="0"/>
              </a:rPr>
              <a:t>22</a:t>
            </a:r>
            <a:r>
              <a:rPr lang="vi-VN" sz="2000" i="1" dirty="0">
                <a:latin typeface="Times New Roman" panose="02020603050405020304" pitchFamily="18" charset="0"/>
                <a:cs typeface="Times New Roman" panose="02020603050405020304" pitchFamily="18" charset="0"/>
              </a:rPr>
              <a:t>) </a:t>
            </a:r>
            <a:r>
              <a:rPr lang="ro-MO" sz="2000" i="1" dirty="0" smtClean="0">
                <a:latin typeface="Times New Roman" panose="02020603050405020304" pitchFamily="18" charset="0"/>
                <a:cs typeface="Times New Roman" panose="02020603050405020304" pitchFamily="18" charset="0"/>
              </a:rPr>
              <a:t>din Codul fiscal</a:t>
            </a:r>
            <a:r>
              <a:rPr lang="ro-MO" altLang="ro-RO" sz="2000" i="1" dirty="0" smtClean="0">
                <a:solidFill>
                  <a:prstClr val="black"/>
                </a:solidFill>
                <a:latin typeface="Times New Roman" panose="02020603050405020304" pitchFamily="18" charset="0"/>
                <a:cs typeface="Times New Roman" panose="02020603050405020304" pitchFamily="18" charset="0"/>
              </a:rPr>
              <a:t>);</a:t>
            </a:r>
          </a:p>
          <a:p>
            <a:pPr lvl="0" algn="just" eaLnBrk="0" fontAlgn="base" hangingPunct="0">
              <a:lnSpc>
                <a:spcPct val="100000"/>
              </a:lnSpc>
              <a:spcAft>
                <a:spcPct val="0"/>
              </a:spcAft>
              <a:buFont typeface="Wingdings" panose="05000000000000000000" pitchFamily="2" charset="2"/>
              <a:buChar char="Ø"/>
              <a:defRPr/>
            </a:pPr>
            <a:endParaRPr lang="ro-MO" altLang="ro-RO" sz="2000" b="1" i="1" dirty="0" smtClean="0">
              <a:solidFill>
                <a:prstClr val="black"/>
              </a:solidFill>
              <a:latin typeface="Times New Roman" panose="02020603050405020304" pitchFamily="18" charset="0"/>
              <a:cs typeface="Times New Roman" panose="02020603050405020304" pitchFamily="18" charset="0"/>
            </a:endParaRPr>
          </a:p>
          <a:p>
            <a:pPr lvl="0" algn="just" eaLnBrk="0" fontAlgn="base" hangingPunct="0">
              <a:lnSpc>
                <a:spcPct val="100000"/>
              </a:lnSpc>
              <a:spcAft>
                <a:spcPct val="0"/>
              </a:spcAft>
              <a:buFont typeface="Wingdings" panose="05000000000000000000" pitchFamily="2" charset="2"/>
              <a:buChar char="Ø"/>
              <a:defRPr/>
            </a:pPr>
            <a:r>
              <a:rPr lang="vi-VN" sz="2000" b="1" dirty="0" smtClean="0">
                <a:solidFill>
                  <a:srgbClr val="333333"/>
                </a:solidFill>
                <a:latin typeface="Times New Roman" panose="02020603050405020304" pitchFamily="18" charset="0"/>
                <a:cs typeface="Times New Roman" panose="02020603050405020304" pitchFamily="18" charset="0"/>
              </a:rPr>
              <a:t>Creșterea </a:t>
            </a:r>
            <a:r>
              <a:rPr lang="vi-VN" sz="2000" b="1" dirty="0">
                <a:solidFill>
                  <a:srgbClr val="333333"/>
                </a:solidFill>
                <a:latin typeface="Times New Roman" panose="02020603050405020304" pitchFamily="18" charset="0"/>
                <a:cs typeface="Times New Roman" panose="02020603050405020304" pitchFamily="18" charset="0"/>
              </a:rPr>
              <a:t>sau pierderea de capital </a:t>
            </a:r>
            <a:r>
              <a:rPr lang="vi-VN" sz="2000" dirty="0">
                <a:solidFill>
                  <a:srgbClr val="333333"/>
                </a:solidFill>
                <a:latin typeface="Times New Roman" panose="02020603050405020304" pitchFamily="18" charset="0"/>
                <a:cs typeface="Times New Roman" panose="02020603050405020304" pitchFamily="18" charset="0"/>
              </a:rPr>
              <a:t>în cazul tranzacțiilor cu titluri (cote) de participare dobândite la preț preferențial sau gratuit în cadrul </a:t>
            </a:r>
            <a:r>
              <a:rPr lang="vi-VN" sz="2000" i="1" dirty="0">
                <a:solidFill>
                  <a:srgbClr val="333333"/>
                </a:solidFill>
                <a:latin typeface="Times New Roman" panose="02020603050405020304" pitchFamily="18" charset="0"/>
                <a:cs typeface="Times New Roman" panose="02020603050405020304" pitchFamily="18" charset="0"/>
              </a:rPr>
              <a:t>stock option plan</a:t>
            </a:r>
            <a:r>
              <a:rPr lang="vi-VN" sz="2000" dirty="0">
                <a:solidFill>
                  <a:srgbClr val="333333"/>
                </a:solidFill>
                <a:latin typeface="Times New Roman" panose="02020603050405020304" pitchFamily="18" charset="0"/>
                <a:cs typeface="Times New Roman" panose="02020603050405020304" pitchFamily="18" charset="0"/>
              </a:rPr>
              <a:t> se determină ca </a:t>
            </a:r>
            <a:r>
              <a:rPr lang="vi-VN" sz="2000" b="1" dirty="0">
                <a:solidFill>
                  <a:srgbClr val="333333"/>
                </a:solidFill>
                <a:latin typeface="Times New Roman" panose="02020603050405020304" pitchFamily="18" charset="0"/>
                <a:cs typeface="Times New Roman" panose="02020603050405020304" pitchFamily="18" charset="0"/>
              </a:rPr>
              <a:t>diferența dintre prețul de vânzare (suma încasată/venitul obținut) a titlurilor (cotelor) de participare și baza valorică a acestora</a:t>
            </a:r>
            <a:r>
              <a:rPr lang="vi-VN" sz="2000" b="1" i="1" dirty="0" smtClean="0">
                <a:solidFill>
                  <a:srgbClr val="333333"/>
                </a:solidFill>
                <a:latin typeface="Times New Roman" panose="02020603050405020304" pitchFamily="18" charset="0"/>
                <a:cs typeface="Times New Roman" panose="02020603050405020304" pitchFamily="18" charset="0"/>
              </a:rPr>
              <a:t>.</a:t>
            </a:r>
            <a:r>
              <a:rPr lang="ro-MO" sz="2000" i="1" dirty="0" smtClean="0">
                <a:solidFill>
                  <a:srgbClr val="333333"/>
                </a:solidFill>
                <a:latin typeface="Times New Roman" panose="02020603050405020304" pitchFamily="18" charset="0"/>
                <a:cs typeface="Times New Roman" panose="02020603050405020304" pitchFamily="18" charset="0"/>
              </a:rPr>
              <a:t> (art.40 lit.</a:t>
            </a:r>
            <a:r>
              <a:rPr lang="vi-VN" sz="2000" i="1" dirty="0" smtClean="0">
                <a:solidFill>
                  <a:srgbClr val="333333"/>
                </a:solidFill>
                <a:latin typeface="Times New Roman" panose="02020603050405020304" pitchFamily="18" charset="0"/>
                <a:cs typeface="Times New Roman" panose="02020603050405020304" pitchFamily="18" charset="0"/>
              </a:rPr>
              <a:t>(6</a:t>
            </a:r>
            <a:r>
              <a:rPr lang="vi-VN" sz="2000" i="1" baseline="30000" dirty="0" smtClean="0">
                <a:solidFill>
                  <a:srgbClr val="333333"/>
                </a:solidFill>
                <a:latin typeface="Times New Roman" panose="02020603050405020304" pitchFamily="18" charset="0"/>
                <a:cs typeface="Times New Roman" panose="02020603050405020304" pitchFamily="18" charset="0"/>
              </a:rPr>
              <a:t>2</a:t>
            </a:r>
            <a:r>
              <a:rPr lang="vi-VN" sz="2000" i="1" dirty="0" smtClean="0">
                <a:solidFill>
                  <a:srgbClr val="333333"/>
                </a:solidFill>
                <a:latin typeface="Times New Roman" panose="02020603050405020304" pitchFamily="18" charset="0"/>
                <a:cs typeface="Times New Roman" panose="02020603050405020304" pitchFamily="18" charset="0"/>
              </a:rPr>
              <a:t>)</a:t>
            </a:r>
            <a:r>
              <a:rPr lang="ro-MO" sz="2000" i="1" dirty="0" smtClean="0">
                <a:solidFill>
                  <a:srgbClr val="333333"/>
                </a:solidFill>
                <a:latin typeface="Times New Roman" panose="02020603050405020304" pitchFamily="18" charset="0"/>
                <a:cs typeface="Times New Roman" panose="02020603050405020304" pitchFamily="18" charset="0"/>
              </a:rPr>
              <a:t> din Codul fiscal</a:t>
            </a:r>
            <a:r>
              <a:rPr lang="vi-VN" sz="2000" i="1" dirty="0" smtClean="0">
                <a:solidFill>
                  <a:srgbClr val="333333"/>
                </a:solidFill>
                <a:latin typeface="Times New Roman" panose="02020603050405020304" pitchFamily="18" charset="0"/>
                <a:cs typeface="Times New Roman" panose="02020603050405020304" pitchFamily="18" charset="0"/>
              </a:rPr>
              <a:t> </a:t>
            </a:r>
            <a:r>
              <a:rPr lang="ro-MO" sz="2000" i="1" dirty="0" smtClean="0">
                <a:solidFill>
                  <a:srgbClr val="333333"/>
                </a:solidFill>
                <a:latin typeface="Times New Roman" panose="02020603050405020304" pitchFamily="18" charset="0"/>
                <a:cs typeface="Times New Roman" panose="02020603050405020304" pitchFamily="18" charset="0"/>
              </a:rPr>
              <a:t>;</a:t>
            </a:r>
          </a:p>
          <a:p>
            <a:pPr lvl="0" algn="just" eaLnBrk="0" fontAlgn="base" hangingPunct="0">
              <a:lnSpc>
                <a:spcPct val="100000"/>
              </a:lnSpc>
              <a:spcAft>
                <a:spcPct val="0"/>
              </a:spcAft>
              <a:buFont typeface="Wingdings" panose="05000000000000000000" pitchFamily="2" charset="2"/>
              <a:buChar char="Ø"/>
              <a:defRPr/>
            </a:pPr>
            <a:r>
              <a:rPr lang="ro-MO" sz="2000" b="1" dirty="0">
                <a:solidFill>
                  <a:srgbClr val="333333"/>
                </a:solidFill>
                <a:latin typeface="Times New Roman" panose="02020603050405020304" pitchFamily="18" charset="0"/>
                <a:cs typeface="Times New Roman" panose="02020603050405020304" pitchFamily="18" charset="0"/>
              </a:rPr>
              <a:t>V</a:t>
            </a:r>
            <a:r>
              <a:rPr lang="vi-VN" sz="2000" b="1" dirty="0" smtClean="0">
                <a:solidFill>
                  <a:srgbClr val="333333"/>
                </a:solidFill>
                <a:latin typeface="Times New Roman" panose="02020603050405020304" pitchFamily="18" charset="0"/>
                <a:cs typeface="Times New Roman" panose="02020603050405020304" pitchFamily="18" charset="0"/>
              </a:rPr>
              <a:t>aloarea </a:t>
            </a:r>
            <a:r>
              <a:rPr lang="vi-VN" sz="2000" b="1" dirty="0">
                <a:solidFill>
                  <a:srgbClr val="333333"/>
                </a:solidFill>
                <a:latin typeface="Times New Roman" panose="02020603050405020304" pitchFamily="18" charset="0"/>
                <a:cs typeface="Times New Roman" panose="02020603050405020304" pitchFamily="18" charset="0"/>
              </a:rPr>
              <a:t>titlurilor (cotelor</a:t>
            </a:r>
            <a:r>
              <a:rPr lang="vi-VN" sz="2000" dirty="0">
                <a:solidFill>
                  <a:srgbClr val="333333"/>
                </a:solidFill>
                <a:latin typeface="Times New Roman" panose="02020603050405020304" pitchFamily="18" charset="0"/>
                <a:cs typeface="Times New Roman" panose="02020603050405020304" pitchFamily="18" charset="0"/>
              </a:rPr>
              <a:t>) de participare tranzacționate în cadrul </a:t>
            </a:r>
            <a:r>
              <a:rPr lang="vi-VN" sz="2000" i="1" dirty="0">
                <a:solidFill>
                  <a:srgbClr val="333333"/>
                </a:solidFill>
                <a:latin typeface="Times New Roman" panose="02020603050405020304" pitchFamily="18" charset="0"/>
                <a:cs typeface="Times New Roman" panose="02020603050405020304" pitchFamily="18" charset="0"/>
              </a:rPr>
              <a:t>stock option plan,</a:t>
            </a:r>
            <a:r>
              <a:rPr lang="vi-VN" sz="2000" dirty="0">
                <a:solidFill>
                  <a:srgbClr val="333333"/>
                </a:solidFill>
                <a:latin typeface="Times New Roman" panose="02020603050405020304" pitchFamily="18" charset="0"/>
                <a:cs typeface="Times New Roman" panose="02020603050405020304" pitchFamily="18" charset="0"/>
              </a:rPr>
              <a:t> care </a:t>
            </a:r>
            <a:r>
              <a:rPr lang="vi-VN" sz="2000" b="1" dirty="0">
                <a:solidFill>
                  <a:srgbClr val="333333"/>
                </a:solidFill>
                <a:latin typeface="Times New Roman" panose="02020603050405020304" pitchFamily="18" charset="0"/>
                <a:cs typeface="Times New Roman" panose="02020603050405020304" pitchFamily="18" charset="0"/>
              </a:rPr>
              <a:t>reprezintă prețul de achiziție preferențial stabilit la data acordării dreptului</a:t>
            </a:r>
            <a:r>
              <a:rPr lang="vi-VN" sz="2000" dirty="0">
                <a:solidFill>
                  <a:srgbClr val="333333"/>
                </a:solidFill>
                <a:latin typeface="Times New Roman" panose="02020603050405020304" pitchFamily="18" charset="0"/>
                <a:cs typeface="Times New Roman" panose="02020603050405020304" pitchFamily="18" charset="0"/>
              </a:rPr>
              <a:t>. Pentru titlurile (cotele) de participare dobândite cu titlu gratuit, baza valorică a acestora este considerată egală cu </a:t>
            </a:r>
            <a:r>
              <a:rPr lang="vi-VN" sz="2000" dirty="0" smtClean="0">
                <a:solidFill>
                  <a:srgbClr val="333333"/>
                </a:solidFill>
                <a:latin typeface="Times New Roman" panose="02020603050405020304" pitchFamily="18" charset="0"/>
                <a:cs typeface="Times New Roman" panose="02020603050405020304" pitchFamily="18" charset="0"/>
              </a:rPr>
              <a:t>zero</a:t>
            </a:r>
            <a:r>
              <a:rPr lang="ro-MO" sz="2000" dirty="0" smtClean="0">
                <a:latin typeface="Times New Roman" panose="02020603050405020304" pitchFamily="18" charset="0"/>
                <a:cs typeface="Times New Roman" panose="02020603050405020304" pitchFamily="18" charset="0"/>
              </a:rPr>
              <a:t> (art.42 lit.j) Codul fiscal)</a:t>
            </a:r>
            <a:endParaRPr lang="ru-RU" sz="2000" i="1"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859862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838200" y="1011115"/>
            <a:ext cx="10515600" cy="5846885"/>
          </a:xfrm>
        </p:spPr>
        <p:txBody>
          <a:bodyPr>
            <a:normAutofit/>
          </a:bodyPr>
          <a:lstStyle/>
          <a:p>
            <a:pPr marL="0" lvl="0" indent="0">
              <a:spcBef>
                <a:spcPts val="0"/>
              </a:spcBef>
              <a:buNone/>
            </a:pPr>
            <a:endParaRPr lang="en-US" sz="2000" b="1" dirty="0" smtClean="0">
              <a:latin typeface="Cambria" panose="02040503050406030204" pitchFamily="18" charset="0"/>
              <a:ea typeface="Cambria" panose="02040503050406030204" pitchFamily="18" charset="0"/>
            </a:endParaRPr>
          </a:p>
          <a:p>
            <a:pPr marL="0" lvl="0" indent="0">
              <a:spcBef>
                <a:spcPts val="0"/>
              </a:spcBef>
              <a:buNone/>
            </a:pPr>
            <a:r>
              <a:rPr lang="ro-MD" sz="2000" dirty="0" smtClean="0">
                <a:latin typeface="Cambria" panose="02040503050406030204" pitchFamily="18" charset="0"/>
                <a:ea typeface="Cambria" panose="02040503050406030204" pitchFamily="18" charset="0"/>
              </a:rPr>
              <a:t>.</a:t>
            </a:r>
            <a:endParaRPr lang="en-US" sz="2000" dirty="0" smtClean="0">
              <a:latin typeface="Cambria" panose="02040503050406030204" pitchFamily="18" charset="0"/>
              <a:ea typeface="Cambria" panose="02040503050406030204" pitchFamily="18" charset="0"/>
            </a:endParaRPr>
          </a:p>
          <a:p>
            <a:pPr marL="0" indent="0" algn="just">
              <a:buNone/>
            </a:pPr>
            <a:r>
              <a:rPr lang="ro-MD" dirty="0"/>
              <a:t/>
            </a:r>
            <a:br>
              <a:rPr lang="ro-MD" dirty="0"/>
            </a:br>
            <a:endParaRPr lang="ru-RU" sz="4800" i="1" dirty="0">
              <a:latin typeface="Cambria" panose="02040503050406030204" pitchFamily="18" charset="0"/>
              <a:ea typeface="Cambria" panose="02040503050406030204" pitchFamily="18" charset="0"/>
            </a:endParaRPr>
          </a:p>
        </p:txBody>
      </p:sp>
      <p:pic>
        <p:nvPicPr>
          <p:cNvPr id="4" name="Content Placeholder 4">
            <a:extLst>
              <a:ext uri="{FF2B5EF4-FFF2-40B4-BE49-F238E27FC236}">
                <a16:creationId xmlns:a16="http://schemas.microsoft.com/office/drawing/2014/main" id="{1C7F97E8-E82F-BB80-2026-C458A0760B4C}"/>
              </a:ext>
            </a:extLst>
          </p:cNvPr>
          <p:cNvPicPr>
            <a:picLocks noChangeAspect="1"/>
          </p:cNvPicPr>
          <p:nvPr/>
        </p:nvPicPr>
        <p:blipFill>
          <a:blip r:embed="rId2"/>
          <a:stretch>
            <a:fillRect/>
          </a:stretch>
        </p:blipFill>
        <p:spPr>
          <a:xfrm>
            <a:off x="409074" y="1010653"/>
            <a:ext cx="11550315" cy="5798305"/>
          </a:xfrm>
          <a:prstGeom prst="rect">
            <a:avLst/>
          </a:prstGeom>
        </p:spPr>
      </p:pic>
    </p:spTree>
    <p:extLst>
      <p:ext uri="{BB962C8B-B14F-4D97-AF65-F5344CB8AC3E}">
        <p14:creationId xmlns:p14="http://schemas.microsoft.com/office/powerpoint/2010/main" val="35239527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3" name="Объект 2"/>
          <p:cNvSpPr>
            <a:spLocks noGrp="1"/>
          </p:cNvSpPr>
          <p:nvPr>
            <p:ph idx="1"/>
          </p:nvPr>
        </p:nvSpPr>
        <p:spPr>
          <a:xfrm>
            <a:off x="838200" y="1011115"/>
            <a:ext cx="10515600" cy="5846885"/>
          </a:xfrm>
        </p:spPr>
        <p:txBody>
          <a:bodyPr>
            <a:normAutofit/>
          </a:bodyPr>
          <a:lstStyle/>
          <a:p>
            <a:pPr marL="0" lvl="0" indent="0">
              <a:spcBef>
                <a:spcPts val="0"/>
              </a:spcBef>
              <a:buNone/>
            </a:pPr>
            <a:endParaRPr lang="en-US" sz="2000" b="1" dirty="0" smtClean="0">
              <a:latin typeface="Cambria" panose="02040503050406030204" pitchFamily="18" charset="0"/>
              <a:ea typeface="Cambria" panose="02040503050406030204" pitchFamily="18" charset="0"/>
            </a:endParaRPr>
          </a:p>
          <a:p>
            <a:pPr marL="0" lvl="0" indent="0">
              <a:spcBef>
                <a:spcPts val="0"/>
              </a:spcBef>
              <a:buNone/>
            </a:pPr>
            <a:r>
              <a:rPr lang="ro-MD" sz="2000" dirty="0" smtClean="0">
                <a:latin typeface="Cambria" panose="02040503050406030204" pitchFamily="18" charset="0"/>
                <a:ea typeface="Cambria" panose="02040503050406030204" pitchFamily="18" charset="0"/>
              </a:rPr>
              <a:t>.</a:t>
            </a:r>
            <a:endParaRPr lang="en-US" sz="2000" dirty="0" smtClean="0">
              <a:latin typeface="Cambria" panose="02040503050406030204" pitchFamily="18" charset="0"/>
              <a:ea typeface="Cambria" panose="02040503050406030204" pitchFamily="18" charset="0"/>
            </a:endParaRPr>
          </a:p>
          <a:p>
            <a:pPr marL="0" indent="0" algn="just">
              <a:buNone/>
            </a:pPr>
            <a:r>
              <a:rPr lang="ro-MD" dirty="0"/>
              <a:t/>
            </a:r>
            <a:br>
              <a:rPr lang="ro-MD" dirty="0"/>
            </a:br>
            <a:endParaRPr lang="ru-RU" sz="4800" i="1" dirty="0">
              <a:latin typeface="Cambria" panose="02040503050406030204" pitchFamily="18" charset="0"/>
              <a:ea typeface="Cambria" panose="02040503050406030204" pitchFamily="18" charset="0"/>
            </a:endParaRPr>
          </a:p>
        </p:txBody>
      </p:sp>
      <p:pic>
        <p:nvPicPr>
          <p:cNvPr id="6" name="Content Placeholder 4">
            <a:extLst>
              <a:ext uri="{FF2B5EF4-FFF2-40B4-BE49-F238E27FC236}">
                <a16:creationId xmlns:a16="http://schemas.microsoft.com/office/drawing/2014/main" id="{A0B8CBDA-309F-6716-51DC-D69F35C8B9E3}"/>
              </a:ext>
            </a:extLst>
          </p:cNvPr>
          <p:cNvPicPr>
            <a:picLocks noChangeAspect="1"/>
          </p:cNvPicPr>
          <p:nvPr/>
        </p:nvPicPr>
        <p:blipFill>
          <a:blip r:embed="rId2"/>
          <a:stretch>
            <a:fillRect/>
          </a:stretch>
        </p:blipFill>
        <p:spPr>
          <a:xfrm>
            <a:off x="244929" y="1203158"/>
            <a:ext cx="11690397" cy="5448543"/>
          </a:xfrm>
          <a:prstGeom prst="rect">
            <a:avLst/>
          </a:prstGeom>
        </p:spPr>
      </p:pic>
    </p:spTree>
    <p:extLst>
      <p:ext uri="{BB962C8B-B14F-4D97-AF65-F5344CB8AC3E}">
        <p14:creationId xmlns:p14="http://schemas.microsoft.com/office/powerpoint/2010/main" val="1154918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a:t>
            </a: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4" name="Объект 3"/>
          <p:cNvSpPr>
            <a:spLocks noGrp="1"/>
          </p:cNvSpPr>
          <p:nvPr>
            <p:ph idx="1"/>
          </p:nvPr>
        </p:nvSpPr>
        <p:spPr>
          <a:xfrm>
            <a:off x="293914" y="1010652"/>
            <a:ext cx="11617349" cy="5684061"/>
          </a:xfrm>
        </p:spPr>
        <p:txBody>
          <a:bodyPr>
            <a:normAutofit fontScale="25000" lnSpcReduction="20000"/>
          </a:bodyPr>
          <a:lstStyle/>
          <a:p>
            <a:pPr marL="382588" lvl="0" indent="-382588" algn="just">
              <a:lnSpc>
                <a:spcPct val="94000"/>
              </a:lnSpc>
              <a:spcAft>
                <a:spcPts val="200"/>
              </a:spcAft>
              <a:buNone/>
            </a:pPr>
            <a:r>
              <a:rPr lang="vi-VN" sz="5500" dirty="0" smtClean="0">
                <a:solidFill>
                  <a:srgbClr val="333333"/>
                </a:solidFill>
                <a:latin typeface="+mj-lt"/>
              </a:rPr>
              <a:t> </a:t>
            </a:r>
            <a:r>
              <a:rPr lang="ro-MO" sz="7200" dirty="0" smtClean="0">
                <a:latin typeface="Times New Roman" panose="02020603050405020304" pitchFamily="18" charset="0"/>
                <a:cs typeface="Times New Roman" panose="02020603050405020304" pitchFamily="18" charset="0"/>
              </a:rPr>
              <a:t>P</a:t>
            </a:r>
            <a:r>
              <a:rPr lang="vi-VN" sz="7200" dirty="0" smtClean="0">
                <a:latin typeface="Times New Roman" panose="02020603050405020304" pitchFamily="18" charset="0"/>
                <a:cs typeface="Times New Roman" panose="02020603050405020304" pitchFamily="18" charset="0"/>
              </a:rPr>
              <a:t>lățile </a:t>
            </a:r>
            <a:r>
              <a:rPr lang="vi-VN" sz="7200" dirty="0">
                <a:latin typeface="Times New Roman" panose="02020603050405020304" pitchFamily="18" charset="0"/>
                <a:cs typeface="Times New Roman" panose="02020603050405020304" pitchFamily="18" charset="0"/>
              </a:rPr>
              <a:t>menționate la art.24 alin. (19), (19</a:t>
            </a:r>
            <a:r>
              <a:rPr lang="vi-VN" sz="7200" baseline="30000" dirty="0">
                <a:latin typeface="Times New Roman" panose="02020603050405020304" pitchFamily="18" charset="0"/>
                <a:cs typeface="Times New Roman" panose="02020603050405020304" pitchFamily="18" charset="0"/>
              </a:rPr>
              <a:t>3</a:t>
            </a:r>
            <a:r>
              <a:rPr lang="vi-VN" sz="7200" dirty="0">
                <a:latin typeface="Times New Roman" panose="02020603050405020304" pitchFamily="18" charset="0"/>
                <a:cs typeface="Times New Roman" panose="02020603050405020304" pitchFamily="18" charset="0"/>
              </a:rPr>
              <a:t>), (19</a:t>
            </a:r>
            <a:r>
              <a:rPr lang="vi-VN" sz="7200" baseline="30000" dirty="0">
                <a:latin typeface="Times New Roman" panose="02020603050405020304" pitchFamily="18" charset="0"/>
                <a:cs typeface="Times New Roman" panose="02020603050405020304" pitchFamily="18" charset="0"/>
              </a:rPr>
              <a:t>4</a:t>
            </a:r>
            <a:r>
              <a:rPr lang="vi-VN" sz="7200" dirty="0">
                <a:latin typeface="Times New Roman" panose="02020603050405020304" pitchFamily="18" charset="0"/>
                <a:cs typeface="Times New Roman" panose="02020603050405020304" pitchFamily="18" charset="0"/>
              </a:rPr>
              <a:t>), (20), (24) și (26) care nu depășesc plafonul stabilit de Guvern sau de prezentul </a:t>
            </a:r>
            <a:r>
              <a:rPr lang="vi-VN" sz="7200" dirty="0" err="1">
                <a:latin typeface="Times New Roman" panose="02020603050405020304" pitchFamily="18" charset="0"/>
                <a:cs typeface="Times New Roman" panose="02020603050405020304" pitchFamily="18" charset="0"/>
              </a:rPr>
              <a:t>cod</a:t>
            </a:r>
            <a:r>
              <a:rPr lang="vi-VN" sz="7200" dirty="0" smtClean="0">
                <a:latin typeface="Times New Roman" panose="02020603050405020304" pitchFamily="18" charset="0"/>
                <a:cs typeface="Times New Roman" panose="02020603050405020304" pitchFamily="18" charset="0"/>
              </a:rPr>
              <a:t>;</a:t>
            </a:r>
            <a:endParaRPr lang="ro-MO" sz="7200" dirty="0">
              <a:latin typeface="Times New Roman" panose="02020603050405020304" pitchFamily="18" charset="0"/>
              <a:cs typeface="Times New Roman" panose="02020603050405020304" pitchFamily="18" charset="0"/>
            </a:endParaRPr>
          </a:p>
          <a:p>
            <a:pPr lvl="0" algn="just">
              <a:lnSpc>
                <a:spcPct val="94000"/>
              </a:lnSpc>
              <a:spcAft>
                <a:spcPts val="200"/>
              </a:spcAft>
              <a:buFont typeface="Wingdings" panose="05000000000000000000" pitchFamily="2" charset="2"/>
              <a:buChar char="Ø"/>
            </a:pPr>
            <a:r>
              <a:rPr lang="vi-VN" sz="7200" dirty="0" smtClean="0">
                <a:latin typeface="Times New Roman" panose="02020603050405020304" pitchFamily="18" charset="0"/>
                <a:cs typeface="Times New Roman" panose="02020603050405020304" pitchFamily="18" charset="0"/>
              </a:rPr>
              <a:t>(</a:t>
            </a:r>
            <a:r>
              <a:rPr lang="vi-VN" sz="7200" dirty="0">
                <a:latin typeface="Times New Roman" panose="02020603050405020304" pitchFamily="18" charset="0"/>
                <a:cs typeface="Times New Roman" panose="02020603050405020304" pitchFamily="18" charset="0"/>
              </a:rPr>
              <a:t>19) Se permite deducerea cheltuielilor suportate şi determinate de angajator pentru transportul, hrana şi studiile profesionale ale angajatului, inclusiv a cheltuielilor legate de organizarea şi realizarea programelor de formare profesională tehnică prin învăţămînt dual, conform modului stabilit de Guvern</a:t>
            </a:r>
            <a:r>
              <a:rPr lang="vi-VN" sz="7200" dirty="0" smtClean="0">
                <a:latin typeface="Times New Roman" panose="02020603050405020304" pitchFamily="18" charset="0"/>
                <a:cs typeface="Times New Roman" panose="02020603050405020304" pitchFamily="18" charset="0"/>
              </a:rPr>
              <a:t>.</a:t>
            </a:r>
            <a:endParaRPr lang="ro-MO" sz="7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vi-VN" sz="7200" dirty="0" smtClean="0">
                <a:latin typeface="Times New Roman" panose="02020603050405020304" pitchFamily="18" charset="0"/>
                <a:cs typeface="Times New Roman" panose="02020603050405020304" pitchFamily="18" charset="0"/>
              </a:rPr>
              <a:t>(</a:t>
            </a:r>
            <a:r>
              <a:rPr lang="vi-VN" sz="7200" dirty="0">
                <a:latin typeface="Times New Roman" panose="02020603050405020304" pitchFamily="18" charset="0"/>
                <a:cs typeface="Times New Roman" panose="02020603050405020304" pitchFamily="18" charset="0"/>
              </a:rPr>
              <a:t>19</a:t>
            </a:r>
            <a:r>
              <a:rPr lang="vi-VN" sz="7200" baseline="30000" dirty="0">
                <a:latin typeface="Times New Roman" panose="02020603050405020304" pitchFamily="18" charset="0"/>
                <a:cs typeface="Times New Roman" panose="02020603050405020304" pitchFamily="18" charset="0"/>
              </a:rPr>
              <a:t>3</a:t>
            </a:r>
            <a:r>
              <a:rPr lang="vi-VN" sz="7200" dirty="0">
                <a:latin typeface="Times New Roman" panose="02020603050405020304" pitchFamily="18" charset="0"/>
                <a:cs typeface="Times New Roman" panose="02020603050405020304" pitchFamily="18" charset="0"/>
              </a:rPr>
              <a:t>) Se permite deducerea cheltuielilor suportate și determinate de angajator, în folosul salariatului, pentru:</a:t>
            </a:r>
          </a:p>
          <a:p>
            <a:pPr indent="540385" algn="just"/>
            <a:r>
              <a:rPr lang="vi-VN" sz="7200" dirty="0">
                <a:latin typeface="Times New Roman" panose="02020603050405020304" pitchFamily="18" charset="0"/>
                <a:cs typeface="Times New Roman" panose="02020603050405020304" pitchFamily="18" charset="0"/>
              </a:rPr>
              <a:t>a) cadouri în natură, inclusiv vouchere, oferite salariaților, al căror cuantum anual în raport cu un salariat nu depășește cumulativ valoarea de 10% din salariul mediu lunar pe economie, prognozat și aprobat de Guvern pentru anul pentru care a fost acordat;</a:t>
            </a:r>
          </a:p>
          <a:p>
            <a:pPr indent="540385" algn="just"/>
            <a:r>
              <a:rPr lang="vi-VN" sz="7200" dirty="0">
                <a:latin typeface="Times New Roman" panose="02020603050405020304" pitchFamily="18" charset="0"/>
                <a:cs typeface="Times New Roman" panose="02020603050405020304" pitchFamily="18" charset="0"/>
              </a:rPr>
              <a:t>b) perfecționarea salariaților, alta decât cea prevăzută la alin. (19), precum și pentru activitățile aferente consolidării culturii corporative și a spiritului de echipă, în modul stabilit de Guvern, în cuantum anual ce nu depășește 5% din valoarea calculată ca diferență între fondul de retribuire a muncii total pe întreprindere, determinat pentru anul precedent sau pentru anul curent, și fondul de retribuire a muncii persoanelor specificate la grupele minore 112 și 121 din Clasificatorul ocupațiilor din Republica Moldova din anul respectiv. În sensul prezentei litere, prin fond de retribuire a muncii se înțelege salariul, alte recompense pentru munca depusă, inclusiv ajutorul material;</a:t>
            </a:r>
          </a:p>
          <a:p>
            <a:pPr indent="540385" algn="just"/>
            <a:r>
              <a:rPr lang="vi-VN" sz="7200" dirty="0">
                <a:latin typeface="Times New Roman" panose="02020603050405020304" pitchFamily="18" charset="0"/>
                <a:cs typeface="Times New Roman" panose="02020603050405020304" pitchFamily="18" charset="0"/>
              </a:rPr>
              <a:t>c) abonamente pentru utilizarea facilităților sportive în vederea practicării sportului și educației fizice cu scop de întreținere, profilactic sau terapeutic, achiziționate de la furnizori ale căror activități sunt încadrate la codurile 93.11, 93.12 sau 93.13 din Clasificatorul activităților din economia Moldovei, precum și de la intermediarii acestora, în mărime anuală de până la 50% din salariul mediu lunar pe economie, prognozat și aprobat de Guvern pentru anul pentru care a fost acordat, în raport cu un salariat;</a:t>
            </a:r>
          </a:p>
          <a:p>
            <a:pPr indent="540385" algn="just"/>
            <a:r>
              <a:rPr lang="vi-VN" sz="7200" dirty="0">
                <a:latin typeface="Times New Roman" panose="02020603050405020304" pitchFamily="18" charset="0"/>
                <a:cs typeface="Times New Roman" panose="02020603050405020304" pitchFamily="18" charset="0"/>
              </a:rPr>
              <a:t>d) contractarea serviciilor medicale în cuantumul unui salariu mediu lunar pe economie, prognozat și aprobat de Guvern pentru anul pentru care a fost acordat, în raport cu un salariat</a:t>
            </a:r>
          </a:p>
          <a:p>
            <a:endParaRPr lang="ru-RU" dirty="0"/>
          </a:p>
        </p:txBody>
      </p:sp>
    </p:spTree>
    <p:extLst>
      <p:ext uri="{BB962C8B-B14F-4D97-AF65-F5344CB8AC3E}">
        <p14:creationId xmlns:p14="http://schemas.microsoft.com/office/powerpoint/2010/main" val="36351429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4" name="Объект 3"/>
          <p:cNvSpPr>
            <a:spLocks noGrp="1"/>
          </p:cNvSpPr>
          <p:nvPr>
            <p:ph idx="1"/>
          </p:nvPr>
        </p:nvSpPr>
        <p:spPr>
          <a:xfrm>
            <a:off x="179614" y="1240971"/>
            <a:ext cx="11731649" cy="4935992"/>
          </a:xfrm>
        </p:spPr>
        <p:txBody>
          <a:bodyPr>
            <a:normAutofit/>
          </a:bodyPr>
          <a:lstStyle/>
          <a:p>
            <a:pPr marL="382588" lvl="0" indent="-382588" algn="just">
              <a:lnSpc>
                <a:spcPct val="94000"/>
              </a:lnSpc>
              <a:spcAft>
                <a:spcPts val="200"/>
              </a:spcAft>
              <a:buNone/>
            </a:pPr>
            <a:r>
              <a:rPr lang="ro-MO" sz="1800" dirty="0">
                <a:solidFill>
                  <a:prstClr val="black"/>
                </a:solidFill>
                <a:latin typeface="Times New Roman" panose="02020603050405020304" pitchFamily="18" charset="0"/>
                <a:cs typeface="Times New Roman" panose="02020603050405020304" pitchFamily="18" charset="0"/>
              </a:rPr>
              <a:t>P</a:t>
            </a:r>
            <a:r>
              <a:rPr lang="vi-VN" sz="1800" dirty="0">
                <a:solidFill>
                  <a:prstClr val="black"/>
                </a:solidFill>
                <a:latin typeface="Times New Roman" panose="02020603050405020304" pitchFamily="18" charset="0"/>
                <a:cs typeface="Times New Roman" panose="02020603050405020304" pitchFamily="18" charset="0"/>
              </a:rPr>
              <a:t>lățile menționate la art.24 alin. (19), (19</a:t>
            </a:r>
            <a:r>
              <a:rPr lang="vi-VN" sz="1800" baseline="30000" dirty="0">
                <a:solidFill>
                  <a:prstClr val="black"/>
                </a:solidFill>
                <a:latin typeface="Times New Roman" panose="02020603050405020304" pitchFamily="18" charset="0"/>
                <a:cs typeface="Times New Roman" panose="02020603050405020304" pitchFamily="18" charset="0"/>
              </a:rPr>
              <a:t>3</a:t>
            </a:r>
            <a:r>
              <a:rPr lang="vi-VN" sz="1800" dirty="0">
                <a:solidFill>
                  <a:prstClr val="black"/>
                </a:solidFill>
                <a:latin typeface="Times New Roman" panose="02020603050405020304" pitchFamily="18" charset="0"/>
                <a:cs typeface="Times New Roman" panose="02020603050405020304" pitchFamily="18" charset="0"/>
              </a:rPr>
              <a:t>), (19</a:t>
            </a:r>
            <a:r>
              <a:rPr lang="vi-VN" sz="1800" baseline="30000" dirty="0">
                <a:solidFill>
                  <a:prstClr val="black"/>
                </a:solidFill>
                <a:latin typeface="Times New Roman" panose="02020603050405020304" pitchFamily="18" charset="0"/>
                <a:cs typeface="Times New Roman" panose="02020603050405020304" pitchFamily="18" charset="0"/>
              </a:rPr>
              <a:t>4</a:t>
            </a:r>
            <a:r>
              <a:rPr lang="vi-VN" sz="1800" dirty="0">
                <a:solidFill>
                  <a:prstClr val="black"/>
                </a:solidFill>
                <a:latin typeface="Times New Roman" panose="02020603050405020304" pitchFamily="18" charset="0"/>
                <a:cs typeface="Times New Roman" panose="02020603050405020304" pitchFamily="18" charset="0"/>
              </a:rPr>
              <a:t>), (20), (24) și (26) care nu depășesc plafonul stabilit de Guvern sau de prezentul cod;</a:t>
            </a:r>
            <a:endParaRPr lang="ro-MO" sz="1800" dirty="0">
              <a:solidFill>
                <a:prstClr val="black"/>
              </a:solidFill>
              <a:latin typeface="Times New Roman" panose="02020603050405020304" pitchFamily="18" charset="0"/>
              <a:cs typeface="Times New Roman" panose="02020603050405020304" pitchFamily="18" charset="0"/>
            </a:endParaRPr>
          </a:p>
          <a:p>
            <a:pPr marL="571500" indent="-342900" algn="just">
              <a:buFont typeface="Wingdings" panose="05000000000000000000" pitchFamily="2" charset="2"/>
              <a:buChar char="Ø"/>
            </a:pPr>
            <a:r>
              <a:rPr lang="vi-VN" sz="1800" dirty="0" smtClean="0">
                <a:latin typeface="Times New Roman" panose="02020603050405020304" pitchFamily="18" charset="0"/>
                <a:ea typeface="NSimSun" panose="02010609030101010101" pitchFamily="49" charset="-122"/>
                <a:cs typeface="Times New Roman" panose="02020603050405020304" pitchFamily="18" charset="0"/>
              </a:rPr>
              <a:t>(</a:t>
            </a:r>
            <a:r>
              <a:rPr lang="vi-VN" sz="1800" dirty="0">
                <a:latin typeface="Times New Roman" panose="02020603050405020304" pitchFamily="18" charset="0"/>
                <a:ea typeface="NSimSun" panose="02010609030101010101" pitchFamily="49" charset="-122"/>
                <a:cs typeface="Times New Roman" panose="02020603050405020304" pitchFamily="18" charset="0"/>
              </a:rPr>
              <a:t>19</a:t>
            </a:r>
            <a:r>
              <a:rPr lang="vi-VN" sz="1800" baseline="30000" dirty="0">
                <a:latin typeface="Times New Roman" panose="02020603050405020304" pitchFamily="18" charset="0"/>
                <a:ea typeface="NSimSun" panose="02010609030101010101" pitchFamily="49" charset="-122"/>
                <a:cs typeface="Times New Roman" panose="02020603050405020304" pitchFamily="18" charset="0"/>
              </a:rPr>
              <a:t>4</a:t>
            </a:r>
            <a:r>
              <a:rPr lang="vi-VN" sz="1800" dirty="0">
                <a:latin typeface="Times New Roman" panose="02020603050405020304" pitchFamily="18" charset="0"/>
                <a:ea typeface="NSimSun" panose="02010609030101010101" pitchFamily="49" charset="-122"/>
                <a:cs typeface="Times New Roman" panose="02020603050405020304" pitchFamily="18" charset="0"/>
              </a:rPr>
              <a:t>) Se permite deducerea cheltuielilor suportate pentru transportul și hrana studenților stagiari și/sau elevilor în baza raporturilor reglementate de Codul educației și/sau Legea nr.110/2022 cu privire la învăţământul dual, conform modului stabilit de Guvern.</a:t>
            </a:r>
          </a:p>
          <a:p>
            <a:pPr marL="571500" indent="-342900" algn="just">
              <a:buFont typeface="Wingdings" panose="05000000000000000000" pitchFamily="2" charset="2"/>
              <a:buChar char="Ø"/>
            </a:pPr>
            <a:r>
              <a:rPr lang="vi-VN" sz="1800" dirty="0">
                <a:latin typeface="Times New Roman" panose="02020603050405020304" pitchFamily="18" charset="0"/>
                <a:ea typeface="NSimSun" panose="02010609030101010101" pitchFamily="49" charset="-122"/>
                <a:cs typeface="Times New Roman" panose="02020603050405020304" pitchFamily="18" charset="0"/>
              </a:rPr>
              <a:t>(20) Se permite deducerea cheltuielilor anuale suportate de angajator pentru primele de asigurare facultativă de asistență medicală ale salariatului în cuantumul unui salariu mediu lunar pe economie, prognozat și aprobat de Guvern pentru anul pentru care a fost acordat fiecărui salariat</a:t>
            </a:r>
            <a:r>
              <a:rPr lang="vi-VN" sz="1800" dirty="0" smtClean="0">
                <a:latin typeface="Times New Roman" panose="02020603050405020304" pitchFamily="18" charset="0"/>
                <a:cs typeface="Times New Roman" panose="02020603050405020304" pitchFamily="18" charset="0"/>
              </a:rPr>
              <a:t>.</a:t>
            </a:r>
            <a:endParaRPr lang="ro-MO" sz="1800" dirty="0" smtClean="0">
              <a:latin typeface="Times New Roman" panose="02020603050405020304" pitchFamily="18" charset="0"/>
              <a:cs typeface="Times New Roman" panose="02020603050405020304" pitchFamily="18" charset="0"/>
            </a:endParaRPr>
          </a:p>
          <a:p>
            <a:pPr marL="571500" indent="-342900" algn="just">
              <a:buFont typeface="Wingdings" panose="05000000000000000000" pitchFamily="2" charset="2"/>
              <a:buChar char="Ø"/>
            </a:pPr>
            <a:r>
              <a:rPr lang="vi-VN" sz="1800" dirty="0">
                <a:latin typeface="Times New Roman" panose="02020603050405020304" pitchFamily="18" charset="0"/>
                <a:cs typeface="Times New Roman" panose="02020603050405020304" pitchFamily="18" charset="0"/>
              </a:rPr>
              <a:t>(24) Se permite deducerea cheltuielilor suportate de către beneficiarii de lucrări pentru transportarea şi hrana salariaților zilieri, conform modului stabilit de </a:t>
            </a:r>
            <a:r>
              <a:rPr lang="vi-VN" sz="1800" dirty="0" smtClean="0">
                <a:latin typeface="Times New Roman" panose="02020603050405020304" pitchFamily="18" charset="0"/>
                <a:cs typeface="Times New Roman" panose="02020603050405020304" pitchFamily="18" charset="0"/>
              </a:rPr>
              <a:t>Guvern</a:t>
            </a:r>
            <a:endParaRPr lang="ro-MO" sz="1800" dirty="0" smtClean="0">
              <a:latin typeface="Times New Roman" panose="02020603050405020304" pitchFamily="18" charset="0"/>
              <a:cs typeface="Times New Roman" panose="02020603050405020304" pitchFamily="18" charset="0"/>
            </a:endParaRPr>
          </a:p>
          <a:p>
            <a:pPr marL="571500" indent="-342900" algn="just">
              <a:buFont typeface="Wingdings" panose="05000000000000000000" pitchFamily="2" charset="2"/>
              <a:buChar char="Ø"/>
            </a:pPr>
            <a:r>
              <a:rPr lang="vi-VN" sz="1800" dirty="0" smtClean="0">
                <a:latin typeface="Times New Roman" panose="02020603050405020304" pitchFamily="18" charset="0"/>
                <a:cs typeface="Times New Roman" panose="02020603050405020304" pitchFamily="18" charset="0"/>
              </a:rPr>
              <a:t>.(</a:t>
            </a:r>
            <a:r>
              <a:rPr lang="vi-VN" sz="1800" dirty="0">
                <a:latin typeface="Times New Roman" panose="02020603050405020304" pitchFamily="18" charset="0"/>
                <a:cs typeface="Times New Roman" panose="02020603050405020304" pitchFamily="18" charset="0"/>
              </a:rPr>
              <a:t>26) Se permite deducerea cheltuielilor suportate şi determinate de angajator pentru plățile efectuate, în folosul salariatului, în scopul compensării costurilor pentru serviciile alternative de îngrijire a copiilor cu vârsta de până la </a:t>
            </a:r>
            <a:r>
              <a:rPr lang="vi-VN" sz="1800" dirty="0" smtClean="0">
                <a:latin typeface="Times New Roman" panose="02020603050405020304" pitchFamily="18" charset="0"/>
                <a:cs typeface="Times New Roman" panose="02020603050405020304" pitchFamily="18" charset="0"/>
              </a:rPr>
              <a:t>3 </a:t>
            </a:r>
            <a:r>
              <a:rPr lang="vi-VN" sz="1800" dirty="0">
                <a:latin typeface="Times New Roman" panose="02020603050405020304" pitchFamily="18" charset="0"/>
                <a:cs typeface="Times New Roman" panose="02020603050405020304" pitchFamily="18" charset="0"/>
              </a:rPr>
              <a:t>ani în mărime ce nu depășește valoarea de 2500 de lei lunar pentru fiecare copil al salariatului.</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7225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7537"/>
          </a:xfrm>
        </p:spPr>
        <p:txBody>
          <a:bodyPr>
            <a:normAutofit/>
          </a:bodyPr>
          <a:lstStyle/>
          <a:p>
            <a:pPr algn="ctr"/>
            <a:r>
              <a:rPr lang="ro-MD" sz="2800" b="1" dirty="0" smtClean="0">
                <a:latin typeface="Times New Roman" panose="02020603050405020304" pitchFamily="18" charset="0"/>
                <a:ea typeface="Cambria" panose="02040503050406030204" pitchFamily="18" charset="0"/>
                <a:cs typeface="Times New Roman" panose="02020603050405020304" pitchFamily="18" charset="0"/>
              </a:rPr>
              <a:t>Impozitul </a:t>
            </a:r>
            <a:r>
              <a:rPr lang="ro-MD" sz="2800" b="1" dirty="0">
                <a:latin typeface="Times New Roman" panose="02020603050405020304" pitchFamily="18" charset="0"/>
                <a:ea typeface="Cambria" panose="02040503050406030204" pitchFamily="18" charset="0"/>
                <a:cs typeface="Times New Roman" panose="02020603050405020304" pitchFamily="18" charset="0"/>
              </a:rPr>
              <a:t>pe venit la sursa de plată</a:t>
            </a:r>
            <a:endParaRPr lang="ru-RU" sz="2800" dirty="0">
              <a:latin typeface="Times New Roman" panose="02020603050405020304" pitchFamily="18" charset="0"/>
              <a:ea typeface="Cambria" panose="02040503050406030204" pitchFamily="18" charset="0"/>
              <a:cs typeface="Times New Roman" panose="02020603050405020304" pitchFamily="18" charset="0"/>
            </a:endParaRPr>
          </a:p>
        </p:txBody>
      </p:sp>
      <p:sp>
        <p:nvSpPr>
          <p:cNvPr id="4" name="Объект 3"/>
          <p:cNvSpPr>
            <a:spLocks noGrp="1"/>
          </p:cNvSpPr>
          <p:nvPr>
            <p:ph idx="1"/>
          </p:nvPr>
        </p:nvSpPr>
        <p:spPr>
          <a:xfrm>
            <a:off x="553453" y="1010653"/>
            <a:ext cx="11357810" cy="5166310"/>
          </a:xfrm>
        </p:spPr>
        <p:txBody>
          <a:bodyPr>
            <a:normAutofit lnSpcReduction="10000"/>
          </a:bodyPr>
          <a:lstStyle/>
          <a:p>
            <a:pPr marL="382588" lvl="0" indent="-382588" algn="just">
              <a:lnSpc>
                <a:spcPct val="94000"/>
              </a:lnSpc>
              <a:spcAft>
                <a:spcPts val="200"/>
              </a:spcAft>
              <a:buNone/>
            </a:pPr>
            <a:r>
              <a:rPr lang="ro-RO" sz="1900"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Articolul 20  </a:t>
            </a:r>
            <a:r>
              <a:rPr lang="ro-RO" sz="1900"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Surse de venit neimpozabile</a:t>
            </a:r>
          </a:p>
          <a:p>
            <a:pPr marL="382588" lvl="0" indent="-382588" algn="just">
              <a:lnSpc>
                <a:spcPct val="94000"/>
              </a:lnSpc>
              <a:spcAft>
                <a:spcPts val="200"/>
              </a:spcAft>
              <a:buNone/>
            </a:pPr>
            <a:r>
              <a:rPr lang="ro-RO" sz="1900"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Articolul 20 </a:t>
            </a:r>
            <a:r>
              <a:rPr lang="ro-RO" sz="1900"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a fost completat </a:t>
            </a:r>
            <a:r>
              <a:rPr lang="ro-RO" sz="1900"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cu următoarele </a:t>
            </a:r>
            <a:r>
              <a:rPr lang="ro-RO" sz="1900" b="1" dirty="0">
                <a:solidFill>
                  <a:prstClr val="black"/>
                </a:solidFill>
                <a:latin typeface="Times New Roman" panose="02020603050405020304" pitchFamily="18" charset="0"/>
                <a:ea typeface="Cambria" panose="02040503050406030204" pitchFamily="18" charset="0"/>
                <a:cs typeface="Times New Roman" panose="02020603050405020304" pitchFamily="18" charset="0"/>
              </a:rPr>
              <a:t>surse de venit </a:t>
            </a:r>
            <a:r>
              <a:rPr lang="ro-RO" sz="1900" b="1" dirty="0" smtClean="0">
                <a:solidFill>
                  <a:prstClr val="black"/>
                </a:solidFill>
                <a:latin typeface="Times New Roman" panose="02020603050405020304" pitchFamily="18" charset="0"/>
                <a:ea typeface="Cambria" panose="02040503050406030204" pitchFamily="18" charset="0"/>
                <a:cs typeface="Times New Roman" panose="02020603050405020304" pitchFamily="18" charset="0"/>
              </a:rPr>
              <a:t>neimpozabile (</a:t>
            </a:r>
            <a:r>
              <a:rPr lang="vi-VN" sz="1900" dirty="0" smtClean="0">
                <a:solidFill>
                  <a:srgbClr val="333333"/>
                </a:solidFill>
                <a:latin typeface="Times New Roman" panose="02020603050405020304" pitchFamily="18" charset="0"/>
                <a:cs typeface="Times New Roman" panose="02020603050405020304" pitchFamily="18" charset="0"/>
              </a:rPr>
              <a:t>literele </a:t>
            </a:r>
            <a:r>
              <a:rPr lang="vi-VN" sz="1900" dirty="0">
                <a:solidFill>
                  <a:srgbClr val="333333"/>
                </a:solidFill>
                <a:latin typeface="Times New Roman" panose="02020603050405020304" pitchFamily="18" charset="0"/>
                <a:cs typeface="Times New Roman" panose="02020603050405020304" pitchFamily="18" charset="0"/>
              </a:rPr>
              <a:t>z</a:t>
            </a:r>
            <a:r>
              <a:rPr lang="vi-VN" sz="1900" baseline="30000" dirty="0">
                <a:solidFill>
                  <a:srgbClr val="333333"/>
                </a:solidFill>
                <a:latin typeface="Times New Roman" panose="02020603050405020304" pitchFamily="18" charset="0"/>
                <a:cs typeface="Times New Roman" panose="02020603050405020304" pitchFamily="18" charset="0"/>
              </a:rPr>
              <a:t>20</a:t>
            </a:r>
            <a:r>
              <a:rPr lang="vi-VN" sz="1900" dirty="0">
                <a:solidFill>
                  <a:srgbClr val="333333"/>
                </a:solidFill>
                <a:latin typeface="Times New Roman" panose="02020603050405020304" pitchFamily="18" charset="0"/>
                <a:cs typeface="Times New Roman" panose="02020603050405020304" pitchFamily="18" charset="0"/>
              </a:rPr>
              <a:t>) –z</a:t>
            </a:r>
            <a:r>
              <a:rPr lang="vi-VN" sz="1900" baseline="30000" dirty="0">
                <a:solidFill>
                  <a:srgbClr val="333333"/>
                </a:solidFill>
                <a:latin typeface="Times New Roman" panose="02020603050405020304" pitchFamily="18" charset="0"/>
                <a:cs typeface="Times New Roman" panose="02020603050405020304" pitchFamily="18" charset="0"/>
              </a:rPr>
              <a:t>23</a:t>
            </a:r>
            <a:r>
              <a:rPr lang="vi-VN" sz="1900" dirty="0">
                <a:solidFill>
                  <a:srgbClr val="333333"/>
                </a:solidFill>
                <a:latin typeface="Times New Roman" panose="02020603050405020304" pitchFamily="18" charset="0"/>
                <a:cs typeface="Times New Roman" panose="02020603050405020304" pitchFamily="18" charset="0"/>
              </a:rPr>
              <a:t>) </a:t>
            </a:r>
            <a:r>
              <a:rPr lang="ro-MO" sz="1900" dirty="0" smtClean="0">
                <a:solidFill>
                  <a:srgbClr val="333333"/>
                </a:solidFill>
                <a:latin typeface="Times New Roman" panose="02020603050405020304" pitchFamily="18" charset="0"/>
                <a:cs typeface="Times New Roman" panose="02020603050405020304" pitchFamily="18" charset="0"/>
              </a:rPr>
              <a:t>):</a:t>
            </a:r>
            <a:endParaRPr lang="ro-MD" sz="1900" dirty="0">
              <a:solidFill>
                <a:prstClr val="black"/>
              </a:solidFill>
              <a:latin typeface="Times New Roman" panose="02020603050405020304" pitchFamily="18" charset="0"/>
              <a:ea typeface="Cambria" panose="02040503050406030204" pitchFamily="18" charset="0"/>
              <a:cs typeface="Times New Roman" panose="02020603050405020304" pitchFamily="18" charset="0"/>
            </a:endParaRPr>
          </a:p>
          <a:p>
            <a:pPr marL="571500" indent="-342900" algn="just">
              <a:buFont typeface="Wingdings" panose="05000000000000000000" pitchFamily="2" charset="2"/>
              <a:buChar char="Ø"/>
            </a:pPr>
            <a:r>
              <a:rPr lang="vi-VN" sz="1900" dirty="0" smtClean="0">
                <a:solidFill>
                  <a:srgbClr val="333333"/>
                </a:solidFill>
                <a:latin typeface="Times New Roman" panose="02020603050405020304" pitchFamily="18" charset="0"/>
                <a:cs typeface="Times New Roman" panose="02020603050405020304" pitchFamily="18" charset="0"/>
              </a:rPr>
              <a:t>„</a:t>
            </a:r>
            <a:r>
              <a:rPr lang="vi-VN" sz="1900" dirty="0">
                <a:solidFill>
                  <a:srgbClr val="333333"/>
                </a:solidFill>
                <a:latin typeface="Times New Roman" panose="02020603050405020304" pitchFamily="18" charset="0"/>
                <a:cs typeface="Times New Roman" panose="02020603050405020304" pitchFamily="18" charset="0"/>
              </a:rPr>
              <a:t>z</a:t>
            </a:r>
            <a:r>
              <a:rPr lang="vi-VN" sz="1900" baseline="30000" dirty="0">
                <a:solidFill>
                  <a:srgbClr val="333333"/>
                </a:solidFill>
                <a:latin typeface="Times New Roman" panose="02020603050405020304" pitchFamily="18" charset="0"/>
                <a:cs typeface="Times New Roman" panose="02020603050405020304" pitchFamily="18" charset="0"/>
              </a:rPr>
              <a:t>20</a:t>
            </a:r>
            <a:r>
              <a:rPr lang="vi-VN" sz="1900" dirty="0">
                <a:solidFill>
                  <a:srgbClr val="333333"/>
                </a:solidFill>
                <a:latin typeface="Times New Roman" panose="02020603050405020304" pitchFamily="18" charset="0"/>
                <a:cs typeface="Times New Roman" panose="02020603050405020304" pitchFamily="18" charset="0"/>
              </a:rPr>
              <a:t>) </a:t>
            </a:r>
            <a:r>
              <a:rPr lang="vi-VN" sz="1900" b="1" dirty="0">
                <a:solidFill>
                  <a:srgbClr val="333333"/>
                </a:solidFill>
                <a:latin typeface="Times New Roman" panose="02020603050405020304" pitchFamily="18" charset="0"/>
                <a:cs typeface="Times New Roman" panose="02020603050405020304" pitchFamily="18" charset="0"/>
              </a:rPr>
              <a:t>veniturile persoanelor fizice rezidente </a:t>
            </a:r>
            <a:r>
              <a:rPr lang="vi-VN" sz="1900" dirty="0">
                <a:solidFill>
                  <a:srgbClr val="333333"/>
                </a:solidFill>
                <a:latin typeface="Times New Roman" panose="02020603050405020304" pitchFamily="18" charset="0"/>
                <a:cs typeface="Times New Roman" panose="02020603050405020304" pitchFamily="18" charset="0"/>
              </a:rPr>
              <a:t>obținute sub formă de </a:t>
            </a:r>
            <a:r>
              <a:rPr lang="vi-VN" sz="1900" b="1" dirty="0">
                <a:solidFill>
                  <a:srgbClr val="333333"/>
                </a:solidFill>
                <a:latin typeface="Times New Roman" panose="02020603050405020304" pitchFamily="18" charset="0"/>
                <a:cs typeface="Times New Roman" panose="02020603050405020304" pitchFamily="18" charset="0"/>
              </a:rPr>
              <a:t>creștere de capital sau dobânzi aferente valorilor mobiliare de stat și/sau aferente obligațiunilor emise de autoritățile administrației publice locale;</a:t>
            </a:r>
          </a:p>
          <a:p>
            <a:pPr marL="571500" indent="-342900" algn="just">
              <a:buFont typeface="Wingdings" panose="05000000000000000000" pitchFamily="2" charset="2"/>
              <a:buChar char="Ø"/>
            </a:pPr>
            <a:r>
              <a:rPr lang="vi-VN" sz="1900" dirty="0">
                <a:solidFill>
                  <a:srgbClr val="333333"/>
                </a:solidFill>
                <a:latin typeface="Times New Roman" panose="02020603050405020304" pitchFamily="18" charset="0"/>
                <a:cs typeface="Times New Roman" panose="02020603050405020304" pitchFamily="18" charset="0"/>
              </a:rPr>
              <a:t>z</a:t>
            </a:r>
            <a:r>
              <a:rPr lang="vi-VN" sz="1900" baseline="30000" dirty="0">
                <a:solidFill>
                  <a:srgbClr val="333333"/>
                </a:solidFill>
                <a:latin typeface="Times New Roman" panose="02020603050405020304" pitchFamily="18" charset="0"/>
                <a:cs typeface="Times New Roman" panose="02020603050405020304" pitchFamily="18" charset="0"/>
              </a:rPr>
              <a:t>21</a:t>
            </a:r>
            <a:r>
              <a:rPr lang="vi-VN" sz="1900" dirty="0">
                <a:solidFill>
                  <a:srgbClr val="333333"/>
                </a:solidFill>
                <a:latin typeface="Times New Roman" panose="02020603050405020304" pitchFamily="18" charset="0"/>
                <a:cs typeface="Times New Roman" panose="02020603050405020304" pitchFamily="18" charset="0"/>
              </a:rPr>
              <a:t>) </a:t>
            </a:r>
            <a:r>
              <a:rPr lang="vi-VN" sz="1900" b="1" dirty="0">
                <a:solidFill>
                  <a:srgbClr val="333333"/>
                </a:solidFill>
                <a:latin typeface="Times New Roman" panose="02020603050405020304" pitchFamily="18" charset="0"/>
                <a:cs typeface="Times New Roman" panose="02020603050405020304" pitchFamily="18" charset="0"/>
              </a:rPr>
              <a:t>venituril</a:t>
            </a:r>
            <a:r>
              <a:rPr lang="vi-VN" sz="1900" dirty="0">
                <a:solidFill>
                  <a:srgbClr val="333333"/>
                </a:solidFill>
                <a:latin typeface="Times New Roman" panose="02020603050405020304" pitchFamily="18" charset="0"/>
                <a:cs typeface="Times New Roman" panose="02020603050405020304" pitchFamily="18" charset="0"/>
              </a:rPr>
              <a:t>e obținute din </a:t>
            </a:r>
            <a:r>
              <a:rPr lang="vi-VN" sz="1900" b="1" dirty="0">
                <a:solidFill>
                  <a:srgbClr val="333333"/>
                </a:solidFill>
                <a:latin typeface="Times New Roman" panose="02020603050405020304" pitchFamily="18" charset="0"/>
                <a:cs typeface="Times New Roman" panose="02020603050405020304" pitchFamily="18" charset="0"/>
              </a:rPr>
              <a:t>vânzarea energiei electrice de către persoanele fizice rezidente care produc energie regenerabilă și cărora li se aplică mecanismul de contorizare netă/facturare netă conform Legii nr. 10/2016 privind promovarea utilizării energiei din surse regenerabile</a:t>
            </a:r>
            <a:r>
              <a:rPr lang="vi-VN" sz="1900" dirty="0">
                <a:solidFill>
                  <a:srgbClr val="333333"/>
                </a:solidFill>
                <a:latin typeface="Times New Roman" panose="02020603050405020304" pitchFamily="18" charset="0"/>
                <a:cs typeface="Times New Roman" panose="02020603050405020304" pitchFamily="18" charset="0"/>
              </a:rPr>
              <a:t>;</a:t>
            </a:r>
          </a:p>
          <a:p>
            <a:pPr marL="571500" indent="-342900" algn="just">
              <a:buFont typeface="Wingdings" panose="05000000000000000000" pitchFamily="2" charset="2"/>
              <a:buChar char="Ø"/>
            </a:pPr>
            <a:r>
              <a:rPr lang="vi-VN" sz="1900" dirty="0">
                <a:solidFill>
                  <a:srgbClr val="333333"/>
                </a:solidFill>
                <a:latin typeface="Times New Roman" panose="02020603050405020304" pitchFamily="18" charset="0"/>
                <a:cs typeface="Times New Roman" panose="02020603050405020304" pitchFamily="18" charset="0"/>
              </a:rPr>
              <a:t>z</a:t>
            </a:r>
            <a:r>
              <a:rPr lang="vi-VN" sz="1900" baseline="30000" dirty="0">
                <a:solidFill>
                  <a:srgbClr val="333333"/>
                </a:solidFill>
                <a:latin typeface="Times New Roman" panose="02020603050405020304" pitchFamily="18" charset="0"/>
                <a:cs typeface="Times New Roman" panose="02020603050405020304" pitchFamily="18" charset="0"/>
              </a:rPr>
              <a:t>22</a:t>
            </a:r>
            <a:r>
              <a:rPr lang="vi-VN" sz="1900" dirty="0">
                <a:solidFill>
                  <a:srgbClr val="333333"/>
                </a:solidFill>
                <a:latin typeface="Times New Roman" panose="02020603050405020304" pitchFamily="18" charset="0"/>
                <a:cs typeface="Times New Roman" panose="02020603050405020304" pitchFamily="18" charset="0"/>
              </a:rPr>
              <a:t>) </a:t>
            </a:r>
            <a:r>
              <a:rPr lang="vi-VN" sz="1900" b="1" dirty="0">
                <a:solidFill>
                  <a:srgbClr val="333333"/>
                </a:solidFill>
                <a:latin typeface="Times New Roman" panose="02020603050405020304" pitchFamily="18" charset="0"/>
                <a:cs typeface="Times New Roman" panose="02020603050405020304" pitchFamily="18" charset="0"/>
              </a:rPr>
              <a:t>drepturile acordate </a:t>
            </a:r>
            <a:r>
              <a:rPr lang="vi-VN" sz="1900" dirty="0">
                <a:solidFill>
                  <a:srgbClr val="333333"/>
                </a:solidFill>
                <a:latin typeface="Times New Roman" panose="02020603050405020304" pitchFamily="18" charset="0"/>
                <a:cs typeface="Times New Roman" panose="02020603050405020304" pitchFamily="18" charset="0"/>
              </a:rPr>
              <a:t>în cadrul </a:t>
            </a:r>
            <a:r>
              <a:rPr lang="vi-VN" sz="1900" i="1" dirty="0">
                <a:solidFill>
                  <a:srgbClr val="333333"/>
                </a:solidFill>
                <a:latin typeface="Times New Roman" panose="02020603050405020304" pitchFamily="18" charset="0"/>
                <a:cs typeface="Times New Roman" panose="02020603050405020304" pitchFamily="18" charset="0"/>
              </a:rPr>
              <a:t>stock option plan,</a:t>
            </a:r>
            <a:r>
              <a:rPr lang="vi-VN" sz="1900" dirty="0">
                <a:solidFill>
                  <a:srgbClr val="333333"/>
                </a:solidFill>
                <a:latin typeface="Times New Roman" panose="02020603050405020304" pitchFamily="18" charset="0"/>
                <a:cs typeface="Times New Roman" panose="02020603050405020304" pitchFamily="18" charset="0"/>
              </a:rPr>
              <a:t> </a:t>
            </a:r>
            <a:r>
              <a:rPr lang="vi-VN" sz="1900" b="1" dirty="0">
                <a:solidFill>
                  <a:srgbClr val="333333"/>
                </a:solidFill>
                <a:latin typeface="Times New Roman" panose="02020603050405020304" pitchFamily="18" charset="0"/>
                <a:cs typeface="Times New Roman" panose="02020603050405020304" pitchFamily="18" charset="0"/>
              </a:rPr>
              <a:t>în momentul acordării</a:t>
            </a:r>
            <a:r>
              <a:rPr lang="vi-VN" sz="1900" dirty="0">
                <a:solidFill>
                  <a:srgbClr val="333333"/>
                </a:solidFill>
                <a:latin typeface="Times New Roman" panose="02020603050405020304" pitchFamily="18" charset="0"/>
                <a:cs typeface="Times New Roman" panose="02020603050405020304" pitchFamily="18" charset="0"/>
              </a:rPr>
              <a:t>, în conformitate cu condițiile stabilite de Guvern;</a:t>
            </a:r>
          </a:p>
          <a:p>
            <a:pPr marL="571500" indent="-342900" algn="just">
              <a:buFont typeface="Wingdings" panose="05000000000000000000" pitchFamily="2" charset="2"/>
              <a:buChar char="Ø"/>
            </a:pPr>
            <a:r>
              <a:rPr lang="vi-VN" sz="1900" dirty="0">
                <a:solidFill>
                  <a:srgbClr val="333333"/>
                </a:solidFill>
                <a:latin typeface="Times New Roman" panose="02020603050405020304" pitchFamily="18" charset="0"/>
                <a:cs typeface="Times New Roman" panose="02020603050405020304" pitchFamily="18" charset="0"/>
              </a:rPr>
              <a:t>z</a:t>
            </a:r>
            <a:r>
              <a:rPr lang="vi-VN" sz="1900" baseline="30000" dirty="0">
                <a:solidFill>
                  <a:srgbClr val="333333"/>
                </a:solidFill>
                <a:latin typeface="Times New Roman" panose="02020603050405020304" pitchFamily="18" charset="0"/>
                <a:cs typeface="Times New Roman" panose="02020603050405020304" pitchFamily="18" charset="0"/>
              </a:rPr>
              <a:t>23</a:t>
            </a:r>
            <a:r>
              <a:rPr lang="vi-VN" sz="1900" dirty="0">
                <a:solidFill>
                  <a:srgbClr val="333333"/>
                </a:solidFill>
                <a:latin typeface="Times New Roman" panose="02020603050405020304" pitchFamily="18" charset="0"/>
                <a:cs typeface="Times New Roman" panose="02020603050405020304" pitchFamily="18" charset="0"/>
              </a:rPr>
              <a:t>) venitul obținut de către operatorul de sistem și/sau unitatea termoenergetică în urma primirii cu titlu gratuit:</a:t>
            </a:r>
          </a:p>
          <a:p>
            <a:pPr indent="450215" algn="just"/>
            <a:r>
              <a:rPr lang="vi-VN" sz="1900" dirty="0">
                <a:solidFill>
                  <a:srgbClr val="333333"/>
                </a:solidFill>
                <a:latin typeface="Times New Roman" panose="02020603050405020304" pitchFamily="18" charset="0"/>
                <a:cs typeface="Times New Roman" panose="02020603050405020304" pitchFamily="18" charset="0"/>
              </a:rPr>
              <a:t>– a liniilor și a stațiilor electrice, conform Legii nr.107/2016 cu privire la energia electrică;</a:t>
            </a:r>
          </a:p>
          <a:p>
            <a:pPr indent="450215" algn="just"/>
            <a:r>
              <a:rPr lang="vi-VN" sz="1900" dirty="0">
                <a:solidFill>
                  <a:srgbClr val="333333"/>
                </a:solidFill>
                <a:latin typeface="Times New Roman" panose="02020603050405020304" pitchFamily="18" charset="0"/>
                <a:cs typeface="Times New Roman" panose="02020603050405020304" pitchFamily="18" charset="0"/>
              </a:rPr>
              <a:t>– a instalațiilor de gaze naturale, conform Legii nr. 108/2016 cu privire la gazele naturale;</a:t>
            </a:r>
          </a:p>
          <a:p>
            <a:pPr indent="450215" algn="just"/>
            <a:r>
              <a:rPr lang="vi-VN" sz="1900" dirty="0">
                <a:solidFill>
                  <a:srgbClr val="333333"/>
                </a:solidFill>
                <a:latin typeface="Times New Roman" panose="02020603050405020304" pitchFamily="18" charset="0"/>
                <a:cs typeface="Times New Roman" panose="02020603050405020304" pitchFamily="18" charset="0"/>
              </a:rPr>
              <a:t>– a rețelelor termice și/sau a instalațiilor termoenergetice, conform Legii nr. 92/2014 cu privire la energia termică și promovarea cogenerării.”</a:t>
            </a:r>
          </a:p>
          <a:p>
            <a:endParaRPr lang="ru-RU" dirty="0"/>
          </a:p>
        </p:txBody>
      </p:sp>
    </p:spTree>
    <p:extLst>
      <p:ext uri="{BB962C8B-B14F-4D97-AF65-F5344CB8AC3E}">
        <p14:creationId xmlns:p14="http://schemas.microsoft.com/office/powerpoint/2010/main" val="270219153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23063</TotalTime>
  <Words>4115</Words>
  <Application>Microsoft Office PowerPoint</Application>
  <PresentationFormat>Широкоэкранный</PresentationFormat>
  <Paragraphs>192</Paragraphs>
  <Slides>30</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30</vt:i4>
      </vt:variant>
    </vt:vector>
  </HeadingPairs>
  <TitlesOfParts>
    <vt:vector size="38" baseType="lpstr">
      <vt:lpstr>NSimSun</vt:lpstr>
      <vt:lpstr>Arial</vt:lpstr>
      <vt:lpstr>Calibri</vt:lpstr>
      <vt:lpstr>Calibri Light</vt:lpstr>
      <vt:lpstr>Cambria</vt:lpstr>
      <vt:lpstr>Times New Roman</vt:lpstr>
      <vt:lpstr>Wingdings</vt:lpstr>
      <vt:lpstr>Тема Office</vt:lpstr>
      <vt:lpstr>   Unele aspecte ce vizează calcularea impozitului pe venit la sursa de plată, a primelor de asigurare obligatorie de asistență medicală și a contribuțiilor de asigurare socială, în contextul modificărilor operate prin politica fiscală pentru anul 2025     </vt:lpstr>
      <vt:lpstr>Impozitul pe venit la sursa de plată</vt:lpstr>
      <vt:lpstr>Impozitul pe venit la sursa de plată</vt:lpstr>
      <vt:lpstr>Impozitul pe venit la sursa de plată</vt:lpstr>
      <vt:lpstr>Impozitul pe venit la sursa de plată</vt:lpstr>
      <vt:lpstr>Impozitul pe venit la sursa de plată</vt:lpstr>
      <vt:lpstr>Impozitul pe venit la sursa de plată</vt:lpstr>
      <vt:lpstr>Impozitul pe venit la sursa de plată</vt:lpstr>
      <vt:lpstr>Impozitul pe venit la sursa de plată</vt:lpstr>
      <vt:lpstr>Impozitul pe venit la sursa de plată</vt:lpstr>
      <vt:lpstr>Impozitul pe venit la sursa de plată</vt:lpstr>
      <vt:lpstr>Impozitul pe venit la sursa de plată</vt:lpstr>
      <vt:lpstr>Impozitul pe venit la sursa de plată</vt:lpstr>
      <vt:lpstr>Impozitul pe venit la sursa de plată</vt:lpstr>
      <vt:lpstr>Prime de asigurare obligatorie de asistență medcală</vt:lpstr>
      <vt:lpstr>Prime de asigurare obligatorie de asistență medcală</vt:lpstr>
      <vt:lpstr>Prime de asigurare obligatorie de asistență medcală</vt:lpstr>
      <vt:lpstr>Prime de asigurare obligatorie de asistență medcală</vt:lpstr>
      <vt:lpstr>Prime de asigurare obligatorie de asistență medcală</vt:lpstr>
      <vt:lpstr>Prime de asigurare obligatorie de asistență medcală</vt:lpstr>
      <vt:lpstr>Prime de asigurare obligatorie de asistență medcală</vt:lpstr>
      <vt:lpstr>Prime de asigurare obligatorie de asistență medicală</vt:lpstr>
      <vt:lpstr>Prime de asigurare obligatorie de asistență medicală</vt:lpstr>
      <vt:lpstr>Contribuții de asigurări sociale de stat obligatorii</vt:lpstr>
      <vt:lpstr>Contribuții de asigurări sociale de stat obligatorii</vt:lpstr>
      <vt:lpstr>Contribuții de asigurări sociale de stat obligatorii</vt:lpstr>
      <vt:lpstr>Contribuții de asigurări sociale de stat obligatorii</vt:lpstr>
      <vt:lpstr>Contribuții de asigurări sociale de stat obligatorii</vt:lpstr>
      <vt:lpstr>Contribuții de asigurări sociale de stat obligatorii</vt:lpstr>
      <vt:lpstr>Mul’umesc pentru aten’ie!i</vt:lpstr>
    </vt:vector>
  </TitlesOfParts>
  <Company>HP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Cebotarenco Parascovia</dc:creator>
  <cp:lastModifiedBy>Cebotarenco Parascovia</cp:lastModifiedBy>
  <cp:revision>98</cp:revision>
  <cp:lastPrinted>2024-02-22T15:01:31Z</cp:lastPrinted>
  <dcterms:created xsi:type="dcterms:W3CDTF">2023-02-09T05:23:37Z</dcterms:created>
  <dcterms:modified xsi:type="dcterms:W3CDTF">2025-01-30T07:15:06Z</dcterms:modified>
</cp:coreProperties>
</file>