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3" r:id="rId1"/>
  </p:sldMasterIdLst>
  <p:notesMasterIdLst>
    <p:notesMasterId r:id="rId21"/>
  </p:notesMasterIdLst>
  <p:sldIdLst>
    <p:sldId id="271" r:id="rId2"/>
    <p:sldId id="258" r:id="rId3"/>
    <p:sldId id="301" r:id="rId4"/>
    <p:sldId id="300" r:id="rId5"/>
    <p:sldId id="279" r:id="rId6"/>
    <p:sldId id="278" r:id="rId7"/>
    <p:sldId id="281" r:id="rId8"/>
    <p:sldId id="299" r:id="rId9"/>
    <p:sldId id="283" r:id="rId10"/>
    <p:sldId id="302" r:id="rId11"/>
    <p:sldId id="287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783"/>
    <a:srgbClr val="7D5962"/>
    <a:srgbClr val="826783"/>
    <a:srgbClr val="86536C"/>
    <a:srgbClr val="77555D"/>
    <a:srgbClr val="AD98AE"/>
    <a:srgbClr val="5C4248"/>
    <a:srgbClr val="631E4E"/>
    <a:srgbClr val="D8F6B0"/>
    <a:srgbClr val="DE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CBCB2-82DA-41BF-A2B5-756C5DD6C50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F59E8-6714-48C5-8853-997384C03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32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9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45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89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2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46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49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5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94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4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86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19/10/2017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912000" y="2448000"/>
            <a:ext cx="10368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265792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4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4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0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1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80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9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47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5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jp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22.jpeg"/><Relationship Id="rId15" Type="http://schemas.openxmlformats.org/officeDocument/2006/relationships/image" Target="../media/image26.jpg"/><Relationship Id="rId10" Type="http://schemas.openxmlformats.org/officeDocument/2006/relationships/image" Target="../media/image17.png"/><Relationship Id="rId4" Type="http://schemas.openxmlformats.org/officeDocument/2006/relationships/image" Target="../media/image21.jpeg"/><Relationship Id="rId9" Type="http://schemas.openxmlformats.org/officeDocument/2006/relationships/image" Target="../media/image16.png"/><Relationship Id="rId1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7.pn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11" Type="http://schemas.openxmlformats.org/officeDocument/2006/relationships/image" Target="../media/image15.png"/><Relationship Id="rId5" Type="http://schemas.openxmlformats.org/officeDocument/2006/relationships/image" Target="../media/image30.jpg"/><Relationship Id="rId10" Type="http://schemas.openxmlformats.org/officeDocument/2006/relationships/image" Target="../media/image14.png"/><Relationship Id="rId4" Type="http://schemas.openxmlformats.org/officeDocument/2006/relationships/image" Target="../media/image29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fcaac@fua.utm.m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EECF9"/>
            </a:gs>
            <a:gs pos="100000">
              <a:srgbClr val="7D59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0" y="4601029"/>
            <a:ext cx="12192000" cy="2061027"/>
          </a:xfrm>
        </p:spPr>
        <p:txBody>
          <a:bodyPr>
            <a:noAutofit/>
          </a:bodyPr>
          <a:lstStyle/>
          <a:p>
            <a:pPr algn="ctr"/>
            <a:r>
              <a:rPr lang="ro-RO" sz="4800" b="1" dirty="0" smtClean="0">
                <a:solidFill>
                  <a:srgbClr val="FFFF00"/>
                </a:solidFill>
              </a:rPr>
              <a:t>Institutul </a:t>
            </a:r>
            <a:r>
              <a:rPr lang="ro-RO" sz="4800" b="1" dirty="0">
                <a:solidFill>
                  <a:srgbClr val="FFFF00"/>
                </a:solidFill>
              </a:rPr>
              <a:t>de Formare Continuă în Domeniul Alimentării cu Apă și Canalizării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126" y="208372"/>
            <a:ext cx="10515600" cy="692966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 pro</a:t>
            </a:r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ție a IFCAAC 2012-2013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273"/>
            <a:ext cx="4003774" cy="3007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74" y="901338"/>
            <a:ext cx="4082135" cy="3066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7"/>
            <a:ext cx="4003774" cy="3007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11" y="3775167"/>
            <a:ext cx="4003772" cy="3007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83" y="3775167"/>
            <a:ext cx="4139058" cy="3108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08" y="901338"/>
            <a:ext cx="4082133" cy="30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406400" y="1422400"/>
            <a:ext cx="11654971" cy="492034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o-RO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Programul Național </a:t>
            </a:r>
            <a:br>
              <a:rPr lang="ro-RO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 </a:t>
            </a:r>
            <a:r>
              <a:rPr lang="ro-RO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Creștere a Capacităților Actorilor din domeniul  Alimentării cu Apă și de Canalizare</a:t>
            </a:r>
            <a:endParaRPr lang="de-DE" sz="3600" b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5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 descr="C:\Users\statia2\Desktop\modules jpg\mod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62" y="2193925"/>
            <a:ext cx="8697835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4"/>
          <p:cNvSpPr/>
          <p:nvPr/>
        </p:nvSpPr>
        <p:spPr>
          <a:xfrm rot="720000">
            <a:off x="5473958" y="4052744"/>
            <a:ext cx="1146083" cy="1051183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195" tIns="36195" rIns="36195" bIns="36195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900" dirty="0">
                <a:solidFill>
                  <a:schemeClr val="bg1"/>
                </a:solidFill>
              </a:rPr>
              <a:t>6 </a:t>
            </a:r>
            <a:r>
              <a:rPr lang="ro-RO" sz="1900" dirty="0">
                <a:solidFill>
                  <a:schemeClr val="bg1"/>
                </a:solidFill>
              </a:rPr>
              <a:t>M</a:t>
            </a:r>
            <a:r>
              <a:rPr lang="en-US" sz="1900" dirty="0" err="1">
                <a:solidFill>
                  <a:schemeClr val="bg1"/>
                </a:solidFill>
              </a:rPr>
              <a:t>odule</a:t>
            </a:r>
            <a:r>
              <a:rPr lang="ro-RO" sz="1900" dirty="0">
                <a:solidFill>
                  <a:schemeClr val="bg1"/>
                </a:solidFill>
              </a:rPr>
              <a:t> de instruire</a:t>
            </a:r>
          </a:p>
        </p:txBody>
      </p:sp>
      <p:sp>
        <p:nvSpPr>
          <p:cNvPr id="62" name="TextBox 61"/>
          <p:cNvSpPr txBox="1"/>
          <p:nvPr/>
        </p:nvSpPr>
        <p:spPr>
          <a:xfrm rot="720000">
            <a:off x="5814618" y="2859205"/>
            <a:ext cx="148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2015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63" name="Rounded Rectangle 4"/>
          <p:cNvSpPr/>
          <p:nvPr/>
        </p:nvSpPr>
        <p:spPr>
          <a:xfrm rot="720000">
            <a:off x="7343468" y="4271755"/>
            <a:ext cx="1146083" cy="1252662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195" tIns="36195" rIns="36195" bIns="36195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900" dirty="0">
                <a:solidFill>
                  <a:schemeClr val="tx1"/>
                </a:solidFill>
              </a:rPr>
              <a:t>3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o-RO" sz="1900" dirty="0">
                <a:solidFill>
                  <a:schemeClr val="tx1"/>
                </a:solidFill>
              </a:rPr>
              <a:t>M</a:t>
            </a:r>
            <a:r>
              <a:rPr lang="en-US" sz="1900" dirty="0" err="1">
                <a:solidFill>
                  <a:schemeClr val="tx1"/>
                </a:solidFill>
              </a:rPr>
              <a:t>odule</a:t>
            </a:r>
            <a:r>
              <a:rPr lang="ro-RO" sz="1900" dirty="0">
                <a:solidFill>
                  <a:schemeClr val="tx1"/>
                </a:solidFill>
              </a:rPr>
              <a:t> noi de instruire</a:t>
            </a:r>
          </a:p>
        </p:txBody>
      </p:sp>
      <p:sp>
        <p:nvSpPr>
          <p:cNvPr id="64" name="Rounded Rectangle 4"/>
          <p:cNvSpPr/>
          <p:nvPr/>
        </p:nvSpPr>
        <p:spPr>
          <a:xfrm rot="720000">
            <a:off x="8471463" y="4614681"/>
            <a:ext cx="1860562" cy="1304013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195" tIns="36195" rIns="36195" bIns="36195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dirty="0">
                <a:solidFill>
                  <a:schemeClr val="tx1"/>
                </a:solidFill>
              </a:rPr>
              <a:t>6 </a:t>
            </a:r>
            <a:r>
              <a:rPr lang="ro-RO" sz="2000" dirty="0">
                <a:solidFill>
                  <a:schemeClr val="tx1"/>
                </a:solidFill>
              </a:rPr>
              <a:t>M</a:t>
            </a:r>
            <a:r>
              <a:rPr lang="en-US" sz="2000" dirty="0" err="1">
                <a:solidFill>
                  <a:schemeClr val="tx1"/>
                </a:solidFill>
              </a:rPr>
              <a:t>odule</a:t>
            </a:r>
            <a:r>
              <a:rPr lang="ro-RO" sz="2000" dirty="0">
                <a:solidFill>
                  <a:schemeClr val="tx1"/>
                </a:solidFill>
              </a:rPr>
              <a:t> noi de instruire</a:t>
            </a:r>
          </a:p>
        </p:txBody>
      </p:sp>
      <p:sp>
        <p:nvSpPr>
          <p:cNvPr id="66" name="TextBox 65"/>
          <p:cNvSpPr txBox="1"/>
          <p:nvPr/>
        </p:nvSpPr>
        <p:spPr>
          <a:xfrm rot="720000">
            <a:off x="8548627" y="3373414"/>
            <a:ext cx="151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2017-2018</a:t>
            </a:r>
            <a:endParaRPr lang="ro-RO" sz="2000" dirty="0"/>
          </a:p>
        </p:txBody>
      </p:sp>
      <p:sp>
        <p:nvSpPr>
          <p:cNvPr id="67" name="TextBox 66"/>
          <p:cNvSpPr txBox="1"/>
          <p:nvPr/>
        </p:nvSpPr>
        <p:spPr>
          <a:xfrm rot="720000">
            <a:off x="7234669" y="3124840"/>
            <a:ext cx="131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2016</a:t>
            </a:r>
            <a:endParaRPr lang="ro-RO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3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79269" y="2276873"/>
            <a:ext cx="9816051" cy="4248473"/>
          </a:xfrm>
        </p:spPr>
        <p:txBody>
          <a:bodyPr>
            <a:normAutofit/>
          </a:bodyPr>
          <a:lstStyle/>
          <a:p>
            <a:pPr algn="l"/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clienților și relațiile publice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2: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rețelelor de alimentare cu apă și de canalizare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3: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financiar. Determinarea, aprobarea și aplicarea tarifelor de alimentare cu apă și de canalizare pentru consumatori 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4: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calității apei și apelor uzate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5: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Planificarea strategică. Indicatori de calitate a serviciului public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6: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proiectelor de investiții</a:t>
            </a:r>
            <a:endParaRPr lang="de-DE" sz="2000" b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3826" y="1853521"/>
            <a:ext cx="803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Lista Modulelor de instruire in Grup </a:t>
            </a:r>
            <a:r>
              <a:rPr lang="ro-RO" sz="3200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2015:</a:t>
            </a:r>
            <a:endParaRPr lang="en-BZ" sz="3200" dirty="0">
              <a:solidFill>
                <a:srgbClr val="C0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99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1750891" y="2420889"/>
            <a:ext cx="8724604" cy="3744415"/>
          </a:xfrm>
        </p:spPr>
        <p:txBody>
          <a:bodyPr>
            <a:normAutofit/>
          </a:bodyPr>
          <a:lstStyle/>
          <a:p>
            <a:pPr algn="l"/>
            <a:r>
              <a:rPr lang="ro-RO" sz="2000" b="1" dirty="0">
                <a:solidFill>
                  <a:srgbClr val="C80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7: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Legislația națională și internațională în domeniul serviciilor abonați pentru Operatorii ”Apă – Canal”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8: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Aspecte tehnice în funcționarea direcțiilor Relații cu clienții pentru Operatorii ”Apă – Canal”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9: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Contractarea privind furnizarea/prestarea serviciului public de alimentare cu apă și canalizare</a:t>
            </a:r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4222" y="198488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Lista Modulelor de instruire în Grup </a:t>
            </a:r>
            <a:r>
              <a:rPr lang="ro-RO" sz="3200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2016:</a:t>
            </a:r>
            <a:endParaRPr lang="en-BZ" sz="3200" dirty="0">
              <a:latin typeface="Cambria" panose="02040503050406030204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30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1750891" y="2420889"/>
            <a:ext cx="8724604" cy="3744415"/>
          </a:xfrm>
        </p:spPr>
        <p:txBody>
          <a:bodyPr>
            <a:normAutofit/>
          </a:bodyPr>
          <a:lstStyle/>
          <a:p>
            <a:pPr algn="l"/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10: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Accesarea investițiilor și acțiunile elaborării și implementării unui proiect de execuție</a:t>
            </a: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11: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Procedurile de achiziție a bunurilor, lucrărilor și serviciilor utilizate în activitatea titularilor de licențe din sectorul apă și canalizare</a:t>
            </a: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12: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resurselor umane din cadrul operatorilor serviciilor de alimentare cu apă și canalizare</a:t>
            </a: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4741" y="198488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Lista Modulelor de instruire în Grup </a:t>
            </a:r>
            <a:r>
              <a:rPr lang="ro-RO" sz="3200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2017:</a:t>
            </a:r>
            <a:endParaRPr lang="en-BZ" sz="3200" dirty="0">
              <a:latin typeface="Cambria" panose="02040503050406030204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50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1750891" y="2420889"/>
            <a:ext cx="8724604" cy="3744415"/>
          </a:xfrm>
        </p:spPr>
        <p:txBody>
          <a:bodyPr>
            <a:normAutofit/>
          </a:bodyPr>
          <a:lstStyle/>
          <a:p>
            <a:pPr algn="l"/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13: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calității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apei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potabile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și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apelor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uzate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în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MA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Republica</a:t>
            </a:r>
            <a:r>
              <a:rPr lang="fr-MA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Moldova</a:t>
            </a: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14: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Opţiuni de dezvoltare, compatibile cu practica UE, pentru tratarea apelor uzate şi administrarea nămolului în RM. </a:t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Analiza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de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laborator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calității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apelor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potabile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și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apelor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uzate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000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C80F0F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Modulul 15: </a:t>
            </a:r>
            <a:r>
              <a:rPr lang="ro-RO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Managementul energetic în sectorul AAC din R. Moldova</a:t>
            </a:r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1581" y="1984882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Lista Modulelor de instruire în Grup </a:t>
            </a:r>
            <a:r>
              <a:rPr lang="ro-RO" sz="3200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2018</a:t>
            </a:r>
            <a:r>
              <a:rPr lang="ro-RO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BZ" dirty="0">
              <a:latin typeface="Cambria" panose="02040503050406030204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7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1990202" y="1916832"/>
            <a:ext cx="8211597" cy="705472"/>
          </a:xfrm>
        </p:spPr>
        <p:txBody>
          <a:bodyPr>
            <a:normAutofit fontScale="90000"/>
          </a:bodyPr>
          <a:lstStyle/>
          <a:p>
            <a:r>
              <a:rPr lang="ro-RO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o-RO" sz="20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o-RO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o-RO" sz="20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endParaRPr lang="de-DE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" y="2328882"/>
            <a:ext cx="3115704" cy="45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24811" r="31284" b="24701"/>
          <a:stretch/>
        </p:blipFill>
        <p:spPr bwMode="auto">
          <a:xfrm>
            <a:off x="3132159" y="2314538"/>
            <a:ext cx="2966761" cy="231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25584" r="23943" b="29300"/>
          <a:stretch/>
        </p:blipFill>
        <p:spPr bwMode="auto">
          <a:xfrm>
            <a:off x="3159474" y="4629281"/>
            <a:ext cx="3106056" cy="217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20996"/>
            <a:ext cx="4598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1" dirty="0" smtClean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FORMATORI</a:t>
            </a:r>
            <a:endParaRPr lang="ro-RO" sz="2000" b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fcaac_logo0200p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f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9106"/>
            <a:ext cx="2961331" cy="2220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156" y="2314539"/>
            <a:ext cx="2979424" cy="2234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20002"/>
            <a:ext cx="3029156" cy="2271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156" y="4501506"/>
            <a:ext cx="3066844" cy="2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44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11515" r="5758" b="8687"/>
          <a:stretch/>
        </p:blipFill>
        <p:spPr>
          <a:xfrm>
            <a:off x="2960447" y="1923990"/>
            <a:ext cx="7144944" cy="49340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f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80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62" y="1412130"/>
            <a:ext cx="2888421" cy="2160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1412130"/>
            <a:ext cx="2882991" cy="2160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20" y="3622538"/>
            <a:ext cx="2938557" cy="2202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04" y="1412130"/>
            <a:ext cx="2882992" cy="2160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80" y="3646392"/>
            <a:ext cx="2904908" cy="2178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21" y="3653230"/>
            <a:ext cx="2895791" cy="217184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9557" r="12494" b="5119"/>
          <a:stretch>
            <a:fillRect/>
          </a:stretch>
        </p:blipFill>
        <p:spPr bwMode="auto">
          <a:xfrm>
            <a:off x="838200" y="339209"/>
            <a:ext cx="120967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77" y="457200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fcaac_logo0200p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6" y="448808"/>
            <a:ext cx="6699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f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7" y="478228"/>
            <a:ext cx="5762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0" y="565685"/>
            <a:ext cx="1835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55" y="483929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" y="1415534"/>
            <a:ext cx="123661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9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1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ATA\AppData\Local\Microsoft\Windows\INetCache\Content.Word\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 b="10053"/>
          <a:stretch/>
        </p:blipFill>
        <p:spPr bwMode="auto">
          <a:xfrm>
            <a:off x="0" y="0"/>
            <a:ext cx="12014927" cy="70249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58971" y="391886"/>
            <a:ext cx="4540069" cy="3918857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6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Director IFCAAC</a:t>
            </a:r>
            <a:br>
              <a:rPr lang="ro-RO" sz="3600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en-US" sz="3600" b="1" dirty="0" smtClean="0">
                <a:solidFill>
                  <a:srgbClr val="2A0783"/>
                </a:solidFill>
                <a:latin typeface="Cambria" panose="02040503050406030204" pitchFamily="18" charset="0"/>
              </a:rPr>
              <a:t>Sergiu CALOS</a:t>
            </a:r>
            <a:br>
              <a:rPr lang="en-US" sz="3600" b="1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en-US" sz="36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dr., </a:t>
            </a:r>
            <a:r>
              <a:rPr lang="en-US" sz="3600" dirty="0" err="1" smtClean="0">
                <a:solidFill>
                  <a:srgbClr val="2A0783"/>
                </a:solidFill>
                <a:latin typeface="Cambria" panose="02040503050406030204" pitchFamily="18" charset="0"/>
              </a:rPr>
              <a:t>conf.univ</a:t>
            </a:r>
            <a:r>
              <a:rPr lang="en-US" dirty="0" smtClean="0">
                <a:solidFill>
                  <a:srgbClr val="2A0783"/>
                </a:solidFill>
                <a:latin typeface="Cambria" panose="02040503050406030204" pitchFamily="18" charset="0"/>
              </a:rPr>
              <a:t/>
            </a:r>
            <a:br>
              <a:rPr lang="en-US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srgbClr val="2A0783"/>
                </a:solidFill>
                <a:latin typeface="Cambria" panose="02040503050406030204" pitchFamily="18" charset="0"/>
              </a:rPr>
              <a:t/>
            </a:r>
            <a:br>
              <a:rPr lang="en-US" dirty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ro-RO" dirty="0" smtClean="0">
                <a:solidFill>
                  <a:srgbClr val="2A0783"/>
                </a:solidFill>
                <a:latin typeface="Cambria" panose="02040503050406030204" pitchFamily="18" charset="0"/>
              </a:rPr>
              <a:t> </a:t>
            </a:r>
            <a: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DATE DE CONTACT</a:t>
            </a:r>
            <a:b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 </a:t>
            </a:r>
            <a:b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Adresa: blvd. Dacia, 39, corpul 9 </a:t>
            </a:r>
            <a:b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Tel: +373 22 77-38-22</a:t>
            </a:r>
            <a:b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r>
              <a:rPr lang="ro-RO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  <a:t>e-mail: </a:t>
            </a:r>
            <a:r>
              <a:rPr lang="en-US" sz="2000" u="sng" dirty="0" smtClean="0">
                <a:solidFill>
                  <a:srgbClr val="2A0783"/>
                </a:solidFill>
                <a:latin typeface="Cambria" panose="02040503050406030204" pitchFamily="18" charset="0"/>
                <a:hlinkClick r:id="rId3"/>
              </a:rPr>
              <a:t>ifcaac@fua.utm.md</a:t>
            </a:r>
            <a:r>
              <a:rPr lang="en-US" sz="2000" u="sng" dirty="0" smtClean="0">
                <a:solidFill>
                  <a:srgbClr val="2A0783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  <a:t/>
            </a:r>
            <a:br>
              <a:rPr lang="en-US" sz="2000" dirty="0" smtClean="0">
                <a:solidFill>
                  <a:srgbClr val="2A0783"/>
                </a:solidFill>
                <a:latin typeface="Cambria" panose="02040503050406030204" pitchFamily="18" charset="0"/>
              </a:rPr>
            </a:br>
            <a:endParaRPr lang="en-US" sz="2000" dirty="0">
              <a:solidFill>
                <a:srgbClr val="2A078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73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65" y="-1"/>
            <a:ext cx="8609136" cy="6283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466"/>
            <a:ext cx="3582865" cy="2360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3"/>
            <a:ext cx="3582865" cy="23608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" y="4551151"/>
            <a:ext cx="3560319" cy="234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18457" y="1337759"/>
            <a:ext cx="1045246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o-RO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Scopul principal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o-RO" sz="4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al </a:t>
            </a:r>
            <a:r>
              <a:rPr lang="ro-RO" sz="40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Institutului </a:t>
            </a:r>
            <a:r>
              <a:rPr lang="ro-RO" sz="4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de Formare Continuă </a:t>
            </a:r>
            <a:r>
              <a:rPr lang="ro-RO" sz="4000" dirty="0">
                <a:ea typeface="Calibri" pitchFamily="34" charset="0"/>
                <a:cs typeface="Times New Roman" pitchFamily="18" charset="0"/>
              </a:rPr>
              <a:t>î</a:t>
            </a:r>
            <a:r>
              <a:rPr lang="ro-RO" sz="4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n Domeniul Alimentării cu Apă și Canalizării (</a:t>
            </a:r>
            <a:r>
              <a:rPr kumimoji="0" lang="ro-RO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IFCAAC) este dezvoltarea relațiilor de parteneriat cu </a:t>
            </a:r>
            <a:r>
              <a:rPr kumimoji="0" lang="ro-RO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ro-RO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ntreprinderile şi firmele specializate </a:t>
            </a:r>
            <a:r>
              <a:rPr kumimoji="0" lang="ro-RO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ro-RO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 domeniul de alimentare cu apă şi canalizări.</a:t>
            </a:r>
            <a:endParaRPr kumimoji="0" lang="ro-RO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806942"/>
            <a:ext cx="10515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Obiectivele principale ale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IFCAAC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a) pregătirea resurselor umane calificate pentru domeniul alimentarii cu apa şi canalizare; </a:t>
            </a:r>
            <a:endParaRPr kumimoji="0" 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d) actualizarea cunoștințelor şi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perfecționarea pregătirii profesionale 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 ocupația de bază, precum şi 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 ocupații 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nrudite; </a:t>
            </a:r>
            <a:endParaRPr kumimoji="0" 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e) recalificarea, determinata de restructurarea ramurii, de mobilitatea sociala sau de modificări ale capacității de munca; </a:t>
            </a:r>
            <a:endParaRPr kumimoji="0" 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u="sng" dirty="0" smtClean="0"/>
              <a:t>Formarea profesională continuă se efectuează prin: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o-RO" b="1" i="1" dirty="0" smtClean="0"/>
              <a:t>calificare </a:t>
            </a:r>
            <a:r>
              <a:rPr lang="ro-RO" dirty="0"/>
              <a:t>– dobândirea unui ansamblu de competențe profesionale care permit desfășurarea activității specifice;</a:t>
            </a:r>
            <a:endParaRPr lang="en-US" dirty="0"/>
          </a:p>
          <a:p>
            <a:r>
              <a:rPr lang="ro-RO" b="1" i="1" dirty="0"/>
              <a:t>perfecționare</a:t>
            </a:r>
            <a:r>
              <a:rPr lang="ro-RO" b="1" dirty="0"/>
              <a:t> </a:t>
            </a:r>
            <a:r>
              <a:rPr lang="ro-RO" dirty="0"/>
              <a:t>– dezvoltarea competențelor profesionale în cadrul aceleiași calificări;</a:t>
            </a:r>
            <a:endParaRPr lang="en-US" dirty="0"/>
          </a:p>
          <a:p>
            <a:r>
              <a:rPr lang="ro-RO" b="1" i="1" dirty="0"/>
              <a:t>specializare</a:t>
            </a:r>
            <a:r>
              <a:rPr lang="ro-RO" dirty="0"/>
              <a:t> – obținerea de cunoștințe şi deprinderi într-o arie restrânsă din sfera de cuprindere a unei ocupații;</a:t>
            </a:r>
            <a:endParaRPr lang="en-US" dirty="0"/>
          </a:p>
          <a:p>
            <a:r>
              <a:rPr lang="ro-RO" b="1" i="1" dirty="0"/>
              <a:t>obţinerea unei calificării suplimentare</a:t>
            </a:r>
            <a:r>
              <a:rPr lang="ro-RO" dirty="0"/>
              <a:t> – însușirea cunoștințelor speciale şi obținerea competențelor specifice unei noi ocupații sau profesii înrudite cu cea precedenta;</a:t>
            </a:r>
            <a:endParaRPr lang="en-US" dirty="0"/>
          </a:p>
          <a:p>
            <a:r>
              <a:rPr lang="ro-RO" b="1" i="1" dirty="0"/>
              <a:t>recalificare</a:t>
            </a:r>
            <a:r>
              <a:rPr lang="ro-RO" b="1" dirty="0"/>
              <a:t> </a:t>
            </a:r>
            <a:r>
              <a:rPr lang="ro-RO" dirty="0"/>
              <a:t>– obținerea de competențe necesare unei noi ocupații sau profesii,  diferita de cea dobândita anterior.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rgbClr val="AD98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b="1" u="sng" dirty="0" smtClean="0">
                <a:latin typeface="Cambria" panose="02040503050406030204" pitchFamily="18" charset="0"/>
              </a:rPr>
              <a:t>Direcțiile de activitate </a:t>
            </a:r>
            <a:r>
              <a:rPr lang="en-US" sz="3600" dirty="0" smtClean="0">
                <a:latin typeface="Cambria" panose="02040503050406030204" pitchFamily="18" charset="0"/>
              </a:rPr>
              <a:t/>
            </a:r>
            <a:br>
              <a:rPr lang="en-US" sz="3600" dirty="0" smtClean="0">
                <a:latin typeface="Cambria" panose="02040503050406030204" pitchFamily="18" charset="0"/>
              </a:rPr>
            </a:b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059542"/>
            <a:ext cx="11092543" cy="5646057"/>
          </a:xfrm>
        </p:spPr>
        <p:txBody>
          <a:bodyPr>
            <a:normAutofit fontScale="77500" lnSpcReduction="20000"/>
          </a:bodyPr>
          <a:lstStyle/>
          <a:p>
            <a:r>
              <a:rPr lang="ro-RO" dirty="0" smtClean="0">
                <a:latin typeface="Cambria" panose="02040503050406030204" pitchFamily="18" charset="0"/>
              </a:rPr>
              <a:t>IFCAAC </a:t>
            </a:r>
            <a:r>
              <a:rPr lang="ro-RO" dirty="0">
                <a:latin typeface="Cambria" panose="02040503050406030204" pitchFamily="18" charset="0"/>
              </a:rPr>
              <a:t>organizează </a:t>
            </a:r>
            <a:r>
              <a:rPr lang="ro-RO" b="1" dirty="0">
                <a:latin typeface="Cambria" panose="02040503050406030204" pitchFamily="18" charset="0"/>
              </a:rPr>
              <a:t>servicii educaționale </a:t>
            </a:r>
            <a:r>
              <a:rPr lang="ro-RO" dirty="0">
                <a:latin typeface="Cambria" panose="02040503050406030204" pitchFamily="18" charset="0"/>
              </a:rPr>
              <a:t>de formare continua in conformitate cu standardele educaționale, actele normative, cerințele clienților, planurilor şi programelor de învățământ și efectuează următoarele activități.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Studierea necesităților de formare profesionala a beneficiarilor serviciilor educaționale, inclusiv a întreprinderilor şi instituțiilor de învățământ preuniversitar şi universitar de profit tehnic;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Formarea profesionala continua a personalului membrilor Asociației ”Moldova Apa -Canal”;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Formarea profesionala continua a cadrelor didactice şi maiștrilor de instruire practica din instituțiile de învățământ secundar profesional şi colegii in domeniul alimentarii cu apa şi canalizării;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Perfecționarea şi recalificarea șomerilor şi a persoanelor in căutarea locurilor de munca;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Promovarea relațiilor de colaborare a U.T.M. cu Asociația ”Moldova Apa – Canal” prin intermediul activităților de formare profesionala continua;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Implementarea rezultatelor cercetărilor științifice în perfecționarea şi recalificarea specialiștilor în domeniul alimentarii cu apa şi canalizării;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Organizarea de către IFCAAC de comun cu Asociația ,,Moldova </a:t>
            </a:r>
            <a:r>
              <a:rPr lang="ro-RO" dirty="0" smtClean="0">
                <a:latin typeface="Cambria" panose="02040503050406030204" pitchFamily="18" charset="0"/>
              </a:rPr>
              <a:t>Apa-Canal”</a:t>
            </a:r>
            <a:r>
              <a:rPr lang="en-US" dirty="0" smtClean="0">
                <a:latin typeface="Cambria" panose="02040503050406030204" pitchFamily="18" charset="0"/>
              </a:rPr>
              <a:t>  </a:t>
            </a:r>
            <a:r>
              <a:rPr lang="ro-RO" dirty="0" smtClean="0">
                <a:latin typeface="Cambria" panose="02040503050406030204" pitchFamily="18" charset="0"/>
              </a:rPr>
              <a:t>şi </a:t>
            </a:r>
            <a:r>
              <a:rPr lang="ro-RO" dirty="0">
                <a:latin typeface="Cambria" panose="02040503050406030204" pitchFamily="18" charset="0"/>
              </a:rPr>
              <a:t>alte întreprinderi din țară şi de peste hotare a expozițiilor de tehnica, materiale şi tehnologii moderne in domeniul alimentarii cu apa şi canalizare.</a:t>
            </a: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rgbClr val="AD98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9630"/>
            <a:ext cx="12017829" cy="8758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În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perioada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de </a:t>
            </a:r>
            <a:r>
              <a:rPr lang="en-US" sz="31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funcţionare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o-RO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2012 – 2015 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a IFCAAC s-au </a:t>
            </a:r>
            <a:r>
              <a:rPr lang="en-US" sz="31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efectuat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următoarele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activităţi</a:t>
            </a:r>
            <a:r>
              <a:rPr lang="en-US" sz="31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1" y="1345475"/>
            <a:ext cx="11521440" cy="5995850"/>
          </a:xfrm>
        </p:spPr>
        <p:txBody>
          <a:bodyPr>
            <a:normAutofit/>
          </a:bodyPr>
          <a:lstStyle/>
          <a:p>
            <a:r>
              <a:rPr lang="ro-RO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recalificare la specializarea: </a:t>
            </a:r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Exploatarea sistemelor de alimentare cu apa şi de canalizare</a:t>
            </a:r>
          </a:p>
          <a:p>
            <a:r>
              <a:rPr lang="ro-RO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cursuri de perfecționare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pentru muncitori la profesia: </a:t>
            </a:r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Lăcătuș la lucrări de intervenție şi construcție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o-RO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cursuri de perfecționare pentru ingineri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Exploatarea sistemelor de alimentare cu apa şi de canalizare</a:t>
            </a:r>
            <a:endParaRPr lang="ro-R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Exploatarea fondului locativ</a:t>
            </a:r>
            <a:endParaRPr lang="ro-R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seminare de perfecționare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Proiectarea şi exploatarea stațiilor de pompare prefabricate  WILO</a:t>
            </a:r>
            <a:endParaRPr lang="ro-R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o-RO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Exploatare echipamentelor WILO pentru staţiile de pompare</a:t>
            </a:r>
            <a:endParaRPr lang="ro-R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857" y="1161960"/>
            <a:ext cx="7717971" cy="1325563"/>
          </a:xfrm>
        </p:spPr>
        <p:txBody>
          <a:bodyPr/>
          <a:lstStyle/>
          <a:p>
            <a:r>
              <a:rPr lang="ro-RO" b="1" u="sng" dirty="0" smtClean="0">
                <a:latin typeface="Cambria" panose="02040503050406030204" pitchFamily="18" charset="0"/>
              </a:rPr>
              <a:t>Formatori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857" y="2740026"/>
            <a:ext cx="7913915" cy="2733312"/>
          </a:xfrm>
        </p:spPr>
        <p:txBody>
          <a:bodyPr>
            <a:normAutofit lnSpcReduction="10000"/>
          </a:bodyPr>
          <a:lstStyle/>
          <a:p>
            <a:pPr lvl="0"/>
            <a:r>
              <a:rPr lang="ro-RO" dirty="0" smtClean="0">
                <a:latin typeface="Cambria" panose="02040503050406030204" pitchFamily="18" charset="0"/>
              </a:rPr>
              <a:t>cu experiență internaționali </a:t>
            </a:r>
            <a:r>
              <a:rPr lang="ro-RO" dirty="0">
                <a:latin typeface="Cambria" panose="02040503050406030204" pitchFamily="18" charset="0"/>
              </a:rPr>
              <a:t>și naționali;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 smtClean="0">
                <a:latin typeface="Cambria" panose="02040503050406030204" pitchFamily="18" charset="0"/>
              </a:rPr>
              <a:t>colaboratori </a:t>
            </a:r>
            <a:r>
              <a:rPr lang="ro-RO" dirty="0">
                <a:latin typeface="Cambria" panose="02040503050406030204" pitchFamily="18" charset="0"/>
              </a:rPr>
              <a:t>ale </a:t>
            </a:r>
            <a:r>
              <a:rPr lang="ro-RO" dirty="0" smtClean="0">
                <a:latin typeface="Cambria" panose="02040503050406030204" pitchFamily="18" charset="0"/>
              </a:rPr>
              <a:t>ministerelor </a:t>
            </a:r>
            <a:r>
              <a:rPr lang="ro-RO" dirty="0">
                <a:latin typeface="Cambria" panose="02040503050406030204" pitchFamily="18" charset="0"/>
              </a:rPr>
              <a:t>de resort, autorități publice locale și centrale;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>
                <a:latin typeface="Cambria" panose="02040503050406030204" pitchFamily="18" charset="0"/>
              </a:rPr>
              <a:t>profesori din instituții de învățămînt universitar;</a:t>
            </a:r>
            <a:endParaRPr lang="en-US" dirty="0">
              <a:latin typeface="Cambria" panose="02040503050406030204" pitchFamily="18" charset="0"/>
            </a:endParaRPr>
          </a:p>
          <a:p>
            <a:pPr lvl="0"/>
            <a:r>
              <a:rPr lang="ro-RO" dirty="0" smtClean="0">
                <a:latin typeface="Cambria" panose="02040503050406030204" pitchFamily="18" charset="0"/>
              </a:rPr>
              <a:t>angajați </a:t>
            </a:r>
            <a:r>
              <a:rPr lang="ro-RO" dirty="0">
                <a:latin typeface="Cambria" panose="02040503050406030204" pitchFamily="18" charset="0"/>
              </a:rPr>
              <a:t>ai operatorilor de prestare a serviciilor de alimentare cu apă și de canalizare.</a:t>
            </a: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3081</TotalTime>
  <Words>763</Words>
  <Application>Microsoft Office PowerPoint</Application>
  <PresentationFormat>Widescreen</PresentationFormat>
  <Paragraphs>81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Courier New</vt:lpstr>
      <vt:lpstr>Times New Roman</vt:lpstr>
      <vt:lpstr>Office Theme</vt:lpstr>
      <vt:lpstr>Institutul de Formare Continuă în Domeniul Alimentării cu Apă și Canalizării</vt:lpstr>
      <vt:lpstr>Director IFCAAC Sergiu CALOS dr., conf.univ   DATE DE CONTACT   Adresa: blvd. Dacia, 39, corpul 9  Tel: +373 22 77-38-22 e-mail: ifcaac@fua.utm.md  </vt:lpstr>
      <vt:lpstr>PowerPoint Presentation</vt:lpstr>
      <vt:lpstr>PowerPoint Presentation</vt:lpstr>
      <vt:lpstr>PowerPoint Presentation</vt:lpstr>
      <vt:lpstr>Formarea profesională continuă se efectuează prin: </vt:lpstr>
      <vt:lpstr>Direcțiile de activitate  </vt:lpstr>
      <vt:lpstr>În perioada de funcţionare 2012 – 2015 a IFCAAC s-au efectuat următoarele activităţi: </vt:lpstr>
      <vt:lpstr>Formatori </vt:lpstr>
      <vt:lpstr>Prima promoție a IFCAAC 2012-2013</vt:lpstr>
      <vt:lpstr>Programul Național  de Creștere a Capacităților Actorilor din domeniul  Alimentării cu Apă și de Canalizare</vt:lpstr>
      <vt:lpstr>PowerPoint Presentation</vt:lpstr>
      <vt:lpstr>Modulul 1: Managementul clienților și relațiile publice  Modulul 2: Managementul rețelelor de alimentare cu apă și de canalizare  Modulul 3: Managementul financiar. Determinarea, aprobarea și aplicarea tarifelor de alimentare cu apă și de canalizare pentru consumatori   Modulul 4: Managementul calității apei și apelor uzate  Modulul 5: Planificarea strategică. Indicatori de calitate a serviciului public  Modulul 6: Managementul proiectelor de investiții</vt:lpstr>
      <vt:lpstr> Modulul 7: Legislația națională și internațională în domeniul serviciilor abonați pentru Operatorii ”Apă – Canal”  Modulul 8: Aspecte tehnice în funcționarea direcțiilor Relații cu clienții pentru Operatorii ”Apă – Canal”  Modulul 9: Contractarea privind furnizarea/prestarea serviciului public de alimentare cu apă și canalizare  </vt:lpstr>
      <vt:lpstr>Modulul 10: Accesarea investițiilor și acțiunile elaborării și implementării unui proiect de execuție  Modulul 11: Procedurile de achiziție a bunurilor, lucrărilor și serviciilor utilizate în activitatea titularilor de licențe din sectorul apă și canalizare  Modulul 12: Managementul resurselor umane din cadrul operatorilor serviciilor de alimentare cu apă și canalizare.  </vt:lpstr>
      <vt:lpstr>Modulul 13: Managementul calității apei potabile și apelor uzate în Republica Moldova  Modulul 14: Opţiuni de dezvoltare, compatibile cu practica UE, pentru tratarea apelor uzate şi administrarea nămolului în RM.  Analiza de laborator a calității apelor potabile și a apelor uzate  Modulul 15: Managementul energetic în sectorul AAC din R. Moldova  </vt:lpstr>
      <vt:lpstr>  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implementation of green tire on the city's buildings  - Chisinau</dc:title>
  <dc:creator>IRENE IRENE</dc:creator>
  <cp:lastModifiedBy>Admin</cp:lastModifiedBy>
  <cp:revision>166</cp:revision>
  <dcterms:created xsi:type="dcterms:W3CDTF">2017-07-11T19:54:20Z</dcterms:created>
  <dcterms:modified xsi:type="dcterms:W3CDTF">2017-10-19T05:29:10Z</dcterms:modified>
</cp:coreProperties>
</file>