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1" r:id="rId1"/>
  </p:sldMasterIdLst>
  <p:notesMasterIdLst>
    <p:notesMasterId r:id="rId64"/>
  </p:notesMasterIdLst>
  <p:handoutMasterIdLst>
    <p:handoutMasterId r:id="rId65"/>
  </p:handoutMasterIdLst>
  <p:sldIdLst>
    <p:sldId id="407" r:id="rId2"/>
    <p:sldId id="491" r:id="rId3"/>
    <p:sldId id="493" r:id="rId4"/>
    <p:sldId id="494" r:id="rId5"/>
    <p:sldId id="495" r:id="rId6"/>
    <p:sldId id="496" r:id="rId7"/>
    <p:sldId id="497" r:id="rId8"/>
    <p:sldId id="498" r:id="rId9"/>
    <p:sldId id="499" r:id="rId10"/>
    <p:sldId id="500" r:id="rId11"/>
    <p:sldId id="501" r:id="rId12"/>
    <p:sldId id="502" r:id="rId13"/>
    <p:sldId id="503" r:id="rId14"/>
    <p:sldId id="504" r:id="rId15"/>
    <p:sldId id="505" r:id="rId16"/>
    <p:sldId id="506" r:id="rId17"/>
    <p:sldId id="507" r:id="rId18"/>
    <p:sldId id="508" r:id="rId19"/>
    <p:sldId id="509" r:id="rId20"/>
    <p:sldId id="510" r:id="rId21"/>
    <p:sldId id="511" r:id="rId22"/>
    <p:sldId id="512" r:id="rId23"/>
    <p:sldId id="513" r:id="rId24"/>
    <p:sldId id="514" r:id="rId25"/>
    <p:sldId id="515" r:id="rId26"/>
    <p:sldId id="516" r:id="rId27"/>
    <p:sldId id="517" r:id="rId28"/>
    <p:sldId id="518" r:id="rId29"/>
    <p:sldId id="519" r:id="rId30"/>
    <p:sldId id="520" r:id="rId31"/>
    <p:sldId id="521" r:id="rId32"/>
    <p:sldId id="522" r:id="rId33"/>
    <p:sldId id="523" r:id="rId34"/>
    <p:sldId id="524" r:id="rId35"/>
    <p:sldId id="525" r:id="rId36"/>
    <p:sldId id="526" r:id="rId37"/>
    <p:sldId id="527" r:id="rId38"/>
    <p:sldId id="528" r:id="rId39"/>
    <p:sldId id="529" r:id="rId40"/>
    <p:sldId id="530" r:id="rId41"/>
    <p:sldId id="531" r:id="rId42"/>
    <p:sldId id="532" r:id="rId43"/>
    <p:sldId id="533" r:id="rId44"/>
    <p:sldId id="534" r:id="rId45"/>
    <p:sldId id="535" r:id="rId46"/>
    <p:sldId id="536" r:id="rId47"/>
    <p:sldId id="537" r:id="rId48"/>
    <p:sldId id="538" r:id="rId49"/>
    <p:sldId id="539" r:id="rId50"/>
    <p:sldId id="540" r:id="rId51"/>
    <p:sldId id="541" r:id="rId52"/>
    <p:sldId id="542" r:id="rId53"/>
    <p:sldId id="543" r:id="rId54"/>
    <p:sldId id="544" r:id="rId55"/>
    <p:sldId id="545" r:id="rId56"/>
    <p:sldId id="546" r:id="rId57"/>
    <p:sldId id="547" r:id="rId58"/>
    <p:sldId id="548" r:id="rId59"/>
    <p:sldId id="549" r:id="rId60"/>
    <p:sldId id="490" r:id="rId61"/>
    <p:sldId id="489" r:id="rId62"/>
    <p:sldId id="492" r:id="rId63"/>
  </p:sldIdLst>
  <p:sldSz cx="9144000" cy="6858000" type="screen4x3"/>
  <p:notesSz cx="6858000" cy="9926638"/>
  <p:defaultTextStyle>
    <a:defPPr>
      <a:defRPr lang="de-DE"/>
    </a:defPPr>
    <a:lvl1pPr algn="l" rtl="0" fontAlgn="base">
      <a:spcBef>
        <a:spcPct val="0"/>
      </a:spcBef>
      <a:spcAft>
        <a:spcPct val="0"/>
      </a:spcAft>
      <a:defRPr sz="2200" b="1" kern="1200">
        <a:solidFill>
          <a:srgbClr val="999999"/>
        </a:solidFill>
        <a:latin typeface="Arial" charset="0"/>
        <a:ea typeface="+mn-ea"/>
        <a:cs typeface="Arial" charset="0"/>
      </a:defRPr>
    </a:lvl1pPr>
    <a:lvl2pPr marL="457200" algn="l" rtl="0" fontAlgn="base">
      <a:spcBef>
        <a:spcPct val="0"/>
      </a:spcBef>
      <a:spcAft>
        <a:spcPct val="0"/>
      </a:spcAft>
      <a:defRPr sz="2200" b="1" kern="1200">
        <a:solidFill>
          <a:srgbClr val="999999"/>
        </a:solidFill>
        <a:latin typeface="Arial" charset="0"/>
        <a:ea typeface="+mn-ea"/>
        <a:cs typeface="Arial" charset="0"/>
      </a:defRPr>
    </a:lvl2pPr>
    <a:lvl3pPr marL="914400" algn="l" rtl="0" fontAlgn="base">
      <a:spcBef>
        <a:spcPct val="0"/>
      </a:spcBef>
      <a:spcAft>
        <a:spcPct val="0"/>
      </a:spcAft>
      <a:defRPr sz="2200" b="1" kern="1200">
        <a:solidFill>
          <a:srgbClr val="999999"/>
        </a:solidFill>
        <a:latin typeface="Arial" charset="0"/>
        <a:ea typeface="+mn-ea"/>
        <a:cs typeface="Arial" charset="0"/>
      </a:defRPr>
    </a:lvl3pPr>
    <a:lvl4pPr marL="1371600" algn="l" rtl="0" fontAlgn="base">
      <a:spcBef>
        <a:spcPct val="0"/>
      </a:spcBef>
      <a:spcAft>
        <a:spcPct val="0"/>
      </a:spcAft>
      <a:defRPr sz="2200" b="1" kern="1200">
        <a:solidFill>
          <a:srgbClr val="999999"/>
        </a:solidFill>
        <a:latin typeface="Arial" charset="0"/>
        <a:ea typeface="+mn-ea"/>
        <a:cs typeface="Arial" charset="0"/>
      </a:defRPr>
    </a:lvl4pPr>
    <a:lvl5pPr marL="1828800" algn="l" rtl="0" fontAlgn="base">
      <a:spcBef>
        <a:spcPct val="0"/>
      </a:spcBef>
      <a:spcAft>
        <a:spcPct val="0"/>
      </a:spcAft>
      <a:defRPr sz="2200" b="1" kern="1200">
        <a:solidFill>
          <a:srgbClr val="999999"/>
        </a:solidFill>
        <a:latin typeface="Arial" charset="0"/>
        <a:ea typeface="+mn-ea"/>
        <a:cs typeface="Arial" charset="0"/>
      </a:defRPr>
    </a:lvl5pPr>
    <a:lvl6pPr marL="2286000" algn="l" defTabSz="914400" rtl="0" eaLnBrk="1" latinLnBrk="0" hangingPunct="1">
      <a:defRPr sz="2200" b="1" kern="1200">
        <a:solidFill>
          <a:srgbClr val="999999"/>
        </a:solidFill>
        <a:latin typeface="Arial" charset="0"/>
        <a:ea typeface="+mn-ea"/>
        <a:cs typeface="Arial" charset="0"/>
      </a:defRPr>
    </a:lvl6pPr>
    <a:lvl7pPr marL="2743200" algn="l" defTabSz="914400" rtl="0" eaLnBrk="1" latinLnBrk="0" hangingPunct="1">
      <a:defRPr sz="2200" b="1" kern="1200">
        <a:solidFill>
          <a:srgbClr val="999999"/>
        </a:solidFill>
        <a:latin typeface="Arial" charset="0"/>
        <a:ea typeface="+mn-ea"/>
        <a:cs typeface="Arial" charset="0"/>
      </a:defRPr>
    </a:lvl7pPr>
    <a:lvl8pPr marL="3200400" algn="l" defTabSz="914400" rtl="0" eaLnBrk="1" latinLnBrk="0" hangingPunct="1">
      <a:defRPr sz="2200" b="1" kern="1200">
        <a:solidFill>
          <a:srgbClr val="999999"/>
        </a:solidFill>
        <a:latin typeface="Arial" charset="0"/>
        <a:ea typeface="+mn-ea"/>
        <a:cs typeface="Arial" charset="0"/>
      </a:defRPr>
    </a:lvl8pPr>
    <a:lvl9pPr marL="3657600" algn="l" defTabSz="914400" rtl="0" eaLnBrk="1" latinLnBrk="0" hangingPunct="1">
      <a:defRPr sz="2200" b="1" kern="1200">
        <a:solidFill>
          <a:srgbClr val="999999"/>
        </a:solidFill>
        <a:latin typeface="Arial" charset="0"/>
        <a:ea typeface="+mn-ea"/>
        <a:cs typeface="Arial" charset="0"/>
      </a:defRPr>
    </a:lvl9pPr>
  </p:defaultTextStyle>
  <p:extLst>
    <p:ext uri="{EFAFB233-063F-42B5-8137-9DF3F51BA10A}">
      <p15:sldGuideLst xmlns:p15="http://schemas.microsoft.com/office/powerpoint/2012/main">
        <p15:guide id="1" orient="horz" pos="658">
          <p15:clr>
            <a:srgbClr val="A4A3A4"/>
          </p15:clr>
        </p15:guide>
        <p15:guide id="2" orient="horz" pos="388">
          <p15:clr>
            <a:srgbClr val="A4A3A4"/>
          </p15:clr>
        </p15:guide>
        <p15:guide id="3" pos="288">
          <p15:clr>
            <a:srgbClr val="A4A3A4"/>
          </p15:clr>
        </p15:guide>
        <p15:guide id="4" pos="1022">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a Bohantova"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30A4"/>
    <a:srgbClr val="284FF4"/>
    <a:srgbClr val="204AFC"/>
    <a:srgbClr val="6E6452"/>
    <a:srgbClr val="E5DBA1"/>
    <a:srgbClr val="BABA93"/>
    <a:srgbClr val="BABB93"/>
    <a:srgbClr val="DEDEAF"/>
    <a:srgbClr val="999999"/>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11" autoAdjust="0"/>
    <p:restoredTop sz="92385" autoAdjust="0"/>
  </p:normalViewPr>
  <p:slideViewPr>
    <p:cSldViewPr snapToGrid="0">
      <p:cViewPr varScale="1">
        <p:scale>
          <a:sx n="111" d="100"/>
          <a:sy n="111" d="100"/>
        </p:scale>
        <p:origin x="1614" y="150"/>
      </p:cViewPr>
      <p:guideLst>
        <p:guide orient="horz" pos="658"/>
        <p:guide orient="horz" pos="388"/>
        <p:guide pos="288"/>
        <p:guide pos="1022"/>
      </p:guideLst>
    </p:cSldViewPr>
  </p:slideViewPr>
  <p:outlineViewPr>
    <p:cViewPr>
      <p:scale>
        <a:sx n="33" d="100"/>
        <a:sy n="33" d="100"/>
      </p:scale>
      <p:origin x="0" y="0"/>
    </p:cViewPr>
  </p:outlineViewPr>
  <p:notesTextViewPr>
    <p:cViewPr>
      <p:scale>
        <a:sx n="25" d="100"/>
        <a:sy n="25" d="100"/>
      </p:scale>
      <p:origin x="0" y="0"/>
    </p:cViewPr>
  </p:notesTextViewPr>
  <p:sorterViewPr>
    <p:cViewPr>
      <p:scale>
        <a:sx n="100" d="100"/>
        <a:sy n="100" d="100"/>
      </p:scale>
      <p:origin x="0" y="0"/>
    </p:cViewPr>
  </p:sorterViewPr>
  <p:notesViewPr>
    <p:cSldViewPr snapToGrid="0">
      <p:cViewPr varScale="1">
        <p:scale>
          <a:sx n="108" d="100"/>
          <a:sy n="108" d="100"/>
        </p:scale>
        <p:origin x="-4140" y="-102"/>
      </p:cViewPr>
      <p:guideLst>
        <p:guide orient="horz" pos="3126"/>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72547" cy="495300"/>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eaLnBrk="0" hangingPunct="0">
              <a:defRPr sz="1200" b="0" dirty="0">
                <a:solidFill>
                  <a:schemeClr val="tx1"/>
                </a:solidFill>
                <a:latin typeface="Arial Narrow" pitchFamily="34" charset="0"/>
                <a:cs typeface="+mn-cs"/>
              </a:defRPr>
            </a:lvl1pPr>
          </a:lstStyle>
          <a:p>
            <a:pPr>
              <a:defRPr/>
            </a:pPr>
            <a:endParaRPr lang="de-DE"/>
          </a:p>
        </p:txBody>
      </p:sp>
      <p:sp>
        <p:nvSpPr>
          <p:cNvPr id="66563" name="Rectangle 3"/>
          <p:cNvSpPr>
            <a:spLocks noGrp="1" noChangeArrowheads="1"/>
          </p:cNvSpPr>
          <p:nvPr>
            <p:ph type="dt" sz="quarter" idx="1"/>
          </p:nvPr>
        </p:nvSpPr>
        <p:spPr bwMode="auto">
          <a:xfrm>
            <a:off x="3885453" y="0"/>
            <a:ext cx="2972547" cy="495300"/>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algn="r" eaLnBrk="0" hangingPunct="0">
              <a:defRPr sz="1200" b="0" dirty="0">
                <a:solidFill>
                  <a:schemeClr val="tx1"/>
                </a:solidFill>
                <a:latin typeface="Arial Narrow" pitchFamily="34" charset="0"/>
                <a:cs typeface="+mn-cs"/>
              </a:defRPr>
            </a:lvl1pPr>
          </a:lstStyle>
          <a:p>
            <a:pPr>
              <a:defRPr/>
            </a:pPr>
            <a:endParaRPr lang="de-DE"/>
          </a:p>
        </p:txBody>
      </p:sp>
      <p:sp>
        <p:nvSpPr>
          <p:cNvPr id="66564" name="Rectangle 4"/>
          <p:cNvSpPr>
            <a:spLocks noGrp="1" noChangeArrowheads="1"/>
          </p:cNvSpPr>
          <p:nvPr>
            <p:ph type="ftr" sz="quarter" idx="2"/>
          </p:nvPr>
        </p:nvSpPr>
        <p:spPr bwMode="auto">
          <a:xfrm>
            <a:off x="0" y="9431338"/>
            <a:ext cx="2972547" cy="495300"/>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eaLnBrk="0" hangingPunct="0">
              <a:defRPr sz="1200" b="0" dirty="0">
                <a:solidFill>
                  <a:schemeClr val="tx1"/>
                </a:solidFill>
                <a:latin typeface="Arial Narrow" pitchFamily="34" charset="0"/>
                <a:cs typeface="+mn-cs"/>
              </a:defRPr>
            </a:lvl1pPr>
          </a:lstStyle>
          <a:p>
            <a:pPr>
              <a:defRPr/>
            </a:pPr>
            <a:endParaRPr lang="de-DE"/>
          </a:p>
        </p:txBody>
      </p:sp>
      <p:sp>
        <p:nvSpPr>
          <p:cNvPr id="66565" name="Rectangle 5"/>
          <p:cNvSpPr>
            <a:spLocks noGrp="1" noChangeArrowheads="1"/>
          </p:cNvSpPr>
          <p:nvPr>
            <p:ph type="sldNum" sz="quarter" idx="3"/>
          </p:nvPr>
        </p:nvSpPr>
        <p:spPr bwMode="auto">
          <a:xfrm>
            <a:off x="3885453" y="9431338"/>
            <a:ext cx="2972547" cy="495300"/>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algn="r" eaLnBrk="0" hangingPunct="0">
              <a:defRPr sz="1200" b="0">
                <a:solidFill>
                  <a:schemeClr val="tx1"/>
                </a:solidFill>
                <a:latin typeface="Arial Narrow" pitchFamily="34" charset="0"/>
                <a:cs typeface="+mn-cs"/>
              </a:defRPr>
            </a:lvl1pPr>
          </a:lstStyle>
          <a:p>
            <a:pPr>
              <a:defRPr/>
            </a:pPr>
            <a:fld id="{4BBF79D3-D540-4A1F-9847-1559C7AB9D71}" type="slidenum">
              <a:rPr lang="de-DE"/>
              <a:pPr>
                <a:defRPr/>
              </a:pPr>
              <a:t>‹#›</a:t>
            </a:fld>
            <a:endParaRPr lang="de-DE" dirty="0"/>
          </a:p>
        </p:txBody>
      </p:sp>
    </p:spTree>
    <p:extLst>
      <p:ext uri="{BB962C8B-B14F-4D97-AF65-F5344CB8AC3E}">
        <p14:creationId xmlns:p14="http://schemas.microsoft.com/office/powerpoint/2010/main" val="3549918503"/>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2547" cy="495300"/>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eaLnBrk="0" hangingPunct="0">
              <a:defRPr sz="1200" b="0" dirty="0">
                <a:solidFill>
                  <a:schemeClr val="tx1"/>
                </a:solidFill>
                <a:latin typeface="Arial Narrow" pitchFamily="34" charset="0"/>
                <a:cs typeface="+mn-cs"/>
              </a:defRPr>
            </a:lvl1pPr>
          </a:lstStyle>
          <a:p>
            <a:pPr>
              <a:defRPr/>
            </a:pPr>
            <a:endParaRPr lang="de-DE"/>
          </a:p>
        </p:txBody>
      </p:sp>
      <p:sp>
        <p:nvSpPr>
          <p:cNvPr id="8195" name="Rectangle 3"/>
          <p:cNvSpPr>
            <a:spLocks noGrp="1" noChangeArrowheads="1"/>
          </p:cNvSpPr>
          <p:nvPr>
            <p:ph type="dt" idx="1"/>
          </p:nvPr>
        </p:nvSpPr>
        <p:spPr bwMode="auto">
          <a:xfrm>
            <a:off x="3885453" y="0"/>
            <a:ext cx="2972547" cy="495300"/>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algn="r" eaLnBrk="0" hangingPunct="0">
              <a:defRPr sz="1200" b="0" dirty="0">
                <a:solidFill>
                  <a:schemeClr val="tx1"/>
                </a:solidFill>
                <a:latin typeface="Arial Narrow" pitchFamily="34" charset="0"/>
                <a:cs typeface="+mn-cs"/>
              </a:defRPr>
            </a:lvl1pPr>
          </a:lstStyle>
          <a:p>
            <a:pPr>
              <a:defRPr/>
            </a:pPr>
            <a:endParaRPr lang="de-DE"/>
          </a:p>
        </p:txBody>
      </p:sp>
      <p:sp>
        <p:nvSpPr>
          <p:cNvPr id="11268" name="Rectangle 4"/>
          <p:cNvSpPr>
            <a:spLocks noGrp="1" noRot="1" noChangeAspect="1" noChangeArrowheads="1" noTextEdit="1"/>
          </p:cNvSpPr>
          <p:nvPr>
            <p:ph type="sldImg" idx="2"/>
          </p:nvPr>
        </p:nvSpPr>
        <p:spPr bwMode="auto">
          <a:xfrm>
            <a:off x="947738" y="744538"/>
            <a:ext cx="4962525" cy="3722687"/>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508" y="4714876"/>
            <a:ext cx="5028986" cy="4467225"/>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p>
            <a:pPr lvl="0"/>
            <a:r>
              <a:rPr lang="de-DE" noProof="0" dirty="0" smtClean="0"/>
              <a:t>Klicken Sie, um die Formate des Vorlagentextes zu bearbeiten</a:t>
            </a:r>
          </a:p>
          <a:p>
            <a:pPr lvl="1"/>
            <a:r>
              <a:rPr lang="de-DE" noProof="0" dirty="0" smtClean="0"/>
              <a:t>Zweite Ebene</a:t>
            </a:r>
          </a:p>
          <a:p>
            <a:pPr lvl="2"/>
            <a:r>
              <a:rPr lang="de-DE" noProof="0" dirty="0" smtClean="0"/>
              <a:t>Dritte Ebene</a:t>
            </a:r>
          </a:p>
          <a:p>
            <a:pPr lvl="3"/>
            <a:r>
              <a:rPr lang="de-DE" noProof="0" dirty="0" smtClean="0"/>
              <a:t>Vierte Ebene</a:t>
            </a:r>
          </a:p>
          <a:p>
            <a:pPr lvl="4"/>
            <a:r>
              <a:rPr lang="de-DE" noProof="0" dirty="0" smtClean="0"/>
              <a:t>Fünfte Ebene</a:t>
            </a:r>
          </a:p>
        </p:txBody>
      </p:sp>
      <p:sp>
        <p:nvSpPr>
          <p:cNvPr id="8198" name="Rectangle 6"/>
          <p:cNvSpPr>
            <a:spLocks noGrp="1" noChangeArrowheads="1"/>
          </p:cNvSpPr>
          <p:nvPr>
            <p:ph type="ftr" sz="quarter" idx="4"/>
          </p:nvPr>
        </p:nvSpPr>
        <p:spPr bwMode="auto">
          <a:xfrm>
            <a:off x="0" y="9431338"/>
            <a:ext cx="2972547" cy="495300"/>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eaLnBrk="0" hangingPunct="0">
              <a:defRPr sz="1200" b="0" dirty="0">
                <a:solidFill>
                  <a:schemeClr val="tx1"/>
                </a:solidFill>
                <a:latin typeface="Arial Narrow" pitchFamily="34" charset="0"/>
                <a:cs typeface="+mn-cs"/>
              </a:defRPr>
            </a:lvl1pPr>
          </a:lstStyle>
          <a:p>
            <a:pPr>
              <a:defRPr/>
            </a:pPr>
            <a:endParaRPr lang="de-DE"/>
          </a:p>
        </p:txBody>
      </p:sp>
      <p:sp>
        <p:nvSpPr>
          <p:cNvPr id="8199" name="Rectangle 7"/>
          <p:cNvSpPr>
            <a:spLocks noGrp="1" noChangeArrowheads="1"/>
          </p:cNvSpPr>
          <p:nvPr>
            <p:ph type="sldNum" sz="quarter" idx="5"/>
          </p:nvPr>
        </p:nvSpPr>
        <p:spPr bwMode="auto">
          <a:xfrm>
            <a:off x="3885453" y="9431338"/>
            <a:ext cx="2972547" cy="495300"/>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algn="r" eaLnBrk="0" hangingPunct="0">
              <a:defRPr sz="1200" b="0" smtClean="0">
                <a:solidFill>
                  <a:schemeClr val="tx1"/>
                </a:solidFill>
                <a:latin typeface="Arial Narrow" pitchFamily="34" charset="0"/>
                <a:cs typeface="+mn-cs"/>
              </a:defRPr>
            </a:lvl1pPr>
          </a:lstStyle>
          <a:p>
            <a:pPr>
              <a:defRPr/>
            </a:pPr>
            <a:fld id="{FCC8D018-2849-4367-944E-648FA90DDE54}" type="slidenum">
              <a:rPr lang="de-DE"/>
              <a:pPr>
                <a:defRPr/>
              </a:pPr>
              <a:t>‹#›</a:t>
            </a:fld>
            <a:endParaRPr lang="de-DE" dirty="0"/>
          </a:p>
        </p:txBody>
      </p:sp>
    </p:spTree>
    <p:extLst>
      <p:ext uri="{BB962C8B-B14F-4D97-AF65-F5344CB8AC3E}">
        <p14:creationId xmlns:p14="http://schemas.microsoft.com/office/powerpoint/2010/main" val="2580175938"/>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Arial Narrow"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Narrow"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Narrow"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Narrow"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Headline, Bulletpoi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noProof="0" dirty="0" smtClean="0"/>
              <a:t>Образец заголовка</a:t>
            </a:r>
            <a:endParaRPr lang="de-DE" noProof="0" dirty="0"/>
          </a:p>
        </p:txBody>
      </p:sp>
      <p:sp>
        <p:nvSpPr>
          <p:cNvPr id="5" name="Inhaltsplatzhalter 2"/>
          <p:cNvSpPr>
            <a:spLocks noGrp="1"/>
          </p:cNvSpPr>
          <p:nvPr>
            <p:ph idx="1"/>
          </p:nvPr>
        </p:nvSpPr>
        <p:spPr>
          <a:xfrm>
            <a:off x="684000" y="2448000"/>
            <a:ext cx="7776000" cy="3816000"/>
          </a:xfrm>
        </p:spPr>
        <p:txBody>
          <a:bodyPr/>
          <a:lstStyle>
            <a:lvl1pPr>
              <a:defRPr sz="1800"/>
            </a:lvl1pPr>
            <a:lvl2pPr>
              <a:defRPr sz="1800"/>
            </a:lvl2pPr>
            <a:lvl3pPr>
              <a:defRPr sz="1800"/>
            </a:lvl3pPr>
            <a:lvl4pPr>
              <a:defRPr sz="1800"/>
            </a:lvl4pPr>
            <a:lvl5pPr>
              <a:defRPr sz="1800"/>
            </a:lvl5pPr>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a:p>
            <a:pPr lvl="3"/>
            <a:r>
              <a:rPr lang="ru-RU" noProof="0" dirty="0" smtClean="0"/>
              <a:t>Четвертый уровень</a:t>
            </a:r>
          </a:p>
        </p:txBody>
      </p:sp>
      <p:sp>
        <p:nvSpPr>
          <p:cNvPr id="4" name="Rectangle 25"/>
          <p:cNvSpPr>
            <a:spLocks noGrp="1" noChangeArrowheads="1"/>
          </p:cNvSpPr>
          <p:nvPr>
            <p:ph type="ftr" sz="quarter" idx="10"/>
          </p:nvPr>
        </p:nvSpPr>
        <p:spPr>
          <a:ln/>
        </p:spPr>
        <p:txBody>
          <a:bodyPr/>
          <a:lstStyle>
            <a:lvl1pPr>
              <a:defRPr/>
            </a:lvl1pPr>
          </a:lstStyle>
          <a:p>
            <a:pPr>
              <a:defRPr/>
            </a:pPr>
            <a:endParaRPr lang="de-DE"/>
          </a:p>
        </p:txBody>
      </p:sp>
      <p:sp>
        <p:nvSpPr>
          <p:cNvPr id="6" name="Rectangle 17"/>
          <p:cNvSpPr>
            <a:spLocks noGrp="1" noChangeArrowheads="1"/>
          </p:cNvSpPr>
          <p:nvPr>
            <p:ph type="dt" sz="half" idx="11"/>
          </p:nvPr>
        </p:nvSpPr>
        <p:spPr>
          <a:ln/>
        </p:spPr>
        <p:txBody>
          <a:bodyPr/>
          <a:lstStyle>
            <a:lvl1pPr>
              <a:defRPr/>
            </a:lvl1pPr>
          </a:lstStyle>
          <a:p>
            <a:pPr>
              <a:defRPr/>
            </a:pPr>
            <a:fld id="{1049345A-23C1-4548-9774-FC6D42555395}" type="datetime1">
              <a:rPr lang="en-GB" smtClean="0"/>
              <a:pPr>
                <a:defRPr/>
              </a:pPr>
              <a:t>01/06/2020</a:t>
            </a:fld>
            <a:endParaRPr lang="en-GB"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Headline, Subhead, Bulletpoi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noProof="0" dirty="0" smtClean="0"/>
              <a:t>Образец заголовка</a:t>
            </a:r>
            <a:endParaRPr lang="de-DE" noProof="0" dirty="0"/>
          </a:p>
        </p:txBody>
      </p:sp>
      <p:sp>
        <p:nvSpPr>
          <p:cNvPr id="7" name="Inhaltsplatzhalter 2"/>
          <p:cNvSpPr>
            <a:spLocks noGrp="1"/>
          </p:cNvSpPr>
          <p:nvPr>
            <p:ph idx="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a:p>
            <a:pPr lvl="3"/>
            <a:r>
              <a:rPr lang="ru-RU" noProof="0" dirty="0" smtClean="0"/>
              <a:t>Четвертый уровень</a:t>
            </a:r>
          </a:p>
        </p:txBody>
      </p:sp>
      <p:sp>
        <p:nvSpPr>
          <p:cNvPr id="4" name="Rectangle 25"/>
          <p:cNvSpPr>
            <a:spLocks noGrp="1" noChangeArrowheads="1"/>
          </p:cNvSpPr>
          <p:nvPr>
            <p:ph type="ftr" sz="quarter" idx="10"/>
          </p:nvPr>
        </p:nvSpPr>
        <p:spPr>
          <a:ln/>
        </p:spPr>
        <p:txBody>
          <a:bodyPr/>
          <a:lstStyle>
            <a:lvl1pPr>
              <a:defRPr/>
            </a:lvl1pPr>
          </a:lstStyle>
          <a:p>
            <a:pPr>
              <a:defRPr/>
            </a:pPr>
            <a:endParaRPr lang="de-DE"/>
          </a:p>
        </p:txBody>
      </p:sp>
      <p:sp>
        <p:nvSpPr>
          <p:cNvPr id="5" name="Rectangle 17"/>
          <p:cNvSpPr>
            <a:spLocks noGrp="1" noChangeArrowheads="1"/>
          </p:cNvSpPr>
          <p:nvPr>
            <p:ph type="dt" sz="half" idx="11"/>
          </p:nvPr>
        </p:nvSpPr>
        <p:spPr>
          <a:ln/>
        </p:spPr>
        <p:txBody>
          <a:bodyPr/>
          <a:lstStyle>
            <a:lvl1pPr>
              <a:defRPr/>
            </a:lvl1pPr>
          </a:lstStyle>
          <a:p>
            <a:pPr>
              <a:defRPr/>
            </a:pPr>
            <a:fld id="{1271510B-AAE7-4DF4-8463-41293C2D152E}" type="datetime1">
              <a:rPr lang="en-GB" smtClean="0"/>
              <a:pPr>
                <a:defRPr/>
              </a:pPr>
              <a:t>01/06/2020</a:t>
            </a:fld>
            <a:endParaRPr lang="en-GB"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Headline, Subhead, Bulletpoints,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noProof="0" dirty="0" smtClean="0"/>
              <a:t>Образец заголовка</a:t>
            </a:r>
            <a:endParaRPr lang="de-DE" noProof="0" dirty="0"/>
          </a:p>
        </p:txBody>
      </p:sp>
      <p:sp>
        <p:nvSpPr>
          <p:cNvPr id="7" name="Inhaltsplatzhalter 2"/>
          <p:cNvSpPr>
            <a:spLocks noGrp="1"/>
          </p:cNvSpPr>
          <p:nvPr>
            <p:ph idx="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a:p>
            <a:pPr lvl="3"/>
            <a:r>
              <a:rPr lang="ru-RU" noProof="0" dirty="0" smtClean="0"/>
              <a:t>Четвертый уровень</a:t>
            </a:r>
          </a:p>
        </p:txBody>
      </p:sp>
      <p:sp>
        <p:nvSpPr>
          <p:cNvPr id="6" name="Bildplatzhalter 2"/>
          <p:cNvSpPr>
            <a:spLocks noGrp="1"/>
          </p:cNvSpPr>
          <p:nvPr>
            <p:ph type="pic" idx="12"/>
          </p:nvPr>
        </p:nvSpPr>
        <p:spPr>
          <a:xfrm>
            <a:off x="6786000" y="2448001"/>
            <a:ext cx="2358000" cy="2052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smtClean="0"/>
              <a:t>Вставка рисунка</a:t>
            </a:r>
            <a:endParaRPr lang="en-GB" noProof="0" dirty="0" smtClean="0"/>
          </a:p>
        </p:txBody>
      </p:sp>
      <p:sp>
        <p:nvSpPr>
          <p:cNvPr id="5" name="Rectangle 25"/>
          <p:cNvSpPr>
            <a:spLocks noGrp="1" noChangeArrowheads="1"/>
          </p:cNvSpPr>
          <p:nvPr>
            <p:ph type="ftr" sz="quarter" idx="13"/>
          </p:nvPr>
        </p:nvSpPr>
        <p:spPr>
          <a:ln/>
        </p:spPr>
        <p:txBody>
          <a:bodyPr/>
          <a:lstStyle>
            <a:lvl1pPr>
              <a:defRPr/>
            </a:lvl1pPr>
          </a:lstStyle>
          <a:p>
            <a:pPr>
              <a:defRPr/>
            </a:pPr>
            <a:endParaRPr lang="de-DE"/>
          </a:p>
        </p:txBody>
      </p:sp>
      <p:sp>
        <p:nvSpPr>
          <p:cNvPr id="8" name="Rectangle 17"/>
          <p:cNvSpPr>
            <a:spLocks noGrp="1" noChangeArrowheads="1"/>
          </p:cNvSpPr>
          <p:nvPr>
            <p:ph type="dt" sz="half" idx="14"/>
          </p:nvPr>
        </p:nvSpPr>
        <p:spPr>
          <a:ln/>
        </p:spPr>
        <p:txBody>
          <a:bodyPr/>
          <a:lstStyle>
            <a:lvl1pPr>
              <a:defRPr/>
            </a:lvl1pPr>
          </a:lstStyle>
          <a:p>
            <a:pPr>
              <a:defRPr/>
            </a:pPr>
            <a:fld id="{96F96EB7-FF68-4086-948B-0B83022DBA58}" type="datetime1">
              <a:rPr lang="en-GB" smtClean="0"/>
              <a:pPr>
                <a:defRPr/>
              </a:pPr>
              <a:t>01/06/2020</a:t>
            </a:fld>
            <a:endParaRPr lang="en-GB"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Headline, Subhead, Bulletpoints, großes Bild ">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noProof="0" dirty="0" smtClean="0"/>
              <a:t>Образец заголовка</a:t>
            </a:r>
            <a:endParaRPr lang="de-DE" noProof="0" dirty="0"/>
          </a:p>
        </p:txBody>
      </p:sp>
      <p:sp>
        <p:nvSpPr>
          <p:cNvPr id="7" name="Inhaltsplatzhalter 2"/>
          <p:cNvSpPr>
            <a:spLocks noGrp="1"/>
          </p:cNvSpPr>
          <p:nvPr>
            <p:ph idx="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a:p>
            <a:pPr lvl="3"/>
            <a:r>
              <a:rPr lang="ru-RU" noProof="0" dirty="0" smtClean="0"/>
              <a:t>Четвертый уровень</a:t>
            </a:r>
          </a:p>
        </p:txBody>
      </p:sp>
      <p:sp>
        <p:nvSpPr>
          <p:cNvPr id="8" name="Bildplatzhalter 2"/>
          <p:cNvSpPr>
            <a:spLocks noGrp="1"/>
          </p:cNvSpPr>
          <p:nvPr>
            <p:ph type="pic" idx="12"/>
          </p:nvPr>
        </p:nvSpPr>
        <p:spPr>
          <a:xfrm>
            <a:off x="6786000" y="2448001"/>
            <a:ext cx="2358000" cy="3348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smtClean="0"/>
              <a:t>Вставка рисунка</a:t>
            </a:r>
            <a:endParaRPr lang="en-GB" noProof="0" dirty="0" smtClean="0"/>
          </a:p>
        </p:txBody>
      </p:sp>
      <p:sp>
        <p:nvSpPr>
          <p:cNvPr id="5" name="Rectangle 25"/>
          <p:cNvSpPr>
            <a:spLocks noGrp="1" noChangeArrowheads="1"/>
          </p:cNvSpPr>
          <p:nvPr>
            <p:ph type="ftr" sz="quarter" idx="13"/>
          </p:nvPr>
        </p:nvSpPr>
        <p:spPr>
          <a:ln/>
        </p:spPr>
        <p:txBody>
          <a:bodyPr/>
          <a:lstStyle>
            <a:lvl1pPr>
              <a:defRPr/>
            </a:lvl1pPr>
          </a:lstStyle>
          <a:p>
            <a:pPr>
              <a:defRPr/>
            </a:pPr>
            <a:endParaRPr lang="de-DE"/>
          </a:p>
        </p:txBody>
      </p:sp>
      <p:sp>
        <p:nvSpPr>
          <p:cNvPr id="6" name="Rectangle 17"/>
          <p:cNvSpPr>
            <a:spLocks noGrp="1" noChangeArrowheads="1"/>
          </p:cNvSpPr>
          <p:nvPr>
            <p:ph type="dt" sz="half" idx="14"/>
          </p:nvPr>
        </p:nvSpPr>
        <p:spPr>
          <a:ln/>
        </p:spPr>
        <p:txBody>
          <a:bodyPr/>
          <a:lstStyle>
            <a:lvl1pPr>
              <a:defRPr/>
            </a:lvl1pPr>
          </a:lstStyle>
          <a:p>
            <a:pPr>
              <a:defRPr/>
            </a:pPr>
            <a:fld id="{08D345E0-6250-4EAF-8B80-66DDA3397951}" type="datetime1">
              <a:rPr lang="en-GB" smtClean="0"/>
              <a:pPr>
                <a:defRPr/>
              </a:pPr>
              <a:t>01/06/2020</a:t>
            </a:fld>
            <a:endParaRPr lang="en-GB"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Headline, 2 Spalten, Subheadline, Bulletpoints">
    <p:spTree>
      <p:nvGrpSpPr>
        <p:cNvPr id="1" name=""/>
        <p:cNvGrpSpPr/>
        <p:nvPr/>
      </p:nvGrpSpPr>
      <p:grpSpPr>
        <a:xfrm>
          <a:off x="0" y="0"/>
          <a:ext cx="0" cy="0"/>
          <a:chOff x="0" y="0"/>
          <a:chExt cx="0" cy="0"/>
        </a:xfrm>
      </p:grpSpPr>
      <p:sp>
        <p:nvSpPr>
          <p:cNvPr id="2" name="Titel 1"/>
          <p:cNvSpPr>
            <a:spLocks noGrp="1"/>
          </p:cNvSpPr>
          <p:nvPr>
            <p:ph type="title"/>
          </p:nvPr>
        </p:nvSpPr>
        <p:spPr>
          <a:xfrm>
            <a:off x="684000" y="1483200"/>
            <a:ext cx="7776000" cy="617928"/>
          </a:xfrm>
        </p:spPr>
        <p:txBody>
          <a:bodyPr/>
          <a:lstStyle/>
          <a:p>
            <a:r>
              <a:rPr lang="ru-RU" noProof="0" dirty="0" smtClean="0"/>
              <a:t>Образец заголовка</a:t>
            </a:r>
            <a:endParaRPr lang="de-DE" noProof="0" dirty="0"/>
          </a:p>
        </p:txBody>
      </p:sp>
      <p:sp>
        <p:nvSpPr>
          <p:cNvPr id="7" name="Inhaltsplatzhalter 2"/>
          <p:cNvSpPr>
            <a:spLocks noGrp="1"/>
          </p:cNvSpPr>
          <p:nvPr>
            <p:ph idx="1"/>
          </p:nvPr>
        </p:nvSpPr>
        <p:spPr>
          <a:xfrm>
            <a:off x="684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a:p>
            <a:pPr lvl="3"/>
            <a:r>
              <a:rPr lang="ru-RU" noProof="0" dirty="0" smtClean="0"/>
              <a:t>Четвертый уровень</a:t>
            </a:r>
          </a:p>
        </p:txBody>
      </p:sp>
      <p:sp>
        <p:nvSpPr>
          <p:cNvPr id="8" name="Inhaltsplatzhalter 2"/>
          <p:cNvSpPr>
            <a:spLocks noGrp="1"/>
          </p:cNvSpPr>
          <p:nvPr>
            <p:ph idx="12"/>
          </p:nvPr>
        </p:nvSpPr>
        <p:spPr>
          <a:xfrm>
            <a:off x="4680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a:p>
            <a:pPr lvl="3"/>
            <a:r>
              <a:rPr lang="ru-RU" noProof="0" dirty="0" smtClean="0"/>
              <a:t>Четвертый уровень</a:t>
            </a:r>
          </a:p>
        </p:txBody>
      </p:sp>
      <p:sp>
        <p:nvSpPr>
          <p:cNvPr id="5" name="Rectangle 25"/>
          <p:cNvSpPr>
            <a:spLocks noGrp="1" noChangeArrowheads="1"/>
          </p:cNvSpPr>
          <p:nvPr>
            <p:ph type="ftr" sz="quarter" idx="13"/>
          </p:nvPr>
        </p:nvSpPr>
        <p:spPr>
          <a:ln/>
        </p:spPr>
        <p:txBody>
          <a:bodyPr/>
          <a:lstStyle>
            <a:lvl1pPr>
              <a:defRPr/>
            </a:lvl1pPr>
          </a:lstStyle>
          <a:p>
            <a:pPr>
              <a:defRPr/>
            </a:pPr>
            <a:endParaRPr lang="de-DE"/>
          </a:p>
        </p:txBody>
      </p:sp>
      <p:sp>
        <p:nvSpPr>
          <p:cNvPr id="6" name="Rectangle 17"/>
          <p:cNvSpPr>
            <a:spLocks noGrp="1" noChangeArrowheads="1"/>
          </p:cNvSpPr>
          <p:nvPr>
            <p:ph type="dt" sz="half" idx="14"/>
          </p:nvPr>
        </p:nvSpPr>
        <p:spPr>
          <a:ln/>
        </p:spPr>
        <p:txBody>
          <a:bodyPr/>
          <a:lstStyle>
            <a:lvl1pPr>
              <a:defRPr/>
            </a:lvl1pPr>
          </a:lstStyle>
          <a:p>
            <a:pPr>
              <a:defRPr/>
            </a:pPr>
            <a:fld id="{7D00032F-E35C-40AF-AEEB-28655D4C20B2}" type="datetime1">
              <a:rPr lang="en-GB" smtClean="0"/>
              <a:pPr>
                <a:defRPr/>
              </a:pPr>
              <a:t>01/06/2020</a:t>
            </a:fld>
            <a:endParaRPr lang="en-GB"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eadline, 2 Spalten, Bulletpoints">
    <p:spTree>
      <p:nvGrpSpPr>
        <p:cNvPr id="1" name=""/>
        <p:cNvGrpSpPr/>
        <p:nvPr/>
      </p:nvGrpSpPr>
      <p:grpSpPr>
        <a:xfrm>
          <a:off x="0" y="0"/>
          <a:ext cx="0" cy="0"/>
          <a:chOff x="0" y="0"/>
          <a:chExt cx="0" cy="0"/>
        </a:xfrm>
      </p:grpSpPr>
      <p:sp>
        <p:nvSpPr>
          <p:cNvPr id="2" name="Titel 1"/>
          <p:cNvSpPr>
            <a:spLocks noGrp="1"/>
          </p:cNvSpPr>
          <p:nvPr>
            <p:ph type="title"/>
          </p:nvPr>
        </p:nvSpPr>
        <p:spPr>
          <a:xfrm>
            <a:off x="684000" y="1483200"/>
            <a:ext cx="7776000" cy="617928"/>
          </a:xfrm>
        </p:spPr>
        <p:txBody>
          <a:bodyPr/>
          <a:lstStyle/>
          <a:p>
            <a:r>
              <a:rPr lang="ru-RU" noProof="0" dirty="0" smtClean="0"/>
              <a:t>Образец заголовка</a:t>
            </a:r>
            <a:endParaRPr lang="de-DE" noProof="0" dirty="0"/>
          </a:p>
        </p:txBody>
      </p:sp>
      <p:sp>
        <p:nvSpPr>
          <p:cNvPr id="9" name="Inhaltsplatzhalter 2"/>
          <p:cNvSpPr>
            <a:spLocks noGrp="1"/>
          </p:cNvSpPr>
          <p:nvPr>
            <p:ph idx="1"/>
          </p:nvPr>
        </p:nvSpPr>
        <p:spPr>
          <a:xfrm>
            <a:off x="683999" y="2448000"/>
            <a:ext cx="3780000" cy="3816000"/>
          </a:xfrm>
        </p:spPr>
        <p:txBody>
          <a:bodyPr/>
          <a:lstStyle>
            <a:lvl1pPr>
              <a:defRPr sz="1800"/>
            </a:lvl1pPr>
            <a:lvl2pPr>
              <a:defRPr sz="1800"/>
            </a:lvl2pPr>
            <a:lvl3pPr>
              <a:defRPr sz="1800"/>
            </a:lvl3pPr>
            <a:lvl4pPr>
              <a:defRPr sz="1800"/>
            </a:lvl4pPr>
            <a:lvl5pPr>
              <a:defRPr sz="1800"/>
            </a:lvl5pPr>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p:txBody>
      </p:sp>
      <p:sp>
        <p:nvSpPr>
          <p:cNvPr id="10" name="Inhaltsplatzhalter 2"/>
          <p:cNvSpPr>
            <a:spLocks noGrp="1"/>
          </p:cNvSpPr>
          <p:nvPr>
            <p:ph idx="12"/>
          </p:nvPr>
        </p:nvSpPr>
        <p:spPr>
          <a:xfrm>
            <a:off x="4680000" y="2448000"/>
            <a:ext cx="3780000" cy="3816000"/>
          </a:xfrm>
        </p:spPr>
        <p:txBody>
          <a:bodyPr/>
          <a:lstStyle>
            <a:lvl1pPr>
              <a:defRPr sz="1800"/>
            </a:lvl1pPr>
            <a:lvl2pPr>
              <a:defRPr sz="1800"/>
            </a:lvl2pPr>
            <a:lvl3pPr>
              <a:defRPr sz="1800"/>
            </a:lvl3pPr>
            <a:lvl4pPr>
              <a:defRPr sz="1800"/>
            </a:lvl4pPr>
            <a:lvl5pPr>
              <a:defRPr sz="1800"/>
            </a:lvl5pPr>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p:txBody>
      </p:sp>
      <p:sp>
        <p:nvSpPr>
          <p:cNvPr id="5" name="Rectangle 25"/>
          <p:cNvSpPr>
            <a:spLocks noGrp="1" noChangeArrowheads="1"/>
          </p:cNvSpPr>
          <p:nvPr>
            <p:ph type="ftr" sz="quarter" idx="13"/>
          </p:nvPr>
        </p:nvSpPr>
        <p:spPr>
          <a:ln/>
        </p:spPr>
        <p:txBody>
          <a:bodyPr/>
          <a:lstStyle>
            <a:lvl1pPr>
              <a:defRPr/>
            </a:lvl1pPr>
          </a:lstStyle>
          <a:p>
            <a:pPr>
              <a:defRPr/>
            </a:pPr>
            <a:endParaRPr lang="de-DE"/>
          </a:p>
        </p:txBody>
      </p:sp>
      <p:sp>
        <p:nvSpPr>
          <p:cNvPr id="6" name="Rectangle 17"/>
          <p:cNvSpPr>
            <a:spLocks noGrp="1" noChangeArrowheads="1"/>
          </p:cNvSpPr>
          <p:nvPr>
            <p:ph type="dt" sz="half" idx="14"/>
          </p:nvPr>
        </p:nvSpPr>
        <p:spPr>
          <a:ln/>
        </p:spPr>
        <p:txBody>
          <a:bodyPr/>
          <a:lstStyle>
            <a:lvl1pPr>
              <a:defRPr/>
            </a:lvl1pPr>
          </a:lstStyle>
          <a:p>
            <a:pPr>
              <a:defRPr/>
            </a:pPr>
            <a:fld id="{A072417D-EA9A-4252-87E8-5418980710FD}" type="datetime1">
              <a:rPr lang="en-GB" smtClean="0"/>
              <a:pPr>
                <a:defRPr/>
              </a:pPr>
              <a:t>01/06/2020</a:t>
            </a:fld>
            <a:endParaRPr lang="en-GB"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Grafik 6"/>
          <p:cNvPicPr>
            <a:picLocks noChangeAspect="1"/>
          </p:cNvPicPr>
          <p:nvPr/>
        </p:nvPicPr>
        <p:blipFill>
          <a:blip r:embed="rId8" cstate="print"/>
          <a:srcRect/>
          <a:stretch>
            <a:fillRect/>
          </a:stretch>
        </p:blipFill>
        <p:spPr bwMode="auto">
          <a:xfrm>
            <a:off x="0" y="1588"/>
            <a:ext cx="9144000" cy="1116012"/>
          </a:xfrm>
          <a:prstGeom prst="rect">
            <a:avLst/>
          </a:prstGeom>
          <a:noFill/>
          <a:ln w="9525">
            <a:noFill/>
            <a:miter lim="800000"/>
            <a:headEnd/>
            <a:tailEnd/>
          </a:ln>
        </p:spPr>
      </p:pic>
      <p:pic>
        <p:nvPicPr>
          <p:cNvPr id="1027" name="Grafik 8"/>
          <p:cNvPicPr>
            <a:picLocks noChangeAspect="1"/>
          </p:cNvPicPr>
          <p:nvPr/>
        </p:nvPicPr>
        <p:blipFill>
          <a:blip r:embed="rId9" cstate="print"/>
          <a:srcRect/>
          <a:stretch>
            <a:fillRect/>
          </a:stretch>
        </p:blipFill>
        <p:spPr bwMode="auto">
          <a:xfrm>
            <a:off x="0" y="5851525"/>
            <a:ext cx="9144000" cy="738188"/>
          </a:xfrm>
          <a:prstGeom prst="rect">
            <a:avLst/>
          </a:prstGeom>
          <a:noFill/>
          <a:ln w="9525">
            <a:noFill/>
            <a:miter lim="800000"/>
            <a:headEnd/>
            <a:tailEnd/>
          </a:ln>
        </p:spPr>
      </p:pic>
      <p:sp>
        <p:nvSpPr>
          <p:cNvPr id="1028" name="Rectangle 16"/>
          <p:cNvSpPr>
            <a:spLocks noGrp="1" noChangeArrowheads="1"/>
          </p:cNvSpPr>
          <p:nvPr>
            <p:ph type="body" idx="1"/>
          </p:nvPr>
        </p:nvSpPr>
        <p:spPr bwMode="auto">
          <a:xfrm>
            <a:off x="684213" y="2447925"/>
            <a:ext cx="7775575" cy="3816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First layer</a:t>
            </a:r>
          </a:p>
          <a:p>
            <a:pPr lvl="1"/>
            <a:r>
              <a:rPr lang="en-GB" smtClean="0"/>
              <a:t>Second layer</a:t>
            </a:r>
          </a:p>
          <a:p>
            <a:pPr lvl="2"/>
            <a:r>
              <a:rPr lang="en-GB" smtClean="0"/>
              <a:t>Third layer</a:t>
            </a:r>
          </a:p>
          <a:p>
            <a:pPr lvl="3"/>
            <a:r>
              <a:rPr lang="en-GB" smtClean="0"/>
              <a:t>Fourth layer</a:t>
            </a:r>
          </a:p>
        </p:txBody>
      </p:sp>
      <p:sp>
        <p:nvSpPr>
          <p:cNvPr id="14" name="Text Box 19"/>
          <p:cNvSpPr txBox="1">
            <a:spLocks noChangeArrowheads="1"/>
          </p:cNvSpPr>
          <p:nvPr/>
        </p:nvSpPr>
        <p:spPr bwMode="auto">
          <a:xfrm>
            <a:off x="7704138" y="6581775"/>
            <a:ext cx="927100" cy="246063"/>
          </a:xfrm>
          <a:prstGeom prst="rect">
            <a:avLst/>
          </a:prstGeom>
          <a:noFill/>
          <a:ln w="9525">
            <a:noFill/>
            <a:miter lim="800000"/>
            <a:headEnd/>
            <a:tailEnd/>
          </a:ln>
          <a:effectLst/>
        </p:spPr>
        <p:txBody>
          <a:bodyPr>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pPr>
              <a:defRPr/>
            </a:pPr>
            <a:r>
              <a:rPr lang="en-GB" sz="1000" b="0" dirty="0" smtClean="0">
                <a:solidFill>
                  <a:srgbClr val="6E6452"/>
                </a:solidFill>
                <a:latin typeface="Arial Narrow" pitchFamily="34" charset="0"/>
              </a:rPr>
              <a:t>Page </a:t>
            </a:r>
            <a:fld id="{9BC64416-FE4D-4747-9892-1848A6515E88}" type="slidenum">
              <a:rPr lang="en-GB" sz="1000" b="0" smtClean="0">
                <a:solidFill>
                  <a:srgbClr val="6E6452"/>
                </a:solidFill>
                <a:latin typeface="Arial Narrow" pitchFamily="34" charset="0"/>
              </a:rPr>
              <a:pPr>
                <a:defRPr/>
              </a:pPr>
              <a:t>‹#›</a:t>
            </a:fld>
            <a:endParaRPr lang="en-GB" sz="1000" b="0" dirty="0">
              <a:solidFill>
                <a:srgbClr val="6E6452"/>
              </a:solidFill>
              <a:latin typeface="Arial Narrow" pitchFamily="34" charset="0"/>
            </a:endParaRPr>
          </a:p>
        </p:txBody>
      </p:sp>
      <p:sp>
        <p:nvSpPr>
          <p:cNvPr id="15" name="Rectangle 25"/>
          <p:cNvSpPr>
            <a:spLocks noGrp="1" noChangeArrowheads="1"/>
          </p:cNvSpPr>
          <p:nvPr>
            <p:ph type="ftr" sz="quarter" idx="3"/>
          </p:nvPr>
        </p:nvSpPr>
        <p:spPr bwMode="auto">
          <a:xfrm>
            <a:off x="2862263" y="6581775"/>
            <a:ext cx="3419475" cy="246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eaLnBrk="0" hangingPunct="0">
              <a:defRPr sz="1000" b="1" spc="70" baseline="0" dirty="0">
                <a:solidFill>
                  <a:srgbClr val="6E6452"/>
                </a:solidFill>
                <a:latin typeface="Arial Narrow" pitchFamily="34" charset="0"/>
                <a:cs typeface="+mn-cs"/>
              </a:defRPr>
            </a:lvl1pPr>
          </a:lstStyle>
          <a:p>
            <a:pPr>
              <a:defRPr/>
            </a:pPr>
            <a:endParaRPr lang="de-DE"/>
          </a:p>
        </p:txBody>
      </p:sp>
      <p:sp>
        <p:nvSpPr>
          <p:cNvPr id="16" name="Rectangle 17"/>
          <p:cNvSpPr>
            <a:spLocks noGrp="1" noChangeArrowheads="1"/>
          </p:cNvSpPr>
          <p:nvPr>
            <p:ph type="dt" sz="half" idx="2"/>
          </p:nvPr>
        </p:nvSpPr>
        <p:spPr bwMode="auto">
          <a:xfrm>
            <a:off x="679450" y="6581775"/>
            <a:ext cx="1295400" cy="246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eaLnBrk="0" hangingPunct="0">
              <a:defRPr sz="1000" b="0" smtClean="0">
                <a:solidFill>
                  <a:srgbClr val="6E6452"/>
                </a:solidFill>
                <a:latin typeface="Arial Narrow" pitchFamily="34" charset="0"/>
                <a:cs typeface="+mn-cs"/>
              </a:defRPr>
            </a:lvl1pPr>
          </a:lstStyle>
          <a:p>
            <a:pPr>
              <a:defRPr/>
            </a:pPr>
            <a:fld id="{22AED51C-100C-4AF6-9625-4D020314E740}" type="datetime1">
              <a:rPr lang="en-GB" smtClean="0"/>
              <a:pPr>
                <a:defRPr/>
              </a:pPr>
              <a:t>01/06/2020</a:t>
            </a:fld>
            <a:endParaRPr lang="en-GB" dirty="0"/>
          </a:p>
        </p:txBody>
      </p:sp>
      <p:sp>
        <p:nvSpPr>
          <p:cNvPr id="1032" name="Rectangle 15"/>
          <p:cNvSpPr>
            <a:spLocks noGrp="1" noChangeArrowheads="1"/>
          </p:cNvSpPr>
          <p:nvPr>
            <p:ph type="title"/>
          </p:nvPr>
        </p:nvSpPr>
        <p:spPr bwMode="auto">
          <a:xfrm>
            <a:off x="684213" y="1482725"/>
            <a:ext cx="7775575" cy="619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here to add title</a:t>
            </a:r>
            <a:endParaRPr lang="de-DE" smtClean="0"/>
          </a:p>
        </p:txBody>
      </p:sp>
    </p:spTree>
  </p:cSld>
  <p:clrMap bg1="lt1" tx1="dk1" bg2="lt2" tx2="dk2" accent1="accent1" accent2="accent2" accent3="accent3" accent4="accent4" accent5="accent5" accent6="accent6" hlink="hlink" folHlink="folHlink"/>
  <p:sldLayoutIdLst>
    <p:sldLayoutId id="2147483700" r:id="rId1"/>
    <p:sldLayoutId id="2147483699" r:id="rId2"/>
    <p:sldLayoutId id="2147483698" r:id="rId3"/>
    <p:sldLayoutId id="2147483697" r:id="rId4"/>
    <p:sldLayoutId id="2147483696" r:id="rId5"/>
    <p:sldLayoutId id="2147483695" r:id="rId6"/>
  </p:sldLayoutIdLst>
  <p:transition/>
  <p:timing>
    <p:tnLst>
      <p:par>
        <p:cTn id="1" dur="indefinite" restart="never" nodeType="tmRoot"/>
      </p:par>
    </p:tnLst>
  </p:timing>
  <p:hf sldNum="0" hdr="0" ftr="0" dt="0"/>
  <p:txStyles>
    <p:titleStyle>
      <a:lvl1pPr algn="l" rtl="0" fontAlgn="base">
        <a:spcBef>
          <a:spcPct val="0"/>
        </a:spcBef>
        <a:spcAft>
          <a:spcPct val="0"/>
        </a:spcAft>
        <a:defRPr sz="2400">
          <a:solidFill>
            <a:srgbClr val="6E6452"/>
          </a:solidFill>
          <a:latin typeface="+mj-lt"/>
          <a:ea typeface="+mj-ea"/>
          <a:cs typeface="+mj-cs"/>
        </a:defRPr>
      </a:lvl1pPr>
      <a:lvl2pPr algn="l" rtl="0" fontAlgn="base">
        <a:spcBef>
          <a:spcPct val="0"/>
        </a:spcBef>
        <a:spcAft>
          <a:spcPct val="0"/>
        </a:spcAft>
        <a:defRPr sz="2400">
          <a:solidFill>
            <a:srgbClr val="6E6452"/>
          </a:solidFill>
          <a:latin typeface="Arial" charset="0"/>
        </a:defRPr>
      </a:lvl2pPr>
      <a:lvl3pPr algn="l" rtl="0" fontAlgn="base">
        <a:spcBef>
          <a:spcPct val="0"/>
        </a:spcBef>
        <a:spcAft>
          <a:spcPct val="0"/>
        </a:spcAft>
        <a:defRPr sz="2400">
          <a:solidFill>
            <a:srgbClr val="6E6452"/>
          </a:solidFill>
          <a:latin typeface="Arial" charset="0"/>
        </a:defRPr>
      </a:lvl3pPr>
      <a:lvl4pPr algn="l" rtl="0" fontAlgn="base">
        <a:spcBef>
          <a:spcPct val="0"/>
        </a:spcBef>
        <a:spcAft>
          <a:spcPct val="0"/>
        </a:spcAft>
        <a:defRPr sz="2400">
          <a:solidFill>
            <a:srgbClr val="6E6452"/>
          </a:solidFill>
          <a:latin typeface="Arial" charset="0"/>
        </a:defRPr>
      </a:lvl4pPr>
      <a:lvl5pPr algn="l" rtl="0" fontAlgn="base">
        <a:spcBef>
          <a:spcPct val="0"/>
        </a:spcBef>
        <a:spcAft>
          <a:spcPct val="0"/>
        </a:spcAft>
        <a:defRPr sz="2400">
          <a:solidFill>
            <a:srgbClr val="6E6452"/>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58775" indent="-358775" algn="l" rtl="0" fontAlgn="base">
        <a:spcBef>
          <a:spcPts val="400"/>
        </a:spcBef>
        <a:spcAft>
          <a:spcPts val="800"/>
        </a:spcAft>
        <a:buClr>
          <a:srgbClr val="C80F0F"/>
        </a:buClr>
        <a:buFont typeface="Arial" charset="0"/>
        <a:buChar char="•"/>
        <a:tabLst>
          <a:tab pos="2190750" algn="l"/>
        </a:tabLst>
        <a:defRPr>
          <a:solidFill>
            <a:srgbClr val="6E6452"/>
          </a:solidFill>
          <a:latin typeface="+mn-lt"/>
          <a:ea typeface="+mn-ea"/>
          <a:cs typeface="+mn-cs"/>
        </a:defRPr>
      </a:lvl1pPr>
      <a:lvl2pPr marL="719138"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2pPr>
      <a:lvl3pPr marL="1079500"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3pPr>
      <a:lvl4pPr marL="1439863"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4pPr>
      <a:lvl5pPr marL="1798638"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anre.md/" TargetMode="External"/><Relationship Id="rId2" Type="http://schemas.openxmlformats.org/officeDocument/2006/relationships/hyperlink" Target="mailto:anre@anre.md" TargetMode="Externa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hyperlink" Target="http://www.anre.md/" TargetMode="External"/><Relationship Id="rId2" Type="http://schemas.openxmlformats.org/officeDocument/2006/relationships/hyperlink" Target="mailto:anre@anre.md" TargetMode="Externa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hyperlink" Target="http://www.anre.md/" TargetMode="External"/><Relationship Id="rId2" Type="http://schemas.openxmlformats.org/officeDocument/2006/relationships/hyperlink" Target="mailto:anre@anre.md" TargetMode="External"/><Relationship Id="rId1" Type="http://schemas.openxmlformats.org/officeDocument/2006/relationships/slideLayout" Target="../slideLayouts/slideLayout1.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hyperlink" Target="http://www.anre.md/" TargetMode="External"/><Relationship Id="rId2" Type="http://schemas.openxmlformats.org/officeDocument/2006/relationships/hyperlink" Target="mailto:anre@anre.md" TargetMode="External"/><Relationship Id="rId1" Type="http://schemas.openxmlformats.org/officeDocument/2006/relationships/slideLayout" Target="../slideLayouts/slideLayout1.xml"/><Relationship Id="rId5" Type="http://schemas.openxmlformats.org/officeDocument/2006/relationships/image" Target="../media/image8.emf"/><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hyperlink" Target="http://www.anre.md/" TargetMode="External"/><Relationship Id="rId2" Type="http://schemas.openxmlformats.org/officeDocument/2006/relationships/hyperlink" Target="mailto:anre@anre.md" TargetMode="External"/><Relationship Id="rId1" Type="http://schemas.openxmlformats.org/officeDocument/2006/relationships/slideLayout" Target="../slideLayouts/slideLayout1.xml"/><Relationship Id="rId5" Type="http://schemas.openxmlformats.org/officeDocument/2006/relationships/image" Target="../media/image9.emf"/><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hyperlink" Target="http://www.anre.md/" TargetMode="External"/><Relationship Id="rId2" Type="http://schemas.openxmlformats.org/officeDocument/2006/relationships/hyperlink" Target="mailto:anre@anre.md" TargetMode="External"/><Relationship Id="rId1" Type="http://schemas.openxmlformats.org/officeDocument/2006/relationships/slideLayout" Target="../slideLayouts/slideLayout1.xml"/><Relationship Id="rId5" Type="http://schemas.openxmlformats.org/officeDocument/2006/relationships/image" Target="../media/image10.emf"/><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hyperlink" Target="http://www.anre.md/" TargetMode="External"/><Relationship Id="rId2" Type="http://schemas.openxmlformats.org/officeDocument/2006/relationships/hyperlink" Target="mailto:anre@anre.md" TargetMode="External"/><Relationship Id="rId1" Type="http://schemas.openxmlformats.org/officeDocument/2006/relationships/slideLayout" Target="../slideLayouts/slideLayout1.xml"/><Relationship Id="rId5" Type="http://schemas.openxmlformats.org/officeDocument/2006/relationships/image" Target="../media/image11.emf"/><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hyperlink" Target="http://www.anre.md/" TargetMode="External"/><Relationship Id="rId2" Type="http://schemas.openxmlformats.org/officeDocument/2006/relationships/hyperlink" Target="mailto:anre@anre.md" TargetMode="External"/><Relationship Id="rId1" Type="http://schemas.openxmlformats.org/officeDocument/2006/relationships/slideLayout" Target="../slideLayouts/slideLayout1.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hyperlink" Target="http://www.anre.md/" TargetMode="External"/><Relationship Id="rId2" Type="http://schemas.openxmlformats.org/officeDocument/2006/relationships/hyperlink" Target="mailto:anre@anre.md" TargetMode="External"/><Relationship Id="rId1" Type="http://schemas.openxmlformats.org/officeDocument/2006/relationships/slideLayout" Target="../slideLayouts/slideLayout1.xml"/><Relationship Id="rId5" Type="http://schemas.openxmlformats.org/officeDocument/2006/relationships/image" Target="../media/image14.emf"/><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hyperlink" Target="http://www.anre.md/" TargetMode="External"/><Relationship Id="rId2" Type="http://schemas.openxmlformats.org/officeDocument/2006/relationships/hyperlink" Target="mailto:anre@anre.md" TargetMode="External"/><Relationship Id="rId1" Type="http://schemas.openxmlformats.org/officeDocument/2006/relationships/slideLayout" Target="../slideLayouts/slideLayout1.xml"/><Relationship Id="rId5" Type="http://schemas.openxmlformats.org/officeDocument/2006/relationships/image" Target="../media/image15.emf"/><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hyperlink" Target="http://www.anre.md/" TargetMode="External"/><Relationship Id="rId2" Type="http://schemas.openxmlformats.org/officeDocument/2006/relationships/hyperlink" Target="mailto:anre@anre.md" TargetMode="Externa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hyperlink" Target="http://www.anre.md/" TargetMode="External"/><Relationship Id="rId2" Type="http://schemas.openxmlformats.org/officeDocument/2006/relationships/hyperlink" Target="mailto:anre@anre.md" TargetMode="Externa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hyperlink" Target="http://www.anre.md/" TargetMode="External"/><Relationship Id="rId2" Type="http://schemas.openxmlformats.org/officeDocument/2006/relationships/hyperlink" Target="mailto:anre@anre.md" TargetMode="External"/><Relationship Id="rId1" Type="http://schemas.openxmlformats.org/officeDocument/2006/relationships/slideLayout" Target="../slideLayouts/slideLayout1.xml"/><Relationship Id="rId5" Type="http://schemas.openxmlformats.org/officeDocument/2006/relationships/image" Target="../media/image16.emf"/><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hyperlink" Target="http://www.anre.md/" TargetMode="External"/><Relationship Id="rId2" Type="http://schemas.openxmlformats.org/officeDocument/2006/relationships/hyperlink" Target="mailto:anre@anre.md" TargetMode="External"/><Relationship Id="rId1" Type="http://schemas.openxmlformats.org/officeDocument/2006/relationships/slideLayout" Target="../slideLayouts/slideLayout1.xml"/><Relationship Id="rId5" Type="http://schemas.openxmlformats.org/officeDocument/2006/relationships/image" Target="../media/image17.emf"/><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hyperlink" Target="http://www.anre.md/" TargetMode="External"/><Relationship Id="rId2" Type="http://schemas.openxmlformats.org/officeDocument/2006/relationships/hyperlink" Target="mailto:anre@anre.md" TargetMode="External"/><Relationship Id="rId1" Type="http://schemas.openxmlformats.org/officeDocument/2006/relationships/slideLayout" Target="../slideLayouts/slideLayout1.xml"/><Relationship Id="rId5" Type="http://schemas.openxmlformats.org/officeDocument/2006/relationships/image" Target="../media/image18.emf"/><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hyperlink" Target="http://www.anre.md/" TargetMode="External"/><Relationship Id="rId2" Type="http://schemas.openxmlformats.org/officeDocument/2006/relationships/hyperlink" Target="mailto:anre@anre.md" TargetMode="Externa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hyperlink" Target="http://www.anre.md/" TargetMode="External"/><Relationship Id="rId2" Type="http://schemas.openxmlformats.org/officeDocument/2006/relationships/hyperlink" Target="mailto:anre@anre.md" TargetMode="External"/><Relationship Id="rId1" Type="http://schemas.openxmlformats.org/officeDocument/2006/relationships/slideLayout" Target="../slideLayouts/slideLayout1.xml"/><Relationship Id="rId5" Type="http://schemas.openxmlformats.org/officeDocument/2006/relationships/image" Target="../media/image19.emf"/><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hyperlink" Target="http://www.anre.md/" TargetMode="External"/><Relationship Id="rId2" Type="http://schemas.openxmlformats.org/officeDocument/2006/relationships/hyperlink" Target="mailto:anre@anre.md" TargetMode="External"/><Relationship Id="rId1" Type="http://schemas.openxmlformats.org/officeDocument/2006/relationships/slideLayout" Target="../slideLayouts/slideLayout1.xml"/><Relationship Id="rId5" Type="http://schemas.openxmlformats.org/officeDocument/2006/relationships/image" Target="../media/image20.emf"/><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hyperlink" Target="http://www.anre.md/" TargetMode="External"/><Relationship Id="rId7" Type="http://schemas.openxmlformats.org/officeDocument/2006/relationships/image" Target="../media/image22.emf"/><Relationship Id="rId2" Type="http://schemas.openxmlformats.org/officeDocument/2006/relationships/hyperlink" Target="mailto:anre@anre.md" TargetMode="External"/><Relationship Id="rId1" Type="http://schemas.openxmlformats.org/officeDocument/2006/relationships/slideLayout" Target="../slideLayouts/slideLayout1.xml"/><Relationship Id="rId6" Type="http://schemas.openxmlformats.org/officeDocument/2006/relationships/image" Target="file:///\\192.168.1.33\DataJur\Legi_Rom\DE\A16\g180d01.gif" TargetMode="External"/><Relationship Id="rId5" Type="http://schemas.openxmlformats.org/officeDocument/2006/relationships/image" Target="../media/image21.gif"/><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hyperlink" Target="http://www.anre.md/" TargetMode="External"/><Relationship Id="rId2" Type="http://schemas.openxmlformats.org/officeDocument/2006/relationships/hyperlink" Target="mailto:anre@anre.md" TargetMode="Externa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hyperlink" Target="http://www.anre.md/" TargetMode="External"/><Relationship Id="rId2" Type="http://schemas.openxmlformats.org/officeDocument/2006/relationships/hyperlink" Target="mailto:anre@anre.md" TargetMode="Externa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hyperlink" Target="http://www.anre.md/" TargetMode="External"/><Relationship Id="rId7" Type="http://schemas.openxmlformats.org/officeDocument/2006/relationships/image" Target="file:///\\192.168.1.33\DataJur\Legi_Rom\DE\A16\g180d02.gif" TargetMode="External"/><Relationship Id="rId2" Type="http://schemas.openxmlformats.org/officeDocument/2006/relationships/hyperlink" Target="mailto:anre@anre.md" TargetMode="External"/><Relationship Id="rId1" Type="http://schemas.openxmlformats.org/officeDocument/2006/relationships/slideLayout" Target="../slideLayouts/slideLayout1.xml"/><Relationship Id="rId6" Type="http://schemas.openxmlformats.org/officeDocument/2006/relationships/image" Target="../media/image24.gif"/><Relationship Id="rId5" Type="http://schemas.openxmlformats.org/officeDocument/2006/relationships/image" Target="../media/image23.emf"/><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hyperlink" Target="http://www.anre.md/" TargetMode="External"/><Relationship Id="rId2" Type="http://schemas.openxmlformats.org/officeDocument/2006/relationships/hyperlink" Target="mailto:anre@anre.md" TargetMode="Externa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hyperlink" Target="http://www.anre.md/" TargetMode="External"/><Relationship Id="rId2" Type="http://schemas.openxmlformats.org/officeDocument/2006/relationships/hyperlink" Target="mailto:anre@anre.md" TargetMode="Externa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3" Type="http://schemas.openxmlformats.org/officeDocument/2006/relationships/hyperlink" Target="http://www.anre.md/" TargetMode="External"/><Relationship Id="rId2" Type="http://schemas.openxmlformats.org/officeDocument/2006/relationships/hyperlink" Target="mailto:anre@anre.md" TargetMode="External"/><Relationship Id="rId1" Type="http://schemas.openxmlformats.org/officeDocument/2006/relationships/slideLayout" Target="../slideLayouts/slideLayout1.xml"/><Relationship Id="rId5" Type="http://schemas.openxmlformats.org/officeDocument/2006/relationships/image" Target="../media/image26.emf"/><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openxmlformats.org/officeDocument/2006/relationships/hyperlink" Target="http://www.anre.md/" TargetMode="External"/><Relationship Id="rId2" Type="http://schemas.openxmlformats.org/officeDocument/2006/relationships/hyperlink" Target="mailto:anre@anre.md" TargetMode="External"/><Relationship Id="rId1" Type="http://schemas.openxmlformats.org/officeDocument/2006/relationships/slideLayout" Target="../slideLayouts/slideLayout1.xml"/><Relationship Id="rId5" Type="http://schemas.openxmlformats.org/officeDocument/2006/relationships/image" Target="../media/image27.emf"/><Relationship Id="rId4" Type="http://schemas.openxmlformats.org/officeDocument/2006/relationships/image" Target="../media/image3.jpeg"/></Relationships>
</file>

<file path=ppt/slides/_rels/slide33.xml.rels><?xml version="1.0" encoding="UTF-8" standalone="yes"?>
<Relationships xmlns="http://schemas.openxmlformats.org/package/2006/relationships"><Relationship Id="rId3" Type="http://schemas.openxmlformats.org/officeDocument/2006/relationships/hyperlink" Target="http://www.anre.md/" TargetMode="External"/><Relationship Id="rId2" Type="http://schemas.openxmlformats.org/officeDocument/2006/relationships/hyperlink" Target="mailto:anre@anre.md" TargetMode="External"/><Relationship Id="rId1" Type="http://schemas.openxmlformats.org/officeDocument/2006/relationships/slideLayout" Target="../slideLayouts/slideLayout1.xml"/><Relationship Id="rId5" Type="http://schemas.openxmlformats.org/officeDocument/2006/relationships/image" Target="../media/image28.emf"/><Relationship Id="rId4" Type="http://schemas.openxmlformats.org/officeDocument/2006/relationships/image" Target="../media/image3.jpeg"/></Relationships>
</file>

<file path=ppt/slides/_rels/slide34.xml.rels><?xml version="1.0" encoding="UTF-8" standalone="yes"?>
<Relationships xmlns="http://schemas.openxmlformats.org/package/2006/relationships"><Relationship Id="rId3" Type="http://schemas.openxmlformats.org/officeDocument/2006/relationships/hyperlink" Target="http://www.anre.md/" TargetMode="External"/><Relationship Id="rId2" Type="http://schemas.openxmlformats.org/officeDocument/2006/relationships/hyperlink" Target="mailto:anre@anre.md" TargetMode="External"/><Relationship Id="rId1" Type="http://schemas.openxmlformats.org/officeDocument/2006/relationships/slideLayout" Target="../slideLayouts/slideLayout1.xml"/><Relationship Id="rId6" Type="http://schemas.openxmlformats.org/officeDocument/2006/relationships/image" Target="../media/image30.emf"/><Relationship Id="rId5" Type="http://schemas.openxmlformats.org/officeDocument/2006/relationships/image" Target="../media/image29.emf"/><Relationship Id="rId4" Type="http://schemas.openxmlformats.org/officeDocument/2006/relationships/image" Target="../media/image3.jpeg"/></Relationships>
</file>

<file path=ppt/slides/_rels/slide35.xml.rels><?xml version="1.0" encoding="UTF-8" standalone="yes"?>
<Relationships xmlns="http://schemas.openxmlformats.org/package/2006/relationships"><Relationship Id="rId3" Type="http://schemas.openxmlformats.org/officeDocument/2006/relationships/hyperlink" Target="http://www.anre.md/" TargetMode="External"/><Relationship Id="rId2" Type="http://schemas.openxmlformats.org/officeDocument/2006/relationships/hyperlink" Target="mailto:anre@anre.md" TargetMode="Externa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6.xml.rels><?xml version="1.0" encoding="UTF-8" standalone="yes"?>
<Relationships xmlns="http://schemas.openxmlformats.org/package/2006/relationships"><Relationship Id="rId3" Type="http://schemas.openxmlformats.org/officeDocument/2006/relationships/hyperlink" Target="http://www.anre.md/" TargetMode="External"/><Relationship Id="rId2" Type="http://schemas.openxmlformats.org/officeDocument/2006/relationships/hyperlink" Target="mailto:anre@anre.md" TargetMode="External"/><Relationship Id="rId1" Type="http://schemas.openxmlformats.org/officeDocument/2006/relationships/slideLayout" Target="../slideLayouts/slideLayout1.xml"/><Relationship Id="rId5" Type="http://schemas.openxmlformats.org/officeDocument/2006/relationships/image" Target="../media/image31.emf"/><Relationship Id="rId4" Type="http://schemas.openxmlformats.org/officeDocument/2006/relationships/image" Target="../media/image3.jpeg"/></Relationships>
</file>

<file path=ppt/slides/_rels/slide37.xml.rels><?xml version="1.0" encoding="UTF-8" standalone="yes"?>
<Relationships xmlns="http://schemas.openxmlformats.org/package/2006/relationships"><Relationship Id="rId3" Type="http://schemas.openxmlformats.org/officeDocument/2006/relationships/hyperlink" Target="http://www.anre.md/" TargetMode="External"/><Relationship Id="rId2" Type="http://schemas.openxmlformats.org/officeDocument/2006/relationships/hyperlink" Target="mailto:anre@anre.md" TargetMode="External"/><Relationship Id="rId1" Type="http://schemas.openxmlformats.org/officeDocument/2006/relationships/slideLayout" Target="../slideLayouts/slideLayout1.xml"/><Relationship Id="rId5" Type="http://schemas.openxmlformats.org/officeDocument/2006/relationships/image" Target="../media/image32.emf"/><Relationship Id="rId4" Type="http://schemas.openxmlformats.org/officeDocument/2006/relationships/image" Target="../media/image3.jpeg"/></Relationships>
</file>

<file path=ppt/slides/_rels/slide38.xml.rels><?xml version="1.0" encoding="UTF-8" standalone="yes"?>
<Relationships xmlns="http://schemas.openxmlformats.org/package/2006/relationships"><Relationship Id="rId3" Type="http://schemas.openxmlformats.org/officeDocument/2006/relationships/hyperlink" Target="http://www.anre.md/" TargetMode="External"/><Relationship Id="rId2" Type="http://schemas.openxmlformats.org/officeDocument/2006/relationships/hyperlink" Target="mailto:anre@anre.md" TargetMode="Externa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9.xml.rels><?xml version="1.0" encoding="UTF-8" standalone="yes"?>
<Relationships xmlns="http://schemas.openxmlformats.org/package/2006/relationships"><Relationship Id="rId3" Type="http://schemas.openxmlformats.org/officeDocument/2006/relationships/hyperlink" Target="http://www.anre.md/" TargetMode="External"/><Relationship Id="rId2" Type="http://schemas.openxmlformats.org/officeDocument/2006/relationships/hyperlink" Target="mailto:anre@anre.md" TargetMode="External"/><Relationship Id="rId1"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hyperlink" Target="http://www.anre.md/" TargetMode="External"/><Relationship Id="rId2" Type="http://schemas.openxmlformats.org/officeDocument/2006/relationships/hyperlink" Target="mailto:anre@anre.md" TargetMode="Externa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hyperlink" Target="http://www.anre.md/" TargetMode="External"/><Relationship Id="rId2" Type="http://schemas.openxmlformats.org/officeDocument/2006/relationships/hyperlink" Target="mailto:anre@anre.md" TargetMode="External"/><Relationship Id="rId1" Type="http://schemas.openxmlformats.org/officeDocument/2006/relationships/slideLayout" Target="../slideLayouts/slideLayout1.xml"/><Relationship Id="rId5" Type="http://schemas.openxmlformats.org/officeDocument/2006/relationships/image" Target="../media/image34.emf"/><Relationship Id="rId4" Type="http://schemas.openxmlformats.org/officeDocument/2006/relationships/image" Target="../media/image3.jpeg"/></Relationships>
</file>

<file path=ppt/slides/_rels/slide41.xml.rels><?xml version="1.0" encoding="UTF-8" standalone="yes"?>
<Relationships xmlns="http://schemas.openxmlformats.org/package/2006/relationships"><Relationship Id="rId3" Type="http://schemas.openxmlformats.org/officeDocument/2006/relationships/hyperlink" Target="http://www.anre.md/" TargetMode="External"/><Relationship Id="rId2" Type="http://schemas.openxmlformats.org/officeDocument/2006/relationships/hyperlink" Target="mailto:anre@anre.md" TargetMode="External"/><Relationship Id="rId1" Type="http://schemas.openxmlformats.org/officeDocument/2006/relationships/slideLayout" Target="../slideLayouts/slideLayout1.xml"/><Relationship Id="rId5" Type="http://schemas.openxmlformats.org/officeDocument/2006/relationships/image" Target="../media/image35.emf"/><Relationship Id="rId4" Type="http://schemas.openxmlformats.org/officeDocument/2006/relationships/image" Target="../media/image3.jpeg"/></Relationships>
</file>

<file path=ppt/slides/_rels/slide42.xml.rels><?xml version="1.0" encoding="UTF-8" standalone="yes"?>
<Relationships xmlns="http://schemas.openxmlformats.org/package/2006/relationships"><Relationship Id="rId3" Type="http://schemas.openxmlformats.org/officeDocument/2006/relationships/hyperlink" Target="http://www.anre.md/" TargetMode="External"/><Relationship Id="rId2" Type="http://schemas.openxmlformats.org/officeDocument/2006/relationships/hyperlink" Target="mailto:anre@anre.md" TargetMode="External"/><Relationship Id="rId1" Type="http://schemas.openxmlformats.org/officeDocument/2006/relationships/slideLayout" Target="../slideLayouts/slideLayout1.xml"/><Relationship Id="rId5" Type="http://schemas.openxmlformats.org/officeDocument/2006/relationships/image" Target="../media/image36.emf"/><Relationship Id="rId4" Type="http://schemas.openxmlformats.org/officeDocument/2006/relationships/image" Target="../media/image3.jpeg"/></Relationships>
</file>

<file path=ppt/slides/_rels/slide43.xml.rels><?xml version="1.0" encoding="UTF-8" standalone="yes"?>
<Relationships xmlns="http://schemas.openxmlformats.org/package/2006/relationships"><Relationship Id="rId3" Type="http://schemas.openxmlformats.org/officeDocument/2006/relationships/hyperlink" Target="http://www.anre.md/" TargetMode="External"/><Relationship Id="rId2" Type="http://schemas.openxmlformats.org/officeDocument/2006/relationships/hyperlink" Target="mailto:anre@anre.md" TargetMode="External"/><Relationship Id="rId1" Type="http://schemas.openxmlformats.org/officeDocument/2006/relationships/slideLayout" Target="../slideLayouts/slideLayout1.xml"/><Relationship Id="rId6" Type="http://schemas.openxmlformats.org/officeDocument/2006/relationships/image" Target="../media/image38.emf"/><Relationship Id="rId5" Type="http://schemas.openxmlformats.org/officeDocument/2006/relationships/image" Target="../media/image37.emf"/><Relationship Id="rId4" Type="http://schemas.openxmlformats.org/officeDocument/2006/relationships/image" Target="../media/image3.jpeg"/></Relationships>
</file>

<file path=ppt/slides/_rels/slide44.xml.rels><?xml version="1.0" encoding="UTF-8" standalone="yes"?>
<Relationships xmlns="http://schemas.openxmlformats.org/package/2006/relationships"><Relationship Id="rId3" Type="http://schemas.openxmlformats.org/officeDocument/2006/relationships/hyperlink" Target="http://www.anre.md/" TargetMode="External"/><Relationship Id="rId2" Type="http://schemas.openxmlformats.org/officeDocument/2006/relationships/hyperlink" Target="mailto:anre@anre.md" TargetMode="External"/><Relationship Id="rId1" Type="http://schemas.openxmlformats.org/officeDocument/2006/relationships/slideLayout" Target="../slideLayouts/slideLayout1.xml"/><Relationship Id="rId5" Type="http://schemas.openxmlformats.org/officeDocument/2006/relationships/image" Target="../media/image39.emf"/><Relationship Id="rId4" Type="http://schemas.openxmlformats.org/officeDocument/2006/relationships/image" Target="../media/image3.jpeg"/></Relationships>
</file>

<file path=ppt/slides/_rels/slide45.xml.rels><?xml version="1.0" encoding="UTF-8" standalone="yes"?>
<Relationships xmlns="http://schemas.openxmlformats.org/package/2006/relationships"><Relationship Id="rId3" Type="http://schemas.openxmlformats.org/officeDocument/2006/relationships/hyperlink" Target="http://www.anre.md/" TargetMode="External"/><Relationship Id="rId2" Type="http://schemas.openxmlformats.org/officeDocument/2006/relationships/hyperlink" Target="mailto:anre@anre.md" TargetMode="External"/><Relationship Id="rId1" Type="http://schemas.openxmlformats.org/officeDocument/2006/relationships/slideLayout" Target="../slideLayouts/slideLayout1.xml"/><Relationship Id="rId5" Type="http://schemas.openxmlformats.org/officeDocument/2006/relationships/image" Target="../media/image40.emf"/><Relationship Id="rId4" Type="http://schemas.openxmlformats.org/officeDocument/2006/relationships/image" Target="../media/image3.jpeg"/></Relationships>
</file>

<file path=ppt/slides/_rels/slide46.xml.rels><?xml version="1.0" encoding="UTF-8" standalone="yes"?>
<Relationships xmlns="http://schemas.openxmlformats.org/package/2006/relationships"><Relationship Id="rId3" Type="http://schemas.openxmlformats.org/officeDocument/2006/relationships/hyperlink" Target="http://www.anre.md/" TargetMode="External"/><Relationship Id="rId2" Type="http://schemas.openxmlformats.org/officeDocument/2006/relationships/hyperlink" Target="mailto:anre@anre.md" TargetMode="External"/><Relationship Id="rId1" Type="http://schemas.openxmlformats.org/officeDocument/2006/relationships/slideLayout" Target="../slideLayouts/slideLayout1.xml"/><Relationship Id="rId5" Type="http://schemas.openxmlformats.org/officeDocument/2006/relationships/image" Target="../media/image41.emf"/><Relationship Id="rId4" Type="http://schemas.openxmlformats.org/officeDocument/2006/relationships/image" Target="../media/image3.jpeg"/></Relationships>
</file>

<file path=ppt/slides/_rels/slide47.xml.rels><?xml version="1.0" encoding="UTF-8" standalone="yes"?>
<Relationships xmlns="http://schemas.openxmlformats.org/package/2006/relationships"><Relationship Id="rId3" Type="http://schemas.openxmlformats.org/officeDocument/2006/relationships/hyperlink" Target="http://www.anre.md/" TargetMode="External"/><Relationship Id="rId2" Type="http://schemas.openxmlformats.org/officeDocument/2006/relationships/hyperlink" Target="mailto:anre@anre.md" TargetMode="External"/><Relationship Id="rId1" Type="http://schemas.openxmlformats.org/officeDocument/2006/relationships/slideLayout" Target="../slideLayouts/slideLayout1.xml"/><Relationship Id="rId5" Type="http://schemas.openxmlformats.org/officeDocument/2006/relationships/image" Target="../media/image42.emf"/><Relationship Id="rId4" Type="http://schemas.openxmlformats.org/officeDocument/2006/relationships/image" Target="../media/image3.jpeg"/></Relationships>
</file>

<file path=ppt/slides/_rels/slide48.xml.rels><?xml version="1.0" encoding="UTF-8" standalone="yes"?>
<Relationships xmlns="http://schemas.openxmlformats.org/package/2006/relationships"><Relationship Id="rId3" Type="http://schemas.openxmlformats.org/officeDocument/2006/relationships/hyperlink" Target="http://www.anre.md/" TargetMode="External"/><Relationship Id="rId2" Type="http://schemas.openxmlformats.org/officeDocument/2006/relationships/hyperlink" Target="mailto:anre@anre.md" TargetMode="External"/><Relationship Id="rId1" Type="http://schemas.openxmlformats.org/officeDocument/2006/relationships/slideLayout" Target="../slideLayouts/slideLayout1.xml"/><Relationship Id="rId5" Type="http://schemas.openxmlformats.org/officeDocument/2006/relationships/image" Target="../media/image43.emf"/><Relationship Id="rId4" Type="http://schemas.openxmlformats.org/officeDocument/2006/relationships/image" Target="../media/image3.jpeg"/></Relationships>
</file>

<file path=ppt/slides/_rels/slide49.xml.rels><?xml version="1.0" encoding="UTF-8" standalone="yes"?>
<Relationships xmlns="http://schemas.openxmlformats.org/package/2006/relationships"><Relationship Id="rId3" Type="http://schemas.openxmlformats.org/officeDocument/2006/relationships/hyperlink" Target="http://www.anre.md/" TargetMode="External"/><Relationship Id="rId7" Type="http://schemas.openxmlformats.org/officeDocument/2006/relationships/image" Target="../media/image46.emf"/><Relationship Id="rId2" Type="http://schemas.openxmlformats.org/officeDocument/2006/relationships/hyperlink" Target="mailto:anre@anre.md" TargetMode="External"/><Relationship Id="rId1" Type="http://schemas.openxmlformats.org/officeDocument/2006/relationships/slideLayout" Target="../slideLayouts/slideLayout1.xml"/><Relationship Id="rId6" Type="http://schemas.openxmlformats.org/officeDocument/2006/relationships/image" Target="../media/image45.emf"/><Relationship Id="rId5" Type="http://schemas.openxmlformats.org/officeDocument/2006/relationships/image" Target="../media/image4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hyperlink" Target="http://www.anre.md/" TargetMode="External"/><Relationship Id="rId2" Type="http://schemas.openxmlformats.org/officeDocument/2006/relationships/hyperlink" Target="mailto:anre@anre.md" TargetMode="Externa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3" Type="http://schemas.openxmlformats.org/officeDocument/2006/relationships/hyperlink" Target="http://www.anre.md/" TargetMode="External"/><Relationship Id="rId2" Type="http://schemas.openxmlformats.org/officeDocument/2006/relationships/hyperlink" Target="mailto:anre@anre.md" TargetMode="Externa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51.xml.rels><?xml version="1.0" encoding="UTF-8" standalone="yes"?>
<Relationships xmlns="http://schemas.openxmlformats.org/package/2006/relationships"><Relationship Id="rId8" Type="http://schemas.openxmlformats.org/officeDocument/2006/relationships/image" Target="file:///\\192.168.1.33\DataJur\Legi_Rom\DE\A16\g180d05.gif" TargetMode="External"/><Relationship Id="rId3" Type="http://schemas.openxmlformats.org/officeDocument/2006/relationships/hyperlink" Target="http://www.anre.md/" TargetMode="External"/><Relationship Id="rId7" Type="http://schemas.openxmlformats.org/officeDocument/2006/relationships/image" Target="../media/image48.gif"/><Relationship Id="rId2" Type="http://schemas.openxmlformats.org/officeDocument/2006/relationships/hyperlink" Target="mailto:anre@anre.md" TargetMode="External"/><Relationship Id="rId1" Type="http://schemas.openxmlformats.org/officeDocument/2006/relationships/slideLayout" Target="../slideLayouts/slideLayout1.xml"/><Relationship Id="rId6" Type="http://schemas.openxmlformats.org/officeDocument/2006/relationships/image" Target="file:///\\192.168.1.33\DataJur\Legi_Rom\DE\A16\g180d04.gif" TargetMode="External"/><Relationship Id="rId5" Type="http://schemas.openxmlformats.org/officeDocument/2006/relationships/image" Target="../media/image47.gif"/><Relationship Id="rId4" Type="http://schemas.openxmlformats.org/officeDocument/2006/relationships/image" Target="../media/image3.jpeg"/></Relationships>
</file>

<file path=ppt/slides/_rels/slide52.xml.rels><?xml version="1.0" encoding="UTF-8" standalone="yes"?>
<Relationships xmlns="http://schemas.openxmlformats.org/package/2006/relationships"><Relationship Id="rId3" Type="http://schemas.openxmlformats.org/officeDocument/2006/relationships/hyperlink" Target="http://www.anre.md/" TargetMode="External"/><Relationship Id="rId2" Type="http://schemas.openxmlformats.org/officeDocument/2006/relationships/hyperlink" Target="mailto:anre@anre.md" TargetMode="External"/><Relationship Id="rId1" Type="http://schemas.openxmlformats.org/officeDocument/2006/relationships/slideLayout" Target="../slideLayouts/slideLayout1.xml"/><Relationship Id="rId5" Type="http://schemas.openxmlformats.org/officeDocument/2006/relationships/image" Target="../media/image49.emf"/><Relationship Id="rId4" Type="http://schemas.openxmlformats.org/officeDocument/2006/relationships/image" Target="../media/image3.jpeg"/></Relationships>
</file>

<file path=ppt/slides/_rels/slide53.xml.rels><?xml version="1.0" encoding="UTF-8" standalone="yes"?>
<Relationships xmlns="http://schemas.openxmlformats.org/package/2006/relationships"><Relationship Id="rId8" Type="http://schemas.openxmlformats.org/officeDocument/2006/relationships/image" Target="../media/image52.gif"/><Relationship Id="rId3" Type="http://schemas.openxmlformats.org/officeDocument/2006/relationships/hyperlink" Target="http://www.anre.md/" TargetMode="External"/><Relationship Id="rId7" Type="http://schemas.openxmlformats.org/officeDocument/2006/relationships/image" Target="../media/image51.emf"/><Relationship Id="rId2" Type="http://schemas.openxmlformats.org/officeDocument/2006/relationships/hyperlink" Target="mailto:anre@anre.md" TargetMode="External"/><Relationship Id="rId1" Type="http://schemas.openxmlformats.org/officeDocument/2006/relationships/slideLayout" Target="../slideLayouts/slideLayout1.xml"/><Relationship Id="rId6" Type="http://schemas.openxmlformats.org/officeDocument/2006/relationships/image" Target="file:///\\192.168.1.33\DataJur\Legi_Rom\DE\A16\g180d06.gif" TargetMode="External"/><Relationship Id="rId5" Type="http://schemas.openxmlformats.org/officeDocument/2006/relationships/image" Target="../media/image50.gif"/><Relationship Id="rId4" Type="http://schemas.openxmlformats.org/officeDocument/2006/relationships/image" Target="../media/image3.jpeg"/><Relationship Id="rId9" Type="http://schemas.openxmlformats.org/officeDocument/2006/relationships/image" Target="file:///\\192.168.1.33\DataJur\Legi_Rom\DE\A16\g180d07.gif"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www.anre.md/" TargetMode="External"/><Relationship Id="rId2" Type="http://schemas.openxmlformats.org/officeDocument/2006/relationships/hyperlink" Target="mailto:anre@anre.md" TargetMode="External"/><Relationship Id="rId1" Type="http://schemas.openxmlformats.org/officeDocument/2006/relationships/slideLayout" Target="../slideLayouts/slideLayout1.xml"/><Relationship Id="rId5" Type="http://schemas.openxmlformats.org/officeDocument/2006/relationships/image" Target="../media/image53.emf"/><Relationship Id="rId4" Type="http://schemas.openxmlformats.org/officeDocument/2006/relationships/image" Target="../media/image3.jpeg"/></Relationships>
</file>

<file path=ppt/slides/_rels/slide55.xml.rels><?xml version="1.0" encoding="UTF-8" standalone="yes"?>
<Relationships xmlns="http://schemas.openxmlformats.org/package/2006/relationships"><Relationship Id="rId3" Type="http://schemas.openxmlformats.org/officeDocument/2006/relationships/hyperlink" Target="http://www.anre.md/" TargetMode="External"/><Relationship Id="rId2" Type="http://schemas.openxmlformats.org/officeDocument/2006/relationships/hyperlink" Target="mailto:anre@anre.md" TargetMode="External"/><Relationship Id="rId1" Type="http://schemas.openxmlformats.org/officeDocument/2006/relationships/slideLayout" Target="../slideLayouts/slideLayout1.xml"/><Relationship Id="rId5" Type="http://schemas.openxmlformats.org/officeDocument/2006/relationships/image" Target="../media/image54.emf"/><Relationship Id="rId4" Type="http://schemas.openxmlformats.org/officeDocument/2006/relationships/image" Target="../media/image3.jpeg"/></Relationships>
</file>

<file path=ppt/slides/_rels/slide56.xml.rels><?xml version="1.0" encoding="UTF-8" standalone="yes"?>
<Relationships xmlns="http://schemas.openxmlformats.org/package/2006/relationships"><Relationship Id="rId3" Type="http://schemas.openxmlformats.org/officeDocument/2006/relationships/hyperlink" Target="http://www.anre.md/" TargetMode="External"/><Relationship Id="rId2" Type="http://schemas.openxmlformats.org/officeDocument/2006/relationships/hyperlink" Target="mailto:anre@anre.md" TargetMode="Externa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57.xml.rels><?xml version="1.0" encoding="UTF-8" standalone="yes"?>
<Relationships xmlns="http://schemas.openxmlformats.org/package/2006/relationships"><Relationship Id="rId3" Type="http://schemas.openxmlformats.org/officeDocument/2006/relationships/hyperlink" Target="http://www.anre.md/" TargetMode="External"/><Relationship Id="rId2" Type="http://schemas.openxmlformats.org/officeDocument/2006/relationships/hyperlink" Target="mailto:anre@anre.md" TargetMode="External"/><Relationship Id="rId1" Type="http://schemas.openxmlformats.org/officeDocument/2006/relationships/slideLayout" Target="../slideLayouts/slideLayout1.xml"/><Relationship Id="rId5" Type="http://schemas.openxmlformats.org/officeDocument/2006/relationships/image" Target="../media/image55.emf"/><Relationship Id="rId4" Type="http://schemas.openxmlformats.org/officeDocument/2006/relationships/image" Target="../media/image3.jpeg"/></Relationships>
</file>

<file path=ppt/slides/_rels/slide58.xml.rels><?xml version="1.0" encoding="UTF-8" standalone="yes"?>
<Relationships xmlns="http://schemas.openxmlformats.org/package/2006/relationships"><Relationship Id="rId3" Type="http://schemas.openxmlformats.org/officeDocument/2006/relationships/hyperlink" Target="http://www.anre.md/" TargetMode="External"/><Relationship Id="rId2" Type="http://schemas.openxmlformats.org/officeDocument/2006/relationships/hyperlink" Target="mailto:anre@anre.md" TargetMode="Externa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59.xml.rels><?xml version="1.0" encoding="UTF-8" standalone="yes"?>
<Relationships xmlns="http://schemas.openxmlformats.org/package/2006/relationships"><Relationship Id="rId3" Type="http://schemas.openxmlformats.org/officeDocument/2006/relationships/hyperlink" Target="http://www.anre.md/" TargetMode="External"/><Relationship Id="rId2" Type="http://schemas.openxmlformats.org/officeDocument/2006/relationships/hyperlink" Target="mailto:anre@anre.md" TargetMode="Externa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hyperlink" Target="http://www.anre.md/" TargetMode="External"/><Relationship Id="rId2" Type="http://schemas.openxmlformats.org/officeDocument/2006/relationships/hyperlink" Target="mailto:anre@anre.md" TargetMode="Externa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60.xml.rels><?xml version="1.0" encoding="UTF-8" standalone="yes"?>
<Relationships xmlns="http://schemas.openxmlformats.org/package/2006/relationships"><Relationship Id="rId3" Type="http://schemas.openxmlformats.org/officeDocument/2006/relationships/hyperlink" Target="mailto:anre@anre.md" TargetMode="External"/><Relationship Id="rId2" Type="http://schemas.openxmlformats.org/officeDocument/2006/relationships/image" Target="../media/image56.jpe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hyperlink" Target="http://www.anre.md/"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57.jpeg"/><Relationship Id="rId7" Type="http://schemas.openxmlformats.org/officeDocument/2006/relationships/image" Target="../media/image3.jpeg"/><Relationship Id="rId2" Type="http://schemas.openxmlformats.org/officeDocument/2006/relationships/hyperlink" Target="http://www.dzm-k.ru/images/vodonapornie-bashni/graf-watrebak.jpg" TargetMode="External"/><Relationship Id="rId1" Type="http://schemas.openxmlformats.org/officeDocument/2006/relationships/slideLayout" Target="../slideLayouts/slideLayout1.xml"/><Relationship Id="rId6" Type="http://schemas.openxmlformats.org/officeDocument/2006/relationships/hyperlink" Target="http://www.anre.md/" TargetMode="External"/><Relationship Id="rId5" Type="http://schemas.openxmlformats.org/officeDocument/2006/relationships/hyperlink" Target="mailto:anre@anre.md" TargetMode="External"/><Relationship Id="rId4" Type="http://schemas.openxmlformats.org/officeDocument/2006/relationships/image" Target="../media/image58.emf"/></Relationships>
</file>

<file path=ppt/slides/_rels/slide62.xml.rels><?xml version="1.0" encoding="UTF-8" standalone="yes"?>
<Relationships xmlns="http://schemas.openxmlformats.org/package/2006/relationships"><Relationship Id="rId3" Type="http://schemas.openxmlformats.org/officeDocument/2006/relationships/hyperlink" Target="http://www.anre.md/" TargetMode="External"/><Relationship Id="rId2" Type="http://schemas.openxmlformats.org/officeDocument/2006/relationships/hyperlink" Target="mailto:anre@anre.md"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hyperlink" Target="http://www.anre.md/" TargetMode="External"/><Relationship Id="rId2" Type="http://schemas.openxmlformats.org/officeDocument/2006/relationships/hyperlink" Target="mailto:anre@anre.md" TargetMode="Externa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hyperlink" Target="http://www.anre.md/" TargetMode="External"/><Relationship Id="rId2" Type="http://schemas.openxmlformats.org/officeDocument/2006/relationships/hyperlink" Target="mailto:anre@anre.md" TargetMode="Externa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hyperlink" Target="http://www.anre.md/" TargetMode="External"/><Relationship Id="rId2" Type="http://schemas.openxmlformats.org/officeDocument/2006/relationships/hyperlink" Target="mailto:anre@anre.md" TargetMode="External"/><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sp>
        <p:nvSpPr>
          <p:cNvPr id="12" name="Titel 15"/>
          <p:cNvSpPr>
            <a:spLocks noGrp="1"/>
          </p:cNvSpPr>
          <p:nvPr>
            <p:ph type="title"/>
          </p:nvPr>
        </p:nvSpPr>
        <p:spPr>
          <a:xfrm>
            <a:off x="148741" y="1845308"/>
            <a:ext cx="8839199" cy="4736467"/>
          </a:xfrm>
        </p:spPr>
        <p:txBody>
          <a:bodyPr/>
          <a:lstStyle/>
          <a:p>
            <a:pPr algn="ctr"/>
            <a:r>
              <a:rPr lang="ro-RO" b="1" dirty="0" smtClean="0">
                <a:solidFill>
                  <a:srgbClr val="002060"/>
                </a:solidFill>
              </a:rPr>
              <a:t>Curs de instruire pentru operatorii care furnizează/prestează serviciul public de alimentare cu apă și de canalizare</a:t>
            </a:r>
            <a:br>
              <a:rPr lang="ro-RO" b="1" dirty="0" smtClean="0">
                <a:solidFill>
                  <a:srgbClr val="002060"/>
                </a:solidFill>
              </a:rPr>
            </a:br>
            <a:r>
              <a:rPr lang="ro-RO" b="1" dirty="0" smtClean="0">
                <a:solidFill>
                  <a:srgbClr val="002060"/>
                </a:solidFill>
              </a:rPr>
              <a:t/>
            </a:r>
            <a:br>
              <a:rPr lang="ro-RO" b="1" dirty="0" smtClean="0">
                <a:solidFill>
                  <a:srgbClr val="002060"/>
                </a:solidFill>
              </a:rPr>
            </a:br>
            <a:r>
              <a:rPr lang="ro-RO" b="1" dirty="0" smtClean="0">
                <a:solidFill>
                  <a:srgbClr val="002060"/>
                </a:solidFill>
              </a:rPr>
              <a:t/>
            </a:r>
            <a:br>
              <a:rPr lang="ro-RO" b="1" dirty="0" smtClean="0">
                <a:solidFill>
                  <a:srgbClr val="002060"/>
                </a:solidFill>
              </a:rPr>
            </a:br>
            <a:r>
              <a:rPr lang="ro-RO" b="1" dirty="0" smtClean="0">
                <a:solidFill>
                  <a:srgbClr val="002060"/>
                </a:solidFill>
              </a:rPr>
              <a:t>Tematica: </a:t>
            </a:r>
            <a:r>
              <a:rPr lang="x-none" sz="2000" b="1" dirty="0" smtClean="0">
                <a:solidFill>
                  <a:srgbClr val="002060"/>
                </a:solidFill>
                <a:latin typeface="+mn-lt"/>
              </a:rPr>
              <a:t>Acte legislative și normative cu privire la exploatarea rețelelor </a:t>
            </a:r>
            <a:r>
              <a:rPr lang="ro-MD" sz="2000" b="1" dirty="0" smtClean="0">
                <a:solidFill>
                  <a:srgbClr val="002060"/>
                </a:solidFill>
                <a:latin typeface="+mn-lt"/>
              </a:rPr>
              <a:t>publice de alimentare cu </a:t>
            </a:r>
            <a:r>
              <a:rPr lang="x-none" sz="2000" b="1" dirty="0" smtClean="0">
                <a:solidFill>
                  <a:srgbClr val="002060"/>
                </a:solidFill>
                <a:latin typeface="+mn-lt"/>
              </a:rPr>
              <a:t>de apă/</a:t>
            </a:r>
            <a:r>
              <a:rPr lang="ro-MD" sz="2000" b="1" dirty="0" smtClean="0">
                <a:solidFill>
                  <a:srgbClr val="002060"/>
                </a:solidFill>
                <a:latin typeface="+mn-lt"/>
              </a:rPr>
              <a:t>de </a:t>
            </a:r>
            <a:r>
              <a:rPr lang="x-none" sz="2000" b="1" dirty="0" smtClean="0">
                <a:solidFill>
                  <a:srgbClr val="002060"/>
                </a:solidFill>
                <a:latin typeface="+mn-lt"/>
              </a:rPr>
              <a:t>canalizare</a:t>
            </a:r>
            <a:r>
              <a:rPr lang="ro-RO" sz="2000" dirty="0" smtClean="0">
                <a:solidFill>
                  <a:srgbClr val="002060"/>
                </a:solidFill>
                <a:latin typeface="+mn-lt"/>
                <a:cs typeface="Times New Roman" panose="02020603050405020304" pitchFamily="18" charset="0"/>
              </a:rPr>
              <a:t/>
            </a:r>
            <a:br>
              <a:rPr lang="ro-RO" sz="2000" dirty="0" smtClean="0">
                <a:solidFill>
                  <a:srgbClr val="002060"/>
                </a:solidFill>
                <a:latin typeface="+mn-lt"/>
                <a:cs typeface="Times New Roman" panose="02020603050405020304" pitchFamily="18" charset="0"/>
              </a:rPr>
            </a:br>
            <a:r>
              <a:rPr lang="ro-RO" sz="2000" dirty="0" smtClean="0">
                <a:solidFill>
                  <a:srgbClr val="002060"/>
                </a:solidFill>
                <a:latin typeface="+mn-lt"/>
                <a:cs typeface="Times New Roman" panose="02020603050405020304" pitchFamily="18" charset="0"/>
              </a:rPr>
              <a:t/>
            </a:r>
            <a:br>
              <a:rPr lang="ro-RO" sz="2000" dirty="0" smtClean="0">
                <a:solidFill>
                  <a:srgbClr val="002060"/>
                </a:solidFill>
                <a:latin typeface="+mn-lt"/>
                <a:cs typeface="Times New Roman" panose="02020603050405020304" pitchFamily="18" charset="0"/>
              </a:rPr>
            </a:br>
            <a:r>
              <a:rPr lang="ro-RO" sz="2000" dirty="0">
                <a:solidFill>
                  <a:srgbClr val="002060"/>
                </a:solidFill>
                <a:latin typeface="+mn-lt"/>
                <a:cs typeface="Times New Roman" panose="02020603050405020304" pitchFamily="18" charset="0"/>
              </a:rPr>
              <a:t/>
            </a:r>
            <a:br>
              <a:rPr lang="ro-RO" sz="2000" dirty="0">
                <a:solidFill>
                  <a:srgbClr val="002060"/>
                </a:solidFill>
                <a:latin typeface="+mn-lt"/>
                <a:cs typeface="Times New Roman" panose="02020603050405020304" pitchFamily="18" charset="0"/>
              </a:rPr>
            </a:br>
            <a:r>
              <a:rPr lang="ro-RO" b="1" dirty="0" smtClean="0">
                <a:solidFill>
                  <a:srgbClr val="000F2E"/>
                </a:solidFill>
              </a:rPr>
              <a:t/>
            </a:r>
            <a:br>
              <a:rPr lang="ro-RO" b="1" dirty="0" smtClean="0">
                <a:solidFill>
                  <a:srgbClr val="000F2E"/>
                </a:solidFill>
              </a:rPr>
            </a:br>
            <a:r>
              <a:rPr lang="ro-RO" sz="1800" b="1" i="1" dirty="0" smtClean="0">
                <a:solidFill>
                  <a:srgbClr val="002060"/>
                </a:solidFill>
              </a:rPr>
              <a:t>Șef Secția investiții: </a:t>
            </a:r>
            <a:r>
              <a:rPr lang="x-none" sz="1800" b="1" i="1" dirty="0" smtClean="0">
                <a:solidFill>
                  <a:srgbClr val="002060"/>
                </a:solidFill>
              </a:rPr>
              <a:t>Vitalie </a:t>
            </a:r>
            <a:r>
              <a:rPr lang="en-GB" sz="1800" b="1" i="1" dirty="0" smtClean="0">
                <a:solidFill>
                  <a:srgbClr val="002060"/>
                </a:solidFill>
              </a:rPr>
              <a:t>R</a:t>
            </a:r>
            <a:r>
              <a:rPr lang="x-none" sz="1800" b="1" i="1" dirty="0" smtClean="0">
                <a:solidFill>
                  <a:srgbClr val="002060"/>
                </a:solidFill>
              </a:rPr>
              <a:t>AȚĂ</a:t>
            </a:r>
            <a:r>
              <a:rPr lang="ro-RO" sz="1800" b="1" i="1" dirty="0" smtClean="0">
                <a:solidFill>
                  <a:srgbClr val="002060"/>
                </a:solidFill>
              </a:rPr>
              <a:t/>
            </a:r>
            <a:br>
              <a:rPr lang="ro-RO" sz="1800" b="1" i="1" dirty="0" smtClean="0">
                <a:solidFill>
                  <a:srgbClr val="002060"/>
                </a:solidFill>
              </a:rPr>
            </a:br>
            <a:r>
              <a:rPr lang="ro-RO" sz="1800" b="1" i="1" dirty="0" smtClean="0">
                <a:solidFill>
                  <a:srgbClr val="002060"/>
                </a:solidFill>
              </a:rPr>
              <a:t/>
            </a:r>
            <a:br>
              <a:rPr lang="ro-RO" sz="1800" b="1" i="1" dirty="0" smtClean="0">
                <a:solidFill>
                  <a:srgbClr val="002060"/>
                </a:solidFill>
              </a:rPr>
            </a:br>
            <a:r>
              <a:rPr lang="ro-RO" sz="1800" b="1" i="1" dirty="0">
                <a:solidFill>
                  <a:srgbClr val="002060"/>
                </a:solidFill>
              </a:rPr>
              <a:t/>
            </a:r>
            <a:br>
              <a:rPr lang="ro-RO" sz="1800" b="1" i="1" dirty="0">
                <a:solidFill>
                  <a:srgbClr val="002060"/>
                </a:solidFill>
              </a:rPr>
            </a:br>
            <a:r>
              <a:rPr lang="ro-RO" sz="1600" b="1" dirty="0" smtClean="0">
                <a:solidFill>
                  <a:srgbClr val="002060"/>
                </a:solidFill>
              </a:rPr>
              <a:t>Chișinău 2020</a:t>
            </a:r>
            <a:endParaRPr lang="ro-RO" sz="1600" b="1" dirty="0">
              <a:solidFill>
                <a:srgbClr val="002060"/>
              </a:solidFill>
            </a:endParaRPr>
          </a:p>
        </p:txBody>
      </p:sp>
      <p:pic>
        <p:nvPicPr>
          <p:cNvPr id="10" name="Picture 9" descr="C:\Users\starlab\AppData\Local\Microsoft\Windows\INetCache\Content.Word\Brazo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582" y="295824"/>
            <a:ext cx="993775" cy="1144905"/>
          </a:xfrm>
          <a:prstGeom prst="rect">
            <a:avLst/>
          </a:prstGeom>
          <a:noFill/>
          <a:ln>
            <a:noFill/>
          </a:ln>
        </p:spPr>
      </p:pic>
    </p:spTree>
    <p:extLst>
      <p:ext uri="{BB962C8B-B14F-4D97-AF65-F5344CB8AC3E}">
        <p14:creationId xmlns:p14="http://schemas.microsoft.com/office/powerpoint/2010/main" val="236161678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5"/>
          <p:cNvSpPr>
            <a:spLocks noGrp="1"/>
          </p:cNvSpPr>
          <p:nvPr>
            <p:ph type="title"/>
          </p:nvPr>
        </p:nvSpPr>
        <p:spPr>
          <a:xfrm>
            <a:off x="148740" y="1469571"/>
            <a:ext cx="8839199" cy="5388429"/>
          </a:xfrm>
        </p:spPr>
        <p:txBody>
          <a:bodyPr/>
          <a:lstStyle/>
          <a:p>
            <a:r>
              <a:rPr lang="vi-VN" sz="1600" b="1" dirty="0" smtClean="0">
                <a:solidFill>
                  <a:schemeClr val="tx1"/>
                </a:solidFill>
              </a:rPr>
              <a:t>17. </a:t>
            </a:r>
            <a:r>
              <a:rPr lang="vi-VN" sz="1600" dirty="0" smtClean="0">
                <a:solidFill>
                  <a:schemeClr val="tx1"/>
                </a:solidFill>
              </a:rPr>
              <a:t>Consumul tehnologic sumar de apă la furnizarea serviciului public de alimentare cu apă şi de canalizare</a:t>
            </a:r>
            <a:r>
              <a:rPr lang="vi-VN" sz="1600" b="1" i="1" dirty="0" smtClean="0">
                <a:solidFill>
                  <a:schemeClr val="tx1"/>
                </a:solidFill>
              </a:rPr>
              <a:t>,</a:t>
            </a:r>
            <a:r>
              <a:rPr lang="vi-VN" sz="1600" dirty="0" smtClean="0">
                <a:solidFill>
                  <a:schemeClr val="tx1"/>
                </a:solidFill>
              </a:rPr>
              <a:t> </a:t>
            </a:r>
            <a:r>
              <a:rPr lang="vi-VN" sz="1600" b="1" dirty="0" smtClean="0">
                <a:solidFill>
                  <a:schemeClr val="tx1"/>
                </a:solidFill>
              </a:rPr>
              <a:t>V</a:t>
            </a:r>
            <a:r>
              <a:rPr lang="vi-VN" sz="1600" b="1" baseline="-25000" dirty="0" smtClean="0">
                <a:solidFill>
                  <a:schemeClr val="tx1"/>
                </a:solidFill>
              </a:rPr>
              <a:t>c.t.sum.</a:t>
            </a:r>
            <a:r>
              <a:rPr lang="vi-VN" sz="1600" b="1" dirty="0" smtClean="0">
                <a:solidFill>
                  <a:schemeClr val="tx1"/>
                </a:solidFill>
              </a:rPr>
              <a:t>,</a:t>
            </a:r>
            <a:r>
              <a:rPr lang="vi-VN" sz="1600" dirty="0" smtClean="0">
                <a:solidFill>
                  <a:schemeClr val="tx1"/>
                </a:solidFill>
              </a:rPr>
              <a:t> se determină conform formulei: </a:t>
            </a: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t>
            </a:r>
            <a:r>
              <a:rPr lang="vi-VN" sz="1600" b="1" dirty="0" smtClean="0">
                <a:solidFill>
                  <a:schemeClr val="tx1"/>
                </a:solidFill>
              </a:rPr>
              <a:t>V</a:t>
            </a:r>
            <a:r>
              <a:rPr lang="vi-VN" sz="1600" b="1" baseline="-25000" dirty="0" smtClean="0">
                <a:solidFill>
                  <a:schemeClr val="tx1"/>
                </a:solidFill>
              </a:rPr>
              <a:t>c.t.sum.</a:t>
            </a:r>
            <a:r>
              <a:rPr lang="vi-VN" sz="1600" b="1" dirty="0" smtClean="0">
                <a:solidFill>
                  <a:schemeClr val="tx1"/>
                </a:solidFill>
              </a:rPr>
              <a:t> = V</a:t>
            </a:r>
            <a:r>
              <a:rPr lang="vi-VN" sz="1600" b="1" baseline="-25000" dirty="0" smtClean="0">
                <a:solidFill>
                  <a:schemeClr val="tx1"/>
                </a:solidFill>
              </a:rPr>
              <a:t>c.t.s.cpt.</a:t>
            </a:r>
            <a:r>
              <a:rPr lang="vi-VN" sz="1600" b="1" dirty="0" smtClean="0">
                <a:solidFill>
                  <a:schemeClr val="tx1"/>
                </a:solidFill>
              </a:rPr>
              <a:t>+V</a:t>
            </a:r>
            <a:r>
              <a:rPr lang="vi-VN" sz="1600" b="1" baseline="-25000" dirty="0" smtClean="0">
                <a:solidFill>
                  <a:schemeClr val="tx1"/>
                </a:solidFill>
              </a:rPr>
              <a:t>c.t.s.trt.</a:t>
            </a:r>
            <a:r>
              <a:rPr lang="vi-VN" sz="1600" b="1" dirty="0" smtClean="0">
                <a:solidFill>
                  <a:schemeClr val="tx1"/>
                </a:solidFill>
              </a:rPr>
              <a:t>+V </a:t>
            </a:r>
            <a:r>
              <a:rPr lang="vi-VN" sz="1600" b="1" baseline="-25000" dirty="0" smtClean="0">
                <a:solidFill>
                  <a:schemeClr val="tx1"/>
                </a:solidFill>
              </a:rPr>
              <a:t>c.t.t/d.</a:t>
            </a:r>
            <a:r>
              <a:rPr lang="vi-VN" sz="1600" b="1" dirty="0" smtClean="0">
                <a:solidFill>
                  <a:schemeClr val="tx1"/>
                </a:solidFill>
              </a:rPr>
              <a:t>+V</a:t>
            </a:r>
            <a:r>
              <a:rPr lang="vi-VN" sz="1600" b="1" baseline="-25000" dirty="0" smtClean="0">
                <a:solidFill>
                  <a:schemeClr val="tx1"/>
                </a:solidFill>
              </a:rPr>
              <a:t>sum.antiincend</a:t>
            </a:r>
            <a:r>
              <a:rPr lang="vi-VN" sz="1600" b="1" dirty="0" smtClean="0">
                <a:solidFill>
                  <a:schemeClr val="tx1"/>
                </a:solidFill>
              </a:rPr>
              <a:t>+V</a:t>
            </a:r>
            <a:r>
              <a:rPr lang="vi-VN" sz="1600" b="1" baseline="-25000" dirty="0" smtClean="0">
                <a:solidFill>
                  <a:schemeClr val="tx1"/>
                </a:solidFill>
              </a:rPr>
              <a:t>n.g.opr.</a:t>
            </a:r>
            <a:r>
              <a:rPr lang="vi-VN" sz="1600" b="1" dirty="0" smtClean="0">
                <a:solidFill>
                  <a:schemeClr val="tx1"/>
                </a:solidFill>
              </a:rPr>
              <a:t>+V</a:t>
            </a:r>
            <a:r>
              <a:rPr lang="vi-VN" sz="1600" b="1" baseline="-25000" dirty="0" smtClean="0">
                <a:solidFill>
                  <a:schemeClr val="tx1"/>
                </a:solidFill>
              </a:rPr>
              <a:t>c.t.s.cnl.</a:t>
            </a:r>
            <a:r>
              <a:rPr lang="vi-VN" sz="1600" baseline="-25000" dirty="0" smtClean="0">
                <a:solidFill>
                  <a:schemeClr val="tx1"/>
                </a:solidFill>
              </a:rPr>
              <a:t>, </a:t>
            </a:r>
            <a:r>
              <a:rPr lang="vi-VN" sz="1600" dirty="0" smtClean="0">
                <a:solidFill>
                  <a:schemeClr val="tx1"/>
                </a:solidFill>
              </a:rPr>
              <a:t>m</a:t>
            </a:r>
            <a:r>
              <a:rPr lang="vi-VN" sz="1600" baseline="30000" dirty="0" smtClean="0">
                <a:solidFill>
                  <a:schemeClr val="tx1"/>
                </a:solidFill>
              </a:rPr>
              <a:t>3</a:t>
            </a:r>
            <a:r>
              <a:rPr lang="vi-VN" sz="1600" dirty="0" smtClean="0">
                <a:solidFill>
                  <a:schemeClr val="tx1"/>
                </a:solidFill>
              </a:rPr>
              <a:t>, (2) </a:t>
            </a: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vi-VN" sz="1600" dirty="0" smtClean="0">
                <a:solidFill>
                  <a:schemeClr val="tx1"/>
                </a:solidFill>
              </a:rPr>
              <a:t>unde: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V</a:t>
            </a:r>
            <a:r>
              <a:rPr lang="vi-VN" sz="1600" b="1" baseline="-25000" dirty="0" smtClean="0">
                <a:solidFill>
                  <a:schemeClr val="tx1"/>
                </a:solidFill>
              </a:rPr>
              <a:t>c.t.s.cpt. </a:t>
            </a:r>
            <a:r>
              <a:rPr lang="vi-VN" sz="1600" i="1" dirty="0" smtClean="0">
                <a:solidFill>
                  <a:schemeClr val="tx1"/>
                </a:solidFill>
              </a:rPr>
              <a:t>–</a:t>
            </a:r>
            <a:r>
              <a:rPr lang="vi-VN" sz="1600" dirty="0" smtClean="0">
                <a:solidFill>
                  <a:schemeClr val="tx1"/>
                </a:solidFill>
              </a:rPr>
              <a:t> volumul consumului tehnologic sumar de apă în procesele de captare a apei se determină conform formulei (3) din punctul 18 al prezentului Regulament;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V</a:t>
            </a:r>
            <a:r>
              <a:rPr lang="vi-VN" sz="1600" b="1" baseline="-25000" dirty="0" smtClean="0">
                <a:solidFill>
                  <a:schemeClr val="tx1"/>
                </a:solidFill>
              </a:rPr>
              <a:t>c.t.s.trt. </a:t>
            </a:r>
            <a:r>
              <a:rPr lang="vi-VN" sz="1600" dirty="0" smtClean="0">
                <a:solidFill>
                  <a:schemeClr val="tx1"/>
                </a:solidFill>
              </a:rPr>
              <a:t>– volumul consumului tehnologic sumar de apă</a:t>
            </a:r>
            <a:r>
              <a:rPr lang="vi-VN" sz="1600" i="1" dirty="0" smtClean="0">
                <a:solidFill>
                  <a:schemeClr val="tx1"/>
                </a:solidFill>
              </a:rPr>
              <a:t> în procesele de tratare a apei</a:t>
            </a:r>
            <a:r>
              <a:rPr lang="vi-VN" sz="1600" dirty="0" smtClean="0">
                <a:solidFill>
                  <a:schemeClr val="tx1"/>
                </a:solidFill>
              </a:rPr>
              <a:t> se determină conform formulei (8) din punctul 21 al prezentului Regulament;</a:t>
            </a:r>
            <a:r>
              <a:rPr lang="ro-MO" sz="1600" dirty="0" smtClean="0">
                <a:solidFill>
                  <a:schemeClr val="tx1"/>
                </a:solidFill>
              </a:rPr>
              <a:t/>
            </a:r>
            <a:br>
              <a:rPr lang="ro-MO" sz="1600" dirty="0" smtClean="0">
                <a:solidFill>
                  <a:schemeClr val="tx1"/>
                </a:solidFill>
              </a:rPr>
            </a:br>
            <a:r>
              <a:rPr lang="vi-VN" sz="1600" dirty="0" smtClean="0">
                <a:solidFill>
                  <a:schemeClr val="tx1"/>
                </a:solidFill>
              </a:rPr>
              <a:t> </a:t>
            </a:r>
            <a:r>
              <a:rPr lang="vi-VN" sz="1600" b="1" dirty="0" smtClean="0">
                <a:solidFill>
                  <a:schemeClr val="tx1"/>
                </a:solidFill>
              </a:rPr>
              <a:t>V</a:t>
            </a:r>
            <a:r>
              <a:rPr lang="vi-VN" sz="1600" b="1" baseline="-25000" dirty="0" smtClean="0">
                <a:solidFill>
                  <a:schemeClr val="tx1"/>
                </a:solidFill>
              </a:rPr>
              <a:t>c.t.t/d.</a:t>
            </a:r>
            <a:r>
              <a:rPr lang="vi-VN" sz="1600" dirty="0" smtClean="0">
                <a:solidFill>
                  <a:schemeClr val="tx1"/>
                </a:solidFill>
              </a:rPr>
              <a:t> </a:t>
            </a:r>
            <a:r>
              <a:rPr lang="vi-VN" sz="1600" i="1" dirty="0" smtClean="0">
                <a:solidFill>
                  <a:schemeClr val="tx1"/>
                </a:solidFill>
              </a:rPr>
              <a:t>– </a:t>
            </a:r>
            <a:r>
              <a:rPr lang="vi-VN" sz="1600" dirty="0" smtClean="0">
                <a:solidFill>
                  <a:schemeClr val="tx1"/>
                </a:solidFill>
              </a:rPr>
              <a:t>volumul consumului tehnologic sumar de apă la transportul, distribuţia apei (inclusiv pomparea în/din rezervoarele, bazinele sistemului public de alimentare cu apa) se determină conform formulei (16) din punctul 29 al prezentului Regulament;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V</a:t>
            </a:r>
            <a:r>
              <a:rPr lang="vi-VN" sz="1600" b="1" baseline="-25000" dirty="0" smtClean="0">
                <a:solidFill>
                  <a:schemeClr val="tx1"/>
                </a:solidFill>
              </a:rPr>
              <a:t>sum.antiincend</a:t>
            </a:r>
            <a:r>
              <a:rPr lang="vi-VN" sz="1600" i="1" dirty="0" smtClean="0">
                <a:solidFill>
                  <a:schemeClr val="tx1"/>
                </a:solidFill>
              </a:rPr>
              <a:t> –</a:t>
            </a:r>
            <a:r>
              <a:rPr lang="vi-VN" sz="1600" dirty="0" smtClean="0">
                <a:solidFill>
                  <a:schemeClr val="tx1"/>
                </a:solidFill>
              </a:rPr>
              <a:t> volumul consumului sumar de apă pentru necesităţile antiincendiare se determină conform formulei (20) din punctul 30 al prezentului Regulament;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V</a:t>
            </a:r>
            <a:r>
              <a:rPr lang="vi-VN" sz="1600" b="1" baseline="-25000" dirty="0" smtClean="0">
                <a:solidFill>
                  <a:schemeClr val="tx1"/>
                </a:solidFill>
              </a:rPr>
              <a:t>n.g.opr.</a:t>
            </a:r>
            <a:r>
              <a:rPr lang="vi-VN" sz="1600" dirty="0" smtClean="0">
                <a:solidFill>
                  <a:schemeClr val="tx1"/>
                </a:solidFill>
              </a:rPr>
              <a:t> </a:t>
            </a:r>
            <a:r>
              <a:rPr lang="vi-VN" sz="1600" i="1" dirty="0" smtClean="0">
                <a:solidFill>
                  <a:schemeClr val="tx1"/>
                </a:solidFill>
              </a:rPr>
              <a:t>–</a:t>
            </a:r>
            <a:r>
              <a:rPr lang="vi-VN" sz="1600" dirty="0" smtClean="0">
                <a:solidFill>
                  <a:schemeClr val="tx1"/>
                </a:solidFill>
              </a:rPr>
              <a:t> volumul consumului de apă pentru necesităţile gospodăreşti ale operatorului se determină conform cerinţelor punctului 31 al prezentului Regulament şi indicatorilor stabiliţi în tabelul nr.4 din Anexa la prezentul Regulament;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V</a:t>
            </a:r>
            <a:r>
              <a:rPr lang="vi-VN" sz="1600" b="1" baseline="-25000" dirty="0" smtClean="0">
                <a:solidFill>
                  <a:schemeClr val="tx1"/>
                </a:solidFill>
              </a:rPr>
              <a:t>c.t.s.cnl.</a:t>
            </a:r>
            <a:r>
              <a:rPr lang="vi-VN" sz="1600" dirty="0" smtClean="0">
                <a:solidFill>
                  <a:schemeClr val="tx1"/>
                </a:solidFill>
              </a:rPr>
              <a:t> </a:t>
            </a:r>
            <a:r>
              <a:rPr lang="vi-VN" sz="1600" i="1" dirty="0" smtClean="0">
                <a:solidFill>
                  <a:schemeClr val="tx1"/>
                </a:solidFill>
              </a:rPr>
              <a:t>–</a:t>
            </a:r>
            <a:r>
              <a:rPr lang="vi-VN" sz="1600" dirty="0" smtClean="0">
                <a:solidFill>
                  <a:schemeClr val="tx1"/>
                </a:solidFill>
              </a:rPr>
              <a:t> volumul consumului tehnologic sumar de apă în sistemul public de canalizare, se determină conform formulei (23) din punctul 32 al prezentului Regulament. </a:t>
            </a: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endParaRPr lang="ro-RO" sz="1600" b="1" dirty="0">
              <a:solidFill>
                <a:schemeClr val="tx1"/>
              </a:solidFill>
            </a:endParaRPr>
          </a:p>
        </p:txBody>
      </p:sp>
      <p:sp>
        <p:nvSpPr>
          <p:cNvPr id="5"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sp>
        <p:nvSpPr>
          <p:cNvPr id="6"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pic>
        <p:nvPicPr>
          <p:cNvPr id="7" name="Picture 6" descr="C:\Users\starlab\AppData\Local\Microsoft\Windows\INetCache\Content.Word\Brazo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582" y="295824"/>
            <a:ext cx="993775" cy="1144905"/>
          </a:xfrm>
          <a:prstGeom prst="rect">
            <a:avLst/>
          </a:prstGeom>
          <a:noFill/>
          <a:ln>
            <a:noFill/>
          </a:ln>
        </p:spPr>
      </p:pic>
      <p:pic>
        <p:nvPicPr>
          <p:cNvPr id="73730" name="Picture 2"/>
          <p:cNvPicPr>
            <a:picLocks noChangeAspect="1" noChangeArrowheads="1"/>
          </p:cNvPicPr>
          <p:nvPr/>
        </p:nvPicPr>
        <p:blipFill>
          <a:blip r:embed="rId5" cstate="print"/>
          <a:srcRect/>
          <a:stretch>
            <a:fillRect/>
          </a:stretch>
        </p:blipFill>
        <p:spPr bwMode="auto">
          <a:xfrm>
            <a:off x="524015" y="2587365"/>
            <a:ext cx="8042101" cy="660802"/>
          </a:xfrm>
          <a:prstGeom prst="rect">
            <a:avLst/>
          </a:prstGeom>
          <a:noFill/>
          <a:ln w="9525">
            <a:noFill/>
            <a:miter lim="800000"/>
            <a:headEnd/>
            <a:tailEnd/>
          </a:ln>
          <a:effectLst/>
        </p:spPr>
      </p:pic>
    </p:spTree>
    <p:extLst>
      <p:ext uri="{BB962C8B-B14F-4D97-AF65-F5344CB8AC3E}">
        <p14:creationId xmlns:p14="http://schemas.microsoft.com/office/powerpoint/2010/main" val="77208842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5"/>
          <p:cNvSpPr>
            <a:spLocks noGrp="1"/>
          </p:cNvSpPr>
          <p:nvPr>
            <p:ph type="title"/>
          </p:nvPr>
        </p:nvSpPr>
        <p:spPr>
          <a:xfrm>
            <a:off x="148740" y="1469571"/>
            <a:ext cx="8839199" cy="5130865"/>
          </a:xfrm>
        </p:spPr>
        <p:txBody>
          <a:bodyPr/>
          <a:lstStyle/>
          <a:p>
            <a:r>
              <a:rPr lang="vi-VN" sz="1600" b="1" dirty="0" smtClean="0">
                <a:solidFill>
                  <a:schemeClr val="tx1"/>
                </a:solidFill>
              </a:rPr>
              <a:t>18. </a:t>
            </a:r>
            <a:r>
              <a:rPr lang="vi-VN" sz="1600" dirty="0" smtClean="0">
                <a:solidFill>
                  <a:schemeClr val="tx1"/>
                </a:solidFill>
              </a:rPr>
              <a:t>Consumul tehnologic sumar de apă în procesul de captare se determină conform formulei:</a:t>
            </a: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vi-VN" sz="1600" b="1" dirty="0" smtClean="0">
                <a:solidFill>
                  <a:schemeClr val="tx1"/>
                </a:solidFill>
              </a:rPr>
              <a:t>V</a:t>
            </a:r>
            <a:r>
              <a:rPr lang="vi-VN" sz="1600" b="1" baseline="-25000" dirty="0" smtClean="0">
                <a:solidFill>
                  <a:schemeClr val="tx1"/>
                </a:solidFill>
              </a:rPr>
              <a:t>c.t.s.cpt. </a:t>
            </a:r>
            <a:r>
              <a:rPr lang="vi-VN" sz="1600" b="1" dirty="0" smtClean="0">
                <a:solidFill>
                  <a:schemeClr val="tx1"/>
                </a:solidFill>
              </a:rPr>
              <a:t>= V</a:t>
            </a:r>
            <a:r>
              <a:rPr lang="vi-VN" sz="1600" b="1" baseline="-25000" dirty="0" smtClean="0">
                <a:solidFill>
                  <a:schemeClr val="tx1"/>
                </a:solidFill>
              </a:rPr>
              <a:t>st.supr.</a:t>
            </a:r>
            <a:r>
              <a:rPr lang="vi-VN" sz="1600" b="1" dirty="0" smtClean="0">
                <a:solidFill>
                  <a:schemeClr val="tx1"/>
                </a:solidFill>
              </a:rPr>
              <a:t>+V</a:t>
            </a:r>
            <a:r>
              <a:rPr lang="vi-VN" sz="1600" b="1" baseline="-25000" dirty="0" smtClean="0">
                <a:solidFill>
                  <a:schemeClr val="tx1"/>
                </a:solidFill>
              </a:rPr>
              <a:t>st.sub. </a:t>
            </a:r>
            <a:r>
              <a:rPr lang="vi-VN" sz="1600" dirty="0" smtClean="0">
                <a:solidFill>
                  <a:schemeClr val="tx1"/>
                </a:solidFill>
              </a:rPr>
              <a:t>, m</a:t>
            </a:r>
            <a:r>
              <a:rPr lang="vi-VN" sz="1600" baseline="30000" dirty="0" smtClean="0">
                <a:solidFill>
                  <a:schemeClr val="tx1"/>
                </a:solidFill>
              </a:rPr>
              <a:t>3</a:t>
            </a:r>
            <a:r>
              <a:rPr lang="vi-VN" sz="1600" dirty="0" smtClean="0">
                <a:solidFill>
                  <a:schemeClr val="tx1"/>
                </a:solidFill>
              </a:rPr>
              <a:t>, (3) </a:t>
            </a: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vi-VN" sz="1600" dirty="0" smtClean="0">
                <a:solidFill>
                  <a:schemeClr val="tx1"/>
                </a:solidFill>
              </a:rPr>
              <a:t>unde: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V</a:t>
            </a:r>
            <a:r>
              <a:rPr lang="vi-VN" sz="1600" b="1" baseline="-25000" dirty="0" smtClean="0">
                <a:solidFill>
                  <a:schemeClr val="tx1"/>
                </a:solidFill>
              </a:rPr>
              <a:t>st.supr.</a:t>
            </a:r>
            <a:r>
              <a:rPr lang="vi-VN" sz="1600" baseline="-25000" dirty="0" smtClean="0">
                <a:solidFill>
                  <a:schemeClr val="tx1"/>
                </a:solidFill>
              </a:rPr>
              <a:t> </a:t>
            </a:r>
            <a:r>
              <a:rPr lang="vi-VN" sz="1600" dirty="0" smtClean="0">
                <a:solidFill>
                  <a:schemeClr val="tx1"/>
                </a:solidFill>
              </a:rPr>
              <a:t>– consumul tehnologic de apă la captarea apei din sursele de suprafaţă se determină conform formulei (4) din punctul 19 al prezentului Regulament;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V</a:t>
            </a:r>
            <a:r>
              <a:rPr lang="vi-VN" sz="1600" b="1" baseline="-25000" dirty="0" smtClean="0">
                <a:solidFill>
                  <a:schemeClr val="tx1"/>
                </a:solidFill>
              </a:rPr>
              <a:t>st.sub.</a:t>
            </a:r>
            <a:r>
              <a:rPr lang="vi-VN" sz="1600" dirty="0" smtClean="0">
                <a:solidFill>
                  <a:schemeClr val="tx1"/>
                </a:solidFill>
              </a:rPr>
              <a:t> – consumul tehnologic de apă la captarea apei din sursele subterane se determină conform formulei (6) din punctul 20 al prezentului Regulament. </a:t>
            </a: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vi-VN" sz="1600" b="1" dirty="0" smtClean="0">
                <a:solidFill>
                  <a:schemeClr val="tx1"/>
                </a:solidFill>
              </a:rPr>
              <a:t>19. </a:t>
            </a:r>
            <a:r>
              <a:rPr lang="vi-VN" sz="1600" dirty="0" smtClean="0">
                <a:solidFill>
                  <a:schemeClr val="tx1"/>
                </a:solidFill>
              </a:rPr>
              <a:t>Consumul tehnologic de apă la captarea apei din sursele de suprafaţă, </a:t>
            </a:r>
            <a:r>
              <a:rPr lang="vi-VN" sz="1600" b="1" dirty="0" smtClean="0">
                <a:solidFill>
                  <a:schemeClr val="tx1"/>
                </a:solidFill>
              </a:rPr>
              <a:t>V</a:t>
            </a:r>
            <a:r>
              <a:rPr lang="vi-VN" sz="1600" b="1" baseline="-25000" dirty="0" smtClean="0">
                <a:solidFill>
                  <a:schemeClr val="tx1"/>
                </a:solidFill>
              </a:rPr>
              <a:t> st.supr.</a:t>
            </a:r>
            <a:r>
              <a:rPr lang="vi-VN" sz="1600" dirty="0" smtClean="0">
                <a:solidFill>
                  <a:schemeClr val="tx1"/>
                </a:solidFill>
              </a:rPr>
              <a:t>, se determină conform formulei: </a:t>
            </a: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t>
            </a:r>
            <a:r>
              <a:rPr lang="vi-VN" sz="1600" b="1" dirty="0" smtClean="0">
                <a:solidFill>
                  <a:schemeClr val="tx1"/>
                </a:solidFill>
              </a:rPr>
              <a:t>V</a:t>
            </a:r>
            <a:r>
              <a:rPr lang="vi-VN" sz="1600" b="1" baseline="-25000" dirty="0" smtClean="0">
                <a:solidFill>
                  <a:schemeClr val="tx1"/>
                </a:solidFill>
              </a:rPr>
              <a:t>st.supr. </a:t>
            </a:r>
            <a:r>
              <a:rPr lang="vi-VN" sz="1600" b="1" dirty="0" smtClean="0">
                <a:solidFill>
                  <a:schemeClr val="tx1"/>
                </a:solidFill>
              </a:rPr>
              <a:t>= V</a:t>
            </a:r>
            <a:r>
              <a:rPr lang="vi-VN" sz="1600" b="1" baseline="-25000" dirty="0" smtClean="0">
                <a:solidFill>
                  <a:schemeClr val="tx1"/>
                </a:solidFill>
              </a:rPr>
              <a:t>s.s.</a:t>
            </a:r>
            <a:r>
              <a:rPr lang="vi-VN" sz="1600" b="1" dirty="0" smtClean="0">
                <a:solidFill>
                  <a:schemeClr val="tx1"/>
                </a:solidFill>
              </a:rPr>
              <a:t>+V</a:t>
            </a:r>
            <a:r>
              <a:rPr lang="vi-VN" sz="1600" b="1" baseline="-25000" dirty="0" smtClean="0">
                <a:solidFill>
                  <a:schemeClr val="tx1"/>
                </a:solidFill>
              </a:rPr>
              <a:t>s.mf.</a:t>
            </a:r>
            <a:r>
              <a:rPr lang="vi-VN" sz="1600" b="1" dirty="0" smtClean="0">
                <a:solidFill>
                  <a:schemeClr val="tx1"/>
                </a:solidFill>
              </a:rPr>
              <a:t>+V</a:t>
            </a:r>
            <a:r>
              <a:rPr lang="vi-VN" sz="1600" b="1" baseline="-25000" dirty="0" smtClean="0">
                <a:solidFill>
                  <a:schemeClr val="tx1"/>
                </a:solidFill>
              </a:rPr>
              <a:t>s.c.c. </a:t>
            </a:r>
            <a:r>
              <a:rPr lang="vi-VN" sz="1600" dirty="0" smtClean="0">
                <a:solidFill>
                  <a:schemeClr val="tx1"/>
                </a:solidFill>
              </a:rPr>
              <a:t>,</a:t>
            </a:r>
            <a:r>
              <a:rPr lang="vi-VN" sz="1600" b="1" dirty="0" smtClean="0">
                <a:solidFill>
                  <a:schemeClr val="tx1"/>
                </a:solidFill>
              </a:rPr>
              <a:t> </a:t>
            </a:r>
            <a:r>
              <a:rPr lang="vi-VN" sz="1600" dirty="0" smtClean="0">
                <a:solidFill>
                  <a:schemeClr val="tx1"/>
                </a:solidFill>
              </a:rPr>
              <a:t>m</a:t>
            </a:r>
            <a:r>
              <a:rPr lang="vi-VN" sz="1600" baseline="30000" dirty="0" smtClean="0">
                <a:solidFill>
                  <a:schemeClr val="tx1"/>
                </a:solidFill>
              </a:rPr>
              <a:t>3</a:t>
            </a:r>
            <a:r>
              <a:rPr lang="vi-VN" sz="1600" dirty="0" smtClean="0">
                <a:solidFill>
                  <a:schemeClr val="tx1"/>
                </a:solidFill>
              </a:rPr>
              <a:t>, (4) </a:t>
            </a: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endParaRPr lang="ro-RO" sz="1600" b="1" dirty="0">
              <a:solidFill>
                <a:schemeClr val="tx1"/>
              </a:solidFill>
            </a:endParaRPr>
          </a:p>
        </p:txBody>
      </p:sp>
      <p:sp>
        <p:nvSpPr>
          <p:cNvPr id="5"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sp>
        <p:nvSpPr>
          <p:cNvPr id="6"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pic>
        <p:nvPicPr>
          <p:cNvPr id="7" name="Picture 6" descr="C:\Users\starlab\AppData\Local\Microsoft\Windows\INetCache\Content.Word\Brazo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582" y="295824"/>
            <a:ext cx="993775" cy="1144905"/>
          </a:xfrm>
          <a:prstGeom prst="rect">
            <a:avLst/>
          </a:prstGeom>
          <a:noFill/>
          <a:ln>
            <a:noFill/>
          </a:ln>
        </p:spPr>
      </p:pic>
      <p:pic>
        <p:nvPicPr>
          <p:cNvPr id="74754" name="Picture 2"/>
          <p:cNvPicPr>
            <a:picLocks noChangeAspect="1" noChangeArrowheads="1"/>
          </p:cNvPicPr>
          <p:nvPr/>
        </p:nvPicPr>
        <p:blipFill>
          <a:blip r:embed="rId5" cstate="print"/>
          <a:srcRect/>
          <a:stretch>
            <a:fillRect/>
          </a:stretch>
        </p:blipFill>
        <p:spPr bwMode="auto">
          <a:xfrm>
            <a:off x="3830472" y="2027806"/>
            <a:ext cx="3771332" cy="692393"/>
          </a:xfrm>
          <a:prstGeom prst="rect">
            <a:avLst/>
          </a:prstGeom>
          <a:noFill/>
          <a:ln w="9525">
            <a:noFill/>
            <a:miter lim="800000"/>
            <a:headEnd/>
            <a:tailEnd/>
          </a:ln>
          <a:effectLst/>
        </p:spPr>
      </p:pic>
      <p:pic>
        <p:nvPicPr>
          <p:cNvPr id="74755" name="Picture 3"/>
          <p:cNvPicPr>
            <a:picLocks noChangeAspect="1" noChangeArrowheads="1"/>
          </p:cNvPicPr>
          <p:nvPr/>
        </p:nvPicPr>
        <p:blipFill>
          <a:blip r:embed="rId6" cstate="print"/>
          <a:srcRect/>
          <a:stretch>
            <a:fillRect/>
          </a:stretch>
        </p:blipFill>
        <p:spPr bwMode="auto">
          <a:xfrm>
            <a:off x="1390863" y="5458156"/>
            <a:ext cx="5051792" cy="669690"/>
          </a:xfrm>
          <a:prstGeom prst="rect">
            <a:avLst/>
          </a:prstGeom>
          <a:noFill/>
          <a:ln w="9525">
            <a:noFill/>
            <a:miter lim="800000"/>
            <a:headEnd/>
            <a:tailEnd/>
          </a:ln>
          <a:effectLst/>
        </p:spPr>
      </p:pic>
    </p:spTree>
    <p:extLst>
      <p:ext uri="{BB962C8B-B14F-4D97-AF65-F5344CB8AC3E}">
        <p14:creationId xmlns:p14="http://schemas.microsoft.com/office/powerpoint/2010/main" val="77208842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5"/>
          <p:cNvSpPr>
            <a:spLocks noGrp="1"/>
          </p:cNvSpPr>
          <p:nvPr>
            <p:ph type="title"/>
          </p:nvPr>
        </p:nvSpPr>
        <p:spPr>
          <a:xfrm>
            <a:off x="148740" y="1469571"/>
            <a:ext cx="8839199" cy="5130865"/>
          </a:xfrm>
        </p:spPr>
        <p:txBody>
          <a:bodyPr/>
          <a:lstStyle/>
          <a:p>
            <a:r>
              <a:rPr lang="ro-RO" sz="1600" dirty="0" smtClean="0">
                <a:solidFill>
                  <a:schemeClr val="tx1"/>
                </a:solidFill>
              </a:rPr>
              <a:t>unde: </a:t>
            </a:r>
            <a:br>
              <a:rPr lang="ro-RO" sz="1600" dirty="0" smtClean="0">
                <a:solidFill>
                  <a:schemeClr val="tx1"/>
                </a:solidFill>
              </a:rPr>
            </a:br>
            <a:r>
              <a:rPr lang="ro-RO" sz="1600" dirty="0" smtClean="0">
                <a:solidFill>
                  <a:schemeClr val="tx1"/>
                </a:solidFill>
              </a:rPr>
              <a:t/>
            </a:r>
            <a:br>
              <a:rPr lang="ro-RO" sz="1600" dirty="0" smtClean="0">
                <a:solidFill>
                  <a:schemeClr val="tx1"/>
                </a:solidFill>
              </a:rPr>
            </a:br>
            <a:r>
              <a:rPr lang="ro-RO" sz="1600" dirty="0" smtClean="0">
                <a:solidFill>
                  <a:schemeClr val="tx1"/>
                </a:solidFill>
              </a:rPr>
              <a:t/>
            </a:r>
            <a:br>
              <a:rPr lang="ro-RO" sz="1600" dirty="0" smtClean="0">
                <a:solidFill>
                  <a:schemeClr val="tx1"/>
                </a:solidFill>
              </a:rPr>
            </a:br>
            <a:r>
              <a:rPr lang="ro-RO" sz="1600" dirty="0" smtClean="0">
                <a:solidFill>
                  <a:schemeClr val="tx1"/>
                </a:solidFill>
              </a:rPr>
              <a:t/>
            </a:r>
            <a:br>
              <a:rPr lang="ro-RO" sz="1600" dirty="0" smtClean="0">
                <a:solidFill>
                  <a:schemeClr val="tx1"/>
                </a:solidFill>
              </a:rPr>
            </a:br>
            <a:r>
              <a:rPr lang="ro-RO" sz="1600" dirty="0" smtClean="0">
                <a:solidFill>
                  <a:schemeClr val="tx1"/>
                </a:solidFill>
              </a:rPr>
              <a:t/>
            </a:r>
            <a:br>
              <a:rPr lang="ro-RO" sz="1600" dirty="0" smtClean="0">
                <a:solidFill>
                  <a:schemeClr val="tx1"/>
                </a:solidFill>
              </a:rPr>
            </a:br>
            <a:r>
              <a:rPr lang="ro-RO" sz="1600" dirty="0" smtClean="0">
                <a:solidFill>
                  <a:schemeClr val="tx1"/>
                </a:solidFill>
              </a:rPr>
              <a:t/>
            </a:r>
            <a:br>
              <a:rPr lang="ro-RO" sz="1600" dirty="0" smtClean="0">
                <a:solidFill>
                  <a:schemeClr val="tx1"/>
                </a:solidFill>
              </a:rPr>
            </a:br>
            <a:r>
              <a:rPr lang="ro-RO" sz="1600" dirty="0" smtClean="0">
                <a:solidFill>
                  <a:schemeClr val="tx1"/>
                </a:solidFill>
              </a:rPr>
              <a:t/>
            </a:r>
            <a:br>
              <a:rPr lang="ro-RO" sz="1600" dirty="0" smtClean="0">
                <a:solidFill>
                  <a:schemeClr val="tx1"/>
                </a:solidFill>
              </a:rPr>
            </a:br>
            <a:r>
              <a:rPr lang="vi-VN" sz="1600" dirty="0" smtClean="0">
                <a:solidFill>
                  <a:schemeClr val="tx1"/>
                </a:solidFill>
              </a:rPr>
              <a:t>unde: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V</a:t>
            </a:r>
            <a:r>
              <a:rPr lang="vi-VN" sz="1600" b="1" baseline="-25000" dirty="0" smtClean="0">
                <a:solidFill>
                  <a:schemeClr val="tx1"/>
                </a:solidFill>
              </a:rPr>
              <a:t>s.s.</a:t>
            </a:r>
            <a:r>
              <a:rPr lang="vi-VN" sz="1600" baseline="-25000" dirty="0" smtClean="0">
                <a:solidFill>
                  <a:schemeClr val="tx1"/>
                </a:solidFill>
              </a:rPr>
              <a:t> </a:t>
            </a:r>
            <a:r>
              <a:rPr lang="vi-VN" sz="1600" dirty="0" smtClean="0">
                <a:solidFill>
                  <a:schemeClr val="tx1"/>
                </a:solidFill>
              </a:rPr>
              <a:t>– consumul de apă la spălatul sitelor se stabileşte egal cu 0,5% din volumul total de apă care trece prin site, m</a:t>
            </a:r>
            <a:r>
              <a:rPr lang="vi-VN" sz="1600" baseline="30000" dirty="0" smtClean="0">
                <a:solidFill>
                  <a:schemeClr val="tx1"/>
                </a:solidFill>
              </a:rPr>
              <a:t>3</a:t>
            </a:r>
            <a:r>
              <a:rPr lang="vi-VN" sz="1600" dirty="0" smtClean="0">
                <a:solidFill>
                  <a:schemeClr val="tx1"/>
                </a:solidFill>
              </a:rPr>
              <a:t>;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V</a:t>
            </a:r>
            <a:r>
              <a:rPr lang="vi-VN" sz="1600" b="1" baseline="-25000" dirty="0" smtClean="0">
                <a:solidFill>
                  <a:schemeClr val="tx1"/>
                </a:solidFill>
              </a:rPr>
              <a:t>s.mf. </a:t>
            </a:r>
            <a:r>
              <a:rPr lang="vi-VN" sz="1600" dirty="0" smtClean="0">
                <a:solidFill>
                  <a:schemeClr val="tx1"/>
                </a:solidFill>
              </a:rPr>
              <a:t>– consumul de apă la spălatul microfiltrelor se stabileşte egal cu 1,5% din volumul total de apă care trece prin microfiltre, m</a:t>
            </a:r>
            <a:r>
              <a:rPr lang="vi-VN" sz="1600" baseline="30000" dirty="0" smtClean="0">
                <a:solidFill>
                  <a:schemeClr val="tx1"/>
                </a:solidFill>
              </a:rPr>
              <a:t>3</a:t>
            </a:r>
            <a:r>
              <a:rPr lang="vi-VN" sz="1600" dirty="0" smtClean="0">
                <a:solidFill>
                  <a:schemeClr val="tx1"/>
                </a:solidFill>
              </a:rPr>
              <a:t>;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V</a:t>
            </a:r>
            <a:r>
              <a:rPr lang="vi-VN" sz="1600" b="1" baseline="-25000" dirty="0" smtClean="0">
                <a:solidFill>
                  <a:schemeClr val="tx1"/>
                </a:solidFill>
              </a:rPr>
              <a:t>s.c.c.</a:t>
            </a:r>
            <a:r>
              <a:rPr lang="vi-VN" sz="1600" dirty="0" smtClean="0">
                <a:solidFill>
                  <a:schemeClr val="tx1"/>
                </a:solidFill>
              </a:rPr>
              <a:t> – consumul de apă la spălarea conductelor de captare (aspiraţie, sifon, gravitaţionale), se determină conform formulei: </a:t>
            </a: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t>
            </a:r>
            <a:r>
              <a:rPr lang="vi-VN" sz="1600" b="1" dirty="0" smtClean="0">
                <a:solidFill>
                  <a:schemeClr val="tx1"/>
                </a:solidFill>
              </a:rPr>
              <a:t>V</a:t>
            </a:r>
            <a:r>
              <a:rPr lang="vi-VN" sz="1600" b="1" baseline="-25000" dirty="0" smtClean="0">
                <a:solidFill>
                  <a:schemeClr val="tx1"/>
                </a:solidFill>
              </a:rPr>
              <a:t>s.c.c.</a:t>
            </a:r>
            <a:r>
              <a:rPr lang="vi-VN" sz="1600" b="1" dirty="0" smtClean="0">
                <a:solidFill>
                  <a:schemeClr val="tx1"/>
                </a:solidFill>
              </a:rPr>
              <a:t> = 2827 ∙ d</a:t>
            </a:r>
            <a:r>
              <a:rPr lang="vi-VN" sz="1600" b="1" baseline="30000" dirty="0" smtClean="0">
                <a:solidFill>
                  <a:schemeClr val="tx1"/>
                </a:solidFill>
              </a:rPr>
              <a:t>2</a:t>
            </a:r>
            <a:r>
              <a:rPr lang="vi-VN" sz="1600" b="1" dirty="0" smtClean="0">
                <a:solidFill>
                  <a:schemeClr val="tx1"/>
                </a:solidFill>
              </a:rPr>
              <a:t> ∙ v ∙ t ∙ n</a:t>
            </a:r>
            <a:r>
              <a:rPr lang="vi-VN" sz="1600" dirty="0" smtClean="0">
                <a:solidFill>
                  <a:schemeClr val="tx1"/>
                </a:solidFill>
              </a:rPr>
              <a:t>,</a:t>
            </a:r>
            <a:r>
              <a:rPr lang="vi-VN" sz="1600" b="1" dirty="0" smtClean="0">
                <a:solidFill>
                  <a:schemeClr val="tx1"/>
                </a:solidFill>
              </a:rPr>
              <a:t> </a:t>
            </a:r>
            <a:r>
              <a:rPr lang="vi-VN" sz="1600" dirty="0" smtClean="0">
                <a:solidFill>
                  <a:schemeClr val="tx1"/>
                </a:solidFill>
              </a:rPr>
              <a:t>m</a:t>
            </a:r>
            <a:r>
              <a:rPr lang="vi-VN" sz="1600" baseline="30000" dirty="0" smtClean="0">
                <a:solidFill>
                  <a:schemeClr val="tx1"/>
                </a:solidFill>
              </a:rPr>
              <a:t>3</a:t>
            </a:r>
            <a:r>
              <a:rPr lang="vi-VN" sz="1600" dirty="0" smtClean="0">
                <a:solidFill>
                  <a:schemeClr val="tx1"/>
                </a:solidFill>
              </a:rPr>
              <a:t>, (5) </a:t>
            </a: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RO" sz="1600" dirty="0" smtClean="0">
                <a:solidFill>
                  <a:schemeClr val="tx1"/>
                </a:solidFill>
              </a:rPr>
              <a:t/>
            </a:r>
            <a:br>
              <a:rPr lang="ro-RO" sz="1600" dirty="0" smtClean="0">
                <a:solidFill>
                  <a:schemeClr val="tx1"/>
                </a:solidFill>
              </a:rPr>
            </a:br>
            <a:r>
              <a:rPr lang="ro-RO" sz="1600" dirty="0" smtClean="0">
                <a:solidFill>
                  <a:schemeClr val="tx1"/>
                </a:solidFill>
              </a:rPr>
              <a:t/>
            </a:r>
            <a:br>
              <a:rPr lang="ro-RO" sz="1600" dirty="0" smtClean="0">
                <a:solidFill>
                  <a:schemeClr val="tx1"/>
                </a:solidFill>
              </a:rPr>
            </a:br>
            <a:r>
              <a:rPr lang="ro-RO" sz="1600" dirty="0" smtClean="0">
                <a:solidFill>
                  <a:schemeClr val="tx1"/>
                </a:solidFill>
              </a:rPr>
              <a:t/>
            </a:r>
            <a:br>
              <a:rPr lang="ro-RO" sz="1600" dirty="0" smtClean="0">
                <a:solidFill>
                  <a:schemeClr val="tx1"/>
                </a:solidFill>
              </a:rPr>
            </a:br>
            <a:r>
              <a:rPr lang="ro-RO" sz="1600" dirty="0" smtClean="0">
                <a:solidFill>
                  <a:schemeClr val="tx1"/>
                </a:solidFill>
              </a:rPr>
              <a:t/>
            </a:r>
            <a:br>
              <a:rPr lang="ro-RO" sz="1600" dirty="0" smtClean="0">
                <a:solidFill>
                  <a:schemeClr val="tx1"/>
                </a:solidFill>
              </a:rPr>
            </a:br>
            <a:r>
              <a:rPr lang="ro-RO" sz="1600" dirty="0" smtClean="0">
                <a:solidFill>
                  <a:schemeClr val="tx1"/>
                </a:solidFill>
              </a:rPr>
              <a:t/>
            </a:r>
            <a:br>
              <a:rPr lang="ro-RO" sz="1600" dirty="0" smtClean="0">
                <a:solidFill>
                  <a:schemeClr val="tx1"/>
                </a:solidFill>
              </a:rPr>
            </a:br>
            <a:r>
              <a:rPr lang="ro-RO" sz="1600" dirty="0" smtClean="0">
                <a:solidFill>
                  <a:schemeClr val="tx1"/>
                </a:solidFill>
              </a:rPr>
              <a:t/>
            </a:r>
            <a:br>
              <a:rPr lang="ro-RO" sz="1600" dirty="0" smtClean="0">
                <a:solidFill>
                  <a:schemeClr val="tx1"/>
                </a:solidFill>
              </a:rPr>
            </a:br>
            <a:r>
              <a:rPr lang="ro-RO" sz="1600" dirty="0" smtClean="0">
                <a:solidFill>
                  <a:schemeClr val="tx1"/>
                </a:solidFill>
              </a:rPr>
              <a:t/>
            </a:r>
            <a:br>
              <a:rPr lang="ro-RO" sz="1600" dirty="0" smtClean="0">
                <a:solidFill>
                  <a:schemeClr val="tx1"/>
                </a:solidFill>
              </a:rPr>
            </a:br>
            <a:r>
              <a:rPr lang="ro-RO" sz="1600" dirty="0" smtClean="0">
                <a:solidFill>
                  <a:schemeClr val="tx1"/>
                </a:solidFill>
              </a:rPr>
              <a:t/>
            </a:r>
            <a:br>
              <a:rPr lang="ro-RO" sz="1600" dirty="0" smtClean="0">
                <a:solidFill>
                  <a:schemeClr val="tx1"/>
                </a:solidFill>
              </a:rPr>
            </a:br>
            <a:endParaRPr lang="ro-RO" sz="1600" dirty="0">
              <a:solidFill>
                <a:schemeClr val="tx1"/>
              </a:solidFill>
            </a:endParaRPr>
          </a:p>
        </p:txBody>
      </p:sp>
      <p:sp>
        <p:nvSpPr>
          <p:cNvPr id="5"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sp>
        <p:nvSpPr>
          <p:cNvPr id="6"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pic>
        <p:nvPicPr>
          <p:cNvPr id="7" name="Picture 6" descr="C:\Users\starlab\AppData\Local\Microsoft\Windows\INetCache\Content.Word\Brazo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582" y="295824"/>
            <a:ext cx="993775" cy="1144905"/>
          </a:xfrm>
          <a:prstGeom prst="rect">
            <a:avLst/>
          </a:prstGeom>
          <a:noFill/>
          <a:ln>
            <a:noFill/>
          </a:ln>
        </p:spPr>
      </p:pic>
      <p:pic>
        <p:nvPicPr>
          <p:cNvPr id="75778" name="Picture 2"/>
          <p:cNvPicPr>
            <a:picLocks noChangeAspect="1" noChangeArrowheads="1"/>
          </p:cNvPicPr>
          <p:nvPr/>
        </p:nvPicPr>
        <p:blipFill>
          <a:blip r:embed="rId5" cstate="print"/>
          <a:srcRect/>
          <a:stretch>
            <a:fillRect/>
          </a:stretch>
        </p:blipFill>
        <p:spPr bwMode="auto">
          <a:xfrm>
            <a:off x="1391930" y="1555112"/>
            <a:ext cx="3621906" cy="1420100"/>
          </a:xfrm>
          <a:prstGeom prst="rect">
            <a:avLst/>
          </a:prstGeom>
          <a:noFill/>
          <a:ln w="9525">
            <a:noFill/>
            <a:miter lim="800000"/>
            <a:headEnd/>
            <a:tailEnd/>
          </a:ln>
          <a:effectLst/>
        </p:spPr>
      </p:pic>
    </p:spTree>
    <p:extLst>
      <p:ext uri="{BB962C8B-B14F-4D97-AF65-F5344CB8AC3E}">
        <p14:creationId xmlns:p14="http://schemas.microsoft.com/office/powerpoint/2010/main" val="77208842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5"/>
          <p:cNvSpPr>
            <a:spLocks noGrp="1"/>
          </p:cNvSpPr>
          <p:nvPr>
            <p:ph type="title"/>
          </p:nvPr>
        </p:nvSpPr>
        <p:spPr>
          <a:xfrm>
            <a:off x="148740" y="1469571"/>
            <a:ext cx="8839199" cy="5130865"/>
          </a:xfrm>
        </p:spPr>
        <p:txBody>
          <a:bodyPr/>
          <a:lstStyle/>
          <a:p>
            <a:r>
              <a:rPr lang="ro-RO" sz="1600" dirty="0" smtClean="0">
                <a:solidFill>
                  <a:schemeClr val="tx1"/>
                </a:solidFill>
              </a:rPr>
              <a:t>unde:</a:t>
            </a:r>
            <a:br>
              <a:rPr lang="ro-RO" sz="1600" dirty="0" smtClean="0">
                <a:solidFill>
                  <a:schemeClr val="tx1"/>
                </a:solidFill>
              </a:rPr>
            </a:br>
            <a:r>
              <a:rPr lang="ro-RO" sz="1600" dirty="0" smtClean="0">
                <a:solidFill>
                  <a:schemeClr val="tx1"/>
                </a:solidFill>
              </a:rPr>
              <a:t/>
            </a:r>
            <a:br>
              <a:rPr lang="ro-RO" sz="1600" dirty="0" smtClean="0">
                <a:solidFill>
                  <a:schemeClr val="tx1"/>
                </a:solidFill>
              </a:rPr>
            </a:br>
            <a:r>
              <a:rPr lang="ro-RO" sz="1600" dirty="0" smtClean="0">
                <a:solidFill>
                  <a:schemeClr val="tx1"/>
                </a:solidFill>
              </a:rPr>
              <a:t/>
            </a:r>
            <a:br>
              <a:rPr lang="ro-RO" sz="1600" dirty="0" smtClean="0">
                <a:solidFill>
                  <a:schemeClr val="tx1"/>
                </a:solidFill>
              </a:rPr>
            </a:br>
            <a:r>
              <a:rPr lang="ro-RO" sz="1600" dirty="0" smtClean="0">
                <a:solidFill>
                  <a:schemeClr val="tx1"/>
                </a:solidFill>
              </a:rPr>
              <a:t/>
            </a:r>
            <a:br>
              <a:rPr lang="ro-RO" sz="1600" dirty="0" smtClean="0">
                <a:solidFill>
                  <a:schemeClr val="tx1"/>
                </a:solidFill>
              </a:rPr>
            </a:br>
            <a:r>
              <a:rPr lang="ro-RO" sz="1600" dirty="0" smtClean="0">
                <a:solidFill>
                  <a:schemeClr val="tx1"/>
                </a:solidFill>
              </a:rPr>
              <a:t/>
            </a:r>
            <a:br>
              <a:rPr lang="ro-RO" sz="1600" dirty="0" smtClean="0">
                <a:solidFill>
                  <a:schemeClr val="tx1"/>
                </a:solidFill>
              </a:rPr>
            </a:br>
            <a:r>
              <a:rPr lang="ro-RO" sz="1600" dirty="0" smtClean="0">
                <a:solidFill>
                  <a:schemeClr val="tx1"/>
                </a:solidFill>
              </a:rPr>
              <a:t/>
            </a:r>
            <a:br>
              <a:rPr lang="ro-RO" sz="1600" dirty="0" smtClean="0">
                <a:solidFill>
                  <a:schemeClr val="tx1"/>
                </a:solidFill>
              </a:rPr>
            </a:br>
            <a:r>
              <a:rPr lang="ro-RO" sz="1600" dirty="0" smtClean="0">
                <a:solidFill>
                  <a:schemeClr val="tx1"/>
                </a:solidFill>
              </a:rPr>
              <a:t/>
            </a:r>
            <a:br>
              <a:rPr lang="ro-RO" sz="1600" dirty="0" smtClean="0">
                <a:solidFill>
                  <a:schemeClr val="tx1"/>
                </a:solidFill>
              </a:rPr>
            </a:br>
            <a:r>
              <a:rPr lang="ro-RO" sz="1600" dirty="0" smtClean="0">
                <a:solidFill>
                  <a:schemeClr val="tx1"/>
                </a:solidFill>
              </a:rPr>
              <a:t/>
            </a:r>
            <a:br>
              <a:rPr lang="ro-RO" sz="1600" dirty="0" smtClean="0">
                <a:solidFill>
                  <a:schemeClr val="tx1"/>
                </a:solidFill>
              </a:rPr>
            </a:br>
            <a:r>
              <a:rPr lang="vi-VN" sz="1600" dirty="0" smtClean="0">
                <a:solidFill>
                  <a:schemeClr val="tx1"/>
                </a:solidFill>
              </a:rPr>
              <a:t>unde: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2827 </a:t>
            </a:r>
            <a:r>
              <a:rPr lang="vi-VN" sz="1600" i="1" dirty="0" smtClean="0">
                <a:solidFill>
                  <a:schemeClr val="tx1"/>
                </a:solidFill>
              </a:rPr>
              <a:t>–</a:t>
            </a:r>
            <a:r>
              <a:rPr lang="vi-VN" sz="1600" dirty="0" smtClean="0">
                <a:solidFill>
                  <a:schemeClr val="tx1"/>
                </a:solidFill>
              </a:rPr>
              <a:t> coeficient calculat (</a:t>
            </a:r>
            <a:r>
              <a:rPr lang="el-GR" sz="1600" dirty="0" smtClean="0">
                <a:solidFill>
                  <a:schemeClr val="tx1"/>
                </a:solidFill>
              </a:rPr>
              <a:t>ω/4 </a:t>
            </a:r>
            <a:r>
              <a:rPr lang="vi-VN" sz="1600" dirty="0" smtClean="0">
                <a:solidFill>
                  <a:schemeClr val="tx1"/>
                </a:solidFill>
              </a:rPr>
              <a:t>x 3600);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d</a:t>
            </a:r>
            <a:r>
              <a:rPr lang="vi-VN" sz="1600" dirty="0" smtClean="0">
                <a:solidFill>
                  <a:schemeClr val="tx1"/>
                </a:solidFill>
              </a:rPr>
              <a:t> – diametrul conductei spălate, m;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v</a:t>
            </a:r>
            <a:r>
              <a:rPr lang="vi-VN" sz="1600" dirty="0" smtClean="0">
                <a:solidFill>
                  <a:schemeClr val="tx1"/>
                </a:solidFill>
              </a:rPr>
              <a:t> – viteza apei în conductă, m/s;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t</a:t>
            </a:r>
            <a:r>
              <a:rPr lang="vi-VN" sz="1600" dirty="0" smtClean="0">
                <a:solidFill>
                  <a:schemeClr val="tx1"/>
                </a:solidFill>
              </a:rPr>
              <a:t> – durata de timp a unei proceduri de spălare, ore;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n</a:t>
            </a:r>
            <a:r>
              <a:rPr lang="vi-VN" sz="1600" dirty="0" smtClean="0">
                <a:solidFill>
                  <a:schemeClr val="tx1"/>
                </a:solidFill>
              </a:rPr>
              <a:t> – numărul de spălări pe an, unităţi.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Notă:</a:t>
            </a:r>
            <a:r>
              <a:rPr lang="vi-VN" sz="1600" dirty="0" smtClean="0">
                <a:solidFill>
                  <a:schemeClr val="tx1"/>
                </a:solidFill>
              </a:rPr>
              <a:t>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v</a:t>
            </a:r>
            <a:r>
              <a:rPr lang="vi-VN" sz="1600" dirty="0" smtClean="0">
                <a:solidFill>
                  <a:schemeClr val="tx1"/>
                </a:solidFill>
              </a:rPr>
              <a:t> – viteza apei în conductă: </a:t>
            </a:r>
            <a:r>
              <a:rPr lang="ro-MO" sz="1600" dirty="0" smtClean="0">
                <a:solidFill>
                  <a:schemeClr val="tx1"/>
                </a:solidFill>
              </a:rPr>
              <a:t/>
            </a:r>
            <a:br>
              <a:rPr lang="ro-MO" sz="1600" dirty="0" smtClean="0">
                <a:solidFill>
                  <a:schemeClr val="tx1"/>
                </a:solidFill>
              </a:rPr>
            </a:br>
            <a:r>
              <a:rPr lang="vi-VN" sz="1600" dirty="0" smtClean="0">
                <a:solidFill>
                  <a:schemeClr val="tx1"/>
                </a:solidFill>
              </a:rPr>
              <a:t>a) pentru conductele cu diametrele 300÷500 mm – 1÷1,5 m/s; </a:t>
            </a:r>
            <a:r>
              <a:rPr lang="ro-MO" sz="1600" dirty="0" smtClean="0">
                <a:solidFill>
                  <a:schemeClr val="tx1"/>
                </a:solidFill>
              </a:rPr>
              <a:t/>
            </a:r>
            <a:br>
              <a:rPr lang="ro-MO" sz="1600" dirty="0" smtClean="0">
                <a:solidFill>
                  <a:schemeClr val="tx1"/>
                </a:solidFill>
              </a:rPr>
            </a:br>
            <a:r>
              <a:rPr lang="vi-VN" sz="1600" dirty="0" smtClean="0">
                <a:solidFill>
                  <a:schemeClr val="tx1"/>
                </a:solidFill>
              </a:rPr>
              <a:t>b) pentru conductele cu diametrele mai mari de 500 mm – 1,5÷2 m/s;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t</a:t>
            </a:r>
            <a:r>
              <a:rPr lang="vi-VN" sz="1600" dirty="0" smtClean="0">
                <a:solidFill>
                  <a:schemeClr val="tx1"/>
                </a:solidFill>
              </a:rPr>
              <a:t> – se stabileşte 0,2 ore;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n</a:t>
            </a:r>
            <a:r>
              <a:rPr lang="vi-VN" sz="1600" dirty="0" smtClean="0">
                <a:solidFill>
                  <a:schemeClr val="tx1"/>
                </a:solidFill>
              </a:rPr>
              <a:t> – numărul de spălări pe an, în funcţie de calitatea apei din sursă, se stabileşte una spălare pe an. </a:t>
            </a:r>
            <a:r>
              <a:rPr lang="ro-RO" sz="1600" dirty="0" smtClean="0">
                <a:solidFill>
                  <a:schemeClr val="tx1"/>
                </a:solidFill>
              </a:rPr>
              <a:t/>
            </a:r>
            <a:br>
              <a:rPr lang="ro-RO" sz="1600" dirty="0" smtClean="0">
                <a:solidFill>
                  <a:schemeClr val="tx1"/>
                </a:solidFill>
              </a:rPr>
            </a:br>
            <a:r>
              <a:rPr lang="ro-RO" sz="1600" dirty="0" smtClean="0">
                <a:solidFill>
                  <a:schemeClr val="tx1"/>
                </a:solidFill>
              </a:rPr>
              <a:t/>
            </a:r>
            <a:br>
              <a:rPr lang="ro-RO" sz="1600" dirty="0" smtClean="0">
                <a:solidFill>
                  <a:schemeClr val="tx1"/>
                </a:solidFill>
              </a:rPr>
            </a:br>
            <a:r>
              <a:rPr lang="ro-RO" sz="1600" dirty="0" smtClean="0">
                <a:solidFill>
                  <a:schemeClr val="tx1"/>
                </a:solidFill>
              </a:rPr>
              <a:t/>
            </a:r>
            <a:br>
              <a:rPr lang="ro-RO" sz="1600" dirty="0" smtClean="0">
                <a:solidFill>
                  <a:schemeClr val="tx1"/>
                </a:solidFill>
              </a:rPr>
            </a:br>
            <a:endParaRPr lang="ro-RO" sz="1600" dirty="0">
              <a:solidFill>
                <a:schemeClr val="tx1"/>
              </a:solidFill>
            </a:endParaRPr>
          </a:p>
        </p:txBody>
      </p:sp>
      <p:sp>
        <p:nvSpPr>
          <p:cNvPr id="5"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sp>
        <p:nvSpPr>
          <p:cNvPr id="6"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pic>
        <p:nvPicPr>
          <p:cNvPr id="7" name="Picture 6" descr="C:\Users\starlab\AppData\Local\Microsoft\Windows\INetCache\Content.Word\Brazo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582" y="295824"/>
            <a:ext cx="993775" cy="1144905"/>
          </a:xfrm>
          <a:prstGeom prst="rect">
            <a:avLst/>
          </a:prstGeom>
          <a:noFill/>
          <a:ln>
            <a:noFill/>
          </a:ln>
        </p:spPr>
      </p:pic>
      <p:pic>
        <p:nvPicPr>
          <p:cNvPr id="76802" name="Picture 2"/>
          <p:cNvPicPr>
            <a:picLocks noChangeAspect="1" noChangeArrowheads="1"/>
          </p:cNvPicPr>
          <p:nvPr/>
        </p:nvPicPr>
        <p:blipFill>
          <a:blip r:embed="rId5" cstate="print"/>
          <a:srcRect/>
          <a:stretch>
            <a:fillRect/>
          </a:stretch>
        </p:blipFill>
        <p:spPr bwMode="auto">
          <a:xfrm>
            <a:off x="428981" y="1768357"/>
            <a:ext cx="8295979" cy="1684527"/>
          </a:xfrm>
          <a:prstGeom prst="rect">
            <a:avLst/>
          </a:prstGeom>
          <a:noFill/>
          <a:ln w="9525">
            <a:noFill/>
            <a:miter lim="800000"/>
            <a:headEnd/>
            <a:tailEnd/>
          </a:ln>
          <a:effectLst/>
        </p:spPr>
      </p:pic>
    </p:spTree>
    <p:extLst>
      <p:ext uri="{BB962C8B-B14F-4D97-AF65-F5344CB8AC3E}">
        <p14:creationId xmlns:p14="http://schemas.microsoft.com/office/powerpoint/2010/main" val="77208842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5"/>
          <p:cNvSpPr>
            <a:spLocks noGrp="1"/>
          </p:cNvSpPr>
          <p:nvPr>
            <p:ph type="title"/>
          </p:nvPr>
        </p:nvSpPr>
        <p:spPr>
          <a:xfrm>
            <a:off x="148740" y="1469571"/>
            <a:ext cx="8839199" cy="5130865"/>
          </a:xfrm>
        </p:spPr>
        <p:txBody>
          <a:bodyPr/>
          <a:lstStyle/>
          <a:p>
            <a:r>
              <a:rPr lang="vi-VN" sz="1600" b="1" dirty="0" smtClean="0">
                <a:solidFill>
                  <a:schemeClr val="tx1"/>
                </a:solidFill>
              </a:rPr>
              <a:t>20. </a:t>
            </a:r>
            <a:r>
              <a:rPr lang="vi-VN" sz="1600" dirty="0" smtClean="0">
                <a:solidFill>
                  <a:schemeClr val="tx1"/>
                </a:solidFill>
              </a:rPr>
              <a:t>Consumul tehnologic de apă la captarea apei din sursele subterane, </a:t>
            </a:r>
            <a:r>
              <a:rPr lang="vi-VN" sz="1600" b="1" dirty="0" smtClean="0">
                <a:solidFill>
                  <a:schemeClr val="tx1"/>
                </a:solidFill>
              </a:rPr>
              <a:t>V</a:t>
            </a:r>
            <a:r>
              <a:rPr lang="vi-VN" sz="1600" b="1" baseline="-25000" dirty="0" smtClean="0">
                <a:solidFill>
                  <a:schemeClr val="tx1"/>
                </a:solidFill>
              </a:rPr>
              <a:t>st.sub.</a:t>
            </a:r>
            <a:r>
              <a:rPr lang="vi-VN" sz="1600" dirty="0" smtClean="0">
                <a:solidFill>
                  <a:schemeClr val="tx1"/>
                </a:solidFill>
              </a:rPr>
              <a:t> se determină conform formulei: </a:t>
            </a: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t>
            </a:r>
            <a:r>
              <a:rPr lang="vi-VN" sz="1600" b="1" dirty="0" smtClean="0">
                <a:solidFill>
                  <a:schemeClr val="tx1"/>
                </a:solidFill>
              </a:rPr>
              <a:t>V</a:t>
            </a:r>
            <a:r>
              <a:rPr lang="vi-VN" sz="1600" b="1" baseline="-25000" dirty="0" smtClean="0">
                <a:solidFill>
                  <a:schemeClr val="tx1"/>
                </a:solidFill>
              </a:rPr>
              <a:t>st.sub. </a:t>
            </a:r>
            <a:r>
              <a:rPr lang="vi-VN" sz="1600" b="1" dirty="0" smtClean="0">
                <a:solidFill>
                  <a:schemeClr val="tx1"/>
                </a:solidFill>
              </a:rPr>
              <a:t>= V</a:t>
            </a:r>
            <a:r>
              <a:rPr lang="vi-VN" sz="1600" b="1" baseline="-25000" dirty="0" smtClean="0">
                <a:solidFill>
                  <a:schemeClr val="tx1"/>
                </a:solidFill>
              </a:rPr>
              <a:t>sp.f.a. </a:t>
            </a:r>
            <a:r>
              <a:rPr lang="vi-VN" sz="1600" b="1" dirty="0" smtClean="0">
                <a:solidFill>
                  <a:schemeClr val="tx1"/>
                </a:solidFill>
              </a:rPr>
              <a:t>∙ n</a:t>
            </a:r>
            <a:r>
              <a:rPr lang="vi-VN" sz="1600" b="1" baseline="-25000" dirty="0" smtClean="0">
                <a:solidFill>
                  <a:schemeClr val="tx1"/>
                </a:solidFill>
              </a:rPr>
              <a:t> 1</a:t>
            </a:r>
            <a:r>
              <a:rPr lang="vi-VN" sz="1600" b="1" dirty="0" smtClean="0">
                <a:solidFill>
                  <a:schemeClr val="tx1"/>
                </a:solidFill>
              </a:rPr>
              <a:t>+V</a:t>
            </a:r>
            <a:r>
              <a:rPr lang="vi-VN" sz="1600" b="1" baseline="-25000" dirty="0" smtClean="0">
                <a:solidFill>
                  <a:schemeClr val="tx1"/>
                </a:solidFill>
              </a:rPr>
              <a:t>sp.c/t. </a:t>
            </a:r>
            <a:r>
              <a:rPr lang="vi-VN" sz="1600" b="1" dirty="0" smtClean="0">
                <a:solidFill>
                  <a:schemeClr val="tx1"/>
                </a:solidFill>
              </a:rPr>
              <a:t>∙ n</a:t>
            </a:r>
            <a:r>
              <a:rPr lang="vi-VN" sz="1600" b="1" baseline="-25000" dirty="0" smtClean="0">
                <a:solidFill>
                  <a:schemeClr val="tx1"/>
                </a:solidFill>
              </a:rPr>
              <a:t>2</a:t>
            </a:r>
            <a:r>
              <a:rPr lang="vi-VN" sz="1600" b="1" dirty="0" smtClean="0">
                <a:solidFill>
                  <a:schemeClr val="tx1"/>
                </a:solidFill>
              </a:rPr>
              <a:t>+V</a:t>
            </a:r>
            <a:r>
              <a:rPr lang="vi-VN" sz="1600" b="1" baseline="-25000" dirty="0" smtClean="0">
                <a:solidFill>
                  <a:schemeClr val="tx1"/>
                </a:solidFill>
              </a:rPr>
              <a:t>sp.reţ.</a:t>
            </a:r>
            <a:r>
              <a:rPr lang="vi-VN" sz="1600" dirty="0" smtClean="0">
                <a:solidFill>
                  <a:schemeClr val="tx1"/>
                </a:solidFill>
              </a:rPr>
              <a:t>,</a:t>
            </a:r>
            <a:r>
              <a:rPr lang="vi-VN" sz="1600" b="1" dirty="0" smtClean="0">
                <a:solidFill>
                  <a:schemeClr val="tx1"/>
                </a:solidFill>
              </a:rPr>
              <a:t> </a:t>
            </a:r>
            <a:r>
              <a:rPr lang="vi-VN" sz="1600" dirty="0" smtClean="0">
                <a:solidFill>
                  <a:schemeClr val="tx1"/>
                </a:solidFill>
              </a:rPr>
              <a:t>m</a:t>
            </a:r>
            <a:r>
              <a:rPr lang="vi-VN" sz="1600" baseline="30000" dirty="0" smtClean="0">
                <a:solidFill>
                  <a:schemeClr val="tx1"/>
                </a:solidFill>
              </a:rPr>
              <a:t>3</a:t>
            </a:r>
            <a:r>
              <a:rPr lang="vi-VN" sz="1600" dirty="0" smtClean="0">
                <a:solidFill>
                  <a:schemeClr val="tx1"/>
                </a:solidFill>
              </a:rPr>
              <a:t>, (6) </a:t>
            </a: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vi-VN" sz="1600" dirty="0" smtClean="0">
                <a:solidFill>
                  <a:schemeClr val="tx1"/>
                </a:solidFill>
              </a:rPr>
              <a:t>unde: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V</a:t>
            </a:r>
            <a:r>
              <a:rPr lang="vi-VN" sz="1600" b="1" baseline="-25000" dirty="0" smtClean="0">
                <a:solidFill>
                  <a:schemeClr val="tx1"/>
                </a:solidFill>
              </a:rPr>
              <a:t>sp.f.a.</a:t>
            </a:r>
            <a:r>
              <a:rPr lang="vi-VN" sz="1600" baseline="-25000" dirty="0" smtClean="0">
                <a:solidFill>
                  <a:schemeClr val="tx1"/>
                </a:solidFill>
              </a:rPr>
              <a:t> </a:t>
            </a:r>
            <a:r>
              <a:rPr lang="vi-VN" sz="1600" dirty="0" smtClean="0">
                <a:solidFill>
                  <a:schemeClr val="tx1"/>
                </a:solidFill>
              </a:rPr>
              <a:t>– consumul tehnologic de apă la spălatul şi dezinfectarea unei fântâni arteziene, se determină conform formulei: </a:t>
            </a: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t>
            </a:r>
            <a:r>
              <a:rPr lang="vi-VN" sz="1600" b="1" dirty="0" smtClean="0">
                <a:solidFill>
                  <a:schemeClr val="tx1"/>
                </a:solidFill>
              </a:rPr>
              <a:t>V</a:t>
            </a:r>
            <a:r>
              <a:rPr lang="vi-VN" sz="1600" b="1" baseline="-25000" dirty="0" smtClean="0">
                <a:solidFill>
                  <a:schemeClr val="tx1"/>
                </a:solidFill>
              </a:rPr>
              <a:t>sp.f.a. </a:t>
            </a:r>
            <a:r>
              <a:rPr lang="vi-VN" sz="1600" b="1" dirty="0" smtClean="0">
                <a:solidFill>
                  <a:schemeClr val="tx1"/>
                </a:solidFill>
              </a:rPr>
              <a:t>= Q</a:t>
            </a:r>
            <a:r>
              <a:rPr lang="vi-VN" sz="1600" b="1" baseline="-25000" dirty="0" smtClean="0">
                <a:solidFill>
                  <a:schemeClr val="tx1"/>
                </a:solidFill>
              </a:rPr>
              <a:t> p. </a:t>
            </a:r>
            <a:r>
              <a:rPr lang="vi-VN" sz="1600" b="1" dirty="0" smtClean="0">
                <a:solidFill>
                  <a:schemeClr val="tx1"/>
                </a:solidFill>
              </a:rPr>
              <a:t>∙ t ∙ n, </a:t>
            </a:r>
            <a:r>
              <a:rPr lang="vi-VN" sz="1600" dirty="0" smtClean="0">
                <a:solidFill>
                  <a:schemeClr val="tx1"/>
                </a:solidFill>
              </a:rPr>
              <a:t>m</a:t>
            </a:r>
            <a:r>
              <a:rPr lang="vi-VN" sz="1600" baseline="30000" dirty="0" smtClean="0">
                <a:solidFill>
                  <a:schemeClr val="tx1"/>
                </a:solidFill>
              </a:rPr>
              <a:t>3</a:t>
            </a:r>
            <a:r>
              <a:rPr lang="vi-VN" sz="1600" dirty="0" smtClean="0">
                <a:solidFill>
                  <a:schemeClr val="tx1"/>
                </a:solidFill>
              </a:rPr>
              <a:t>, (7) </a:t>
            </a: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endParaRPr lang="ro-RO" sz="1600" b="1" dirty="0">
              <a:solidFill>
                <a:schemeClr val="tx1"/>
              </a:solidFill>
            </a:endParaRPr>
          </a:p>
        </p:txBody>
      </p:sp>
      <p:sp>
        <p:nvSpPr>
          <p:cNvPr id="5"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sp>
        <p:nvSpPr>
          <p:cNvPr id="6"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pic>
        <p:nvPicPr>
          <p:cNvPr id="7" name="Picture 6" descr="C:\Users\starlab\AppData\Local\Microsoft\Windows\INetCache\Content.Word\Brazo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582" y="295824"/>
            <a:ext cx="993775" cy="1144905"/>
          </a:xfrm>
          <a:prstGeom prst="rect">
            <a:avLst/>
          </a:prstGeom>
          <a:noFill/>
          <a:ln>
            <a:noFill/>
          </a:ln>
        </p:spPr>
      </p:pic>
      <p:pic>
        <p:nvPicPr>
          <p:cNvPr id="77827" name="Picture 3"/>
          <p:cNvPicPr>
            <a:picLocks noChangeAspect="1" noChangeArrowheads="1"/>
          </p:cNvPicPr>
          <p:nvPr/>
        </p:nvPicPr>
        <p:blipFill>
          <a:blip r:embed="rId5" cstate="print"/>
          <a:srcRect/>
          <a:stretch>
            <a:fillRect/>
          </a:stretch>
        </p:blipFill>
        <p:spPr bwMode="auto">
          <a:xfrm>
            <a:off x="621115" y="2764998"/>
            <a:ext cx="6718176" cy="1261091"/>
          </a:xfrm>
          <a:prstGeom prst="rect">
            <a:avLst/>
          </a:prstGeom>
          <a:noFill/>
          <a:ln w="9525">
            <a:noFill/>
            <a:miter lim="800000"/>
            <a:headEnd/>
            <a:tailEnd/>
          </a:ln>
          <a:effectLst/>
        </p:spPr>
      </p:pic>
    </p:spTree>
    <p:extLst>
      <p:ext uri="{BB962C8B-B14F-4D97-AF65-F5344CB8AC3E}">
        <p14:creationId xmlns:p14="http://schemas.microsoft.com/office/powerpoint/2010/main" val="77208842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5"/>
          <p:cNvSpPr>
            <a:spLocks noGrp="1"/>
          </p:cNvSpPr>
          <p:nvPr>
            <p:ph type="title"/>
          </p:nvPr>
        </p:nvSpPr>
        <p:spPr>
          <a:xfrm>
            <a:off x="148740" y="1469571"/>
            <a:ext cx="8839199" cy="5130865"/>
          </a:xfrm>
        </p:spPr>
        <p:txBody>
          <a:bodyPr/>
          <a:lstStyle/>
          <a:p>
            <a:r>
              <a:rPr lang="ro-MO" sz="1600" dirty="0" smtClean="0">
                <a:solidFill>
                  <a:schemeClr val="tx1"/>
                </a:solidFill>
              </a:rPr>
              <a:t>.</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vi-VN" sz="1600" dirty="0" smtClean="0">
                <a:solidFill>
                  <a:schemeClr val="tx1"/>
                </a:solidFill>
              </a:rPr>
              <a:t>unde: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Q </a:t>
            </a:r>
            <a:r>
              <a:rPr lang="vi-VN" sz="1600" b="1" baseline="-25000" dirty="0" smtClean="0">
                <a:solidFill>
                  <a:schemeClr val="tx1"/>
                </a:solidFill>
              </a:rPr>
              <a:t>p.</a:t>
            </a:r>
            <a:r>
              <a:rPr lang="vi-VN" sz="1600" dirty="0" smtClean="0">
                <a:solidFill>
                  <a:schemeClr val="tx1"/>
                </a:solidFill>
              </a:rPr>
              <a:t> – debitul maxim al pompei de apă a fântânii arteziene se stabileşte conform datelor paşaportului tehnic al pompei, m</a:t>
            </a:r>
            <a:r>
              <a:rPr lang="vi-VN" sz="1600" baseline="30000" dirty="0" smtClean="0">
                <a:solidFill>
                  <a:schemeClr val="tx1"/>
                </a:solidFill>
              </a:rPr>
              <a:t>3</a:t>
            </a:r>
            <a:r>
              <a:rPr lang="vi-VN" sz="1600" dirty="0" smtClean="0">
                <a:solidFill>
                  <a:schemeClr val="tx1"/>
                </a:solidFill>
              </a:rPr>
              <a:t>/h;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t</a:t>
            </a:r>
            <a:r>
              <a:rPr lang="vi-VN" sz="1600" dirty="0" smtClean="0">
                <a:solidFill>
                  <a:schemeClr val="tx1"/>
                </a:solidFill>
              </a:rPr>
              <a:t> – durata de timp a unei proceduri de spălare, ore;</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n</a:t>
            </a:r>
            <a:r>
              <a:rPr lang="vi-VN" sz="1600" dirty="0" smtClean="0">
                <a:solidFill>
                  <a:schemeClr val="tx1"/>
                </a:solidFill>
              </a:rPr>
              <a:t> – numărul de spălări pe an, unităţi.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Notă:</a:t>
            </a:r>
            <a:r>
              <a:rPr lang="vi-VN" sz="1600" dirty="0" smtClean="0">
                <a:solidFill>
                  <a:schemeClr val="tx1"/>
                </a:solidFill>
              </a:rPr>
              <a:t>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n</a:t>
            </a:r>
            <a:r>
              <a:rPr lang="vi-VN" sz="1600" dirty="0" smtClean="0">
                <a:solidFill>
                  <a:schemeClr val="tx1"/>
                </a:solidFill>
              </a:rPr>
              <a:t> – numărul de spălări pe an, în funcţie de calitatea apei din sursă se stabileşte una spălare pe an;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t</a:t>
            </a:r>
            <a:r>
              <a:rPr lang="vi-VN" sz="1600" dirty="0" smtClean="0">
                <a:solidFill>
                  <a:schemeClr val="tx1"/>
                </a:solidFill>
              </a:rPr>
              <a:t> – durata de timp a unei proceduri de spălare: </a:t>
            </a:r>
            <a:r>
              <a:rPr lang="ro-MO" sz="1600" dirty="0" smtClean="0">
                <a:solidFill>
                  <a:schemeClr val="tx1"/>
                </a:solidFill>
              </a:rPr>
              <a:t/>
            </a:r>
            <a:br>
              <a:rPr lang="ro-MO" sz="1600" dirty="0" smtClean="0">
                <a:solidFill>
                  <a:schemeClr val="tx1"/>
                </a:solidFill>
              </a:rPr>
            </a:br>
            <a:r>
              <a:rPr lang="vi-VN" sz="1600" dirty="0" smtClean="0">
                <a:solidFill>
                  <a:schemeClr val="tx1"/>
                </a:solidFill>
              </a:rPr>
              <a:t>a) pentru fântânile cu adâncimea până la 200 m,</a:t>
            </a:r>
            <a:r>
              <a:rPr lang="vi-VN" sz="1600" b="1" dirty="0" smtClean="0">
                <a:solidFill>
                  <a:schemeClr val="tx1"/>
                </a:solidFill>
              </a:rPr>
              <a:t> 0,5 ore</a:t>
            </a:r>
            <a:r>
              <a:rPr lang="vi-VN" sz="1600" dirty="0" smtClean="0">
                <a:solidFill>
                  <a:schemeClr val="tx1"/>
                </a:solidFill>
              </a:rPr>
              <a:t>; </a:t>
            </a:r>
            <a:r>
              <a:rPr lang="ro-MO" sz="1600" dirty="0" smtClean="0">
                <a:solidFill>
                  <a:schemeClr val="tx1"/>
                </a:solidFill>
              </a:rPr>
              <a:t/>
            </a:r>
            <a:br>
              <a:rPr lang="ro-MO" sz="1600" dirty="0" smtClean="0">
                <a:solidFill>
                  <a:schemeClr val="tx1"/>
                </a:solidFill>
              </a:rPr>
            </a:br>
            <a:r>
              <a:rPr lang="vi-VN" sz="1600" dirty="0" smtClean="0">
                <a:solidFill>
                  <a:schemeClr val="tx1"/>
                </a:solidFill>
              </a:rPr>
              <a:t>b) pentru fântânile cu adâncimea de la 200 m şi mai mare (mai adâncă),</a:t>
            </a:r>
            <a:r>
              <a:rPr lang="vi-VN" sz="1600" b="1" dirty="0" smtClean="0">
                <a:solidFill>
                  <a:schemeClr val="tx1"/>
                </a:solidFill>
              </a:rPr>
              <a:t> 1,1 ore;</a:t>
            </a:r>
            <a:r>
              <a:rPr lang="vi-VN" sz="1600" dirty="0" smtClean="0">
                <a:solidFill>
                  <a:schemeClr val="tx1"/>
                </a:solidFill>
              </a:rPr>
              <a:t>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n</a:t>
            </a:r>
            <a:r>
              <a:rPr lang="vi-VN" sz="1600" b="1" baseline="-25000" dirty="0" smtClean="0">
                <a:solidFill>
                  <a:schemeClr val="tx1"/>
                </a:solidFill>
              </a:rPr>
              <a:t>1</a:t>
            </a:r>
            <a:r>
              <a:rPr lang="vi-VN" sz="1600" dirty="0" smtClean="0">
                <a:solidFill>
                  <a:schemeClr val="tx1"/>
                </a:solidFill>
              </a:rPr>
              <a:t> –</a:t>
            </a:r>
            <a:r>
              <a:rPr lang="vi-VN" sz="1600" b="1" dirty="0" smtClean="0">
                <a:solidFill>
                  <a:schemeClr val="tx1"/>
                </a:solidFill>
              </a:rPr>
              <a:t> </a:t>
            </a:r>
            <a:r>
              <a:rPr lang="vi-VN" sz="1600" dirty="0" smtClean="0">
                <a:solidFill>
                  <a:schemeClr val="tx1"/>
                </a:solidFill>
              </a:rPr>
              <a:t>numărul de fântâni arteziene, unităţi;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n</a:t>
            </a:r>
            <a:r>
              <a:rPr lang="vi-VN" sz="1600" b="1" baseline="-25000" dirty="0" smtClean="0">
                <a:solidFill>
                  <a:schemeClr val="tx1"/>
                </a:solidFill>
              </a:rPr>
              <a:t>2</a:t>
            </a:r>
            <a:r>
              <a:rPr lang="vi-VN" sz="1600" dirty="0" smtClean="0">
                <a:solidFill>
                  <a:schemeClr val="tx1"/>
                </a:solidFill>
              </a:rPr>
              <a:t> –</a:t>
            </a:r>
            <a:r>
              <a:rPr lang="vi-VN" sz="1600" b="1" dirty="0" smtClean="0">
                <a:solidFill>
                  <a:schemeClr val="tx1"/>
                </a:solidFill>
              </a:rPr>
              <a:t> </a:t>
            </a:r>
            <a:r>
              <a:rPr lang="vi-VN" sz="1600" dirty="0" smtClean="0">
                <a:solidFill>
                  <a:schemeClr val="tx1"/>
                </a:solidFill>
              </a:rPr>
              <a:t>numărul de castele/ turnuri de apă, unităţi; </a:t>
            </a:r>
            <a:endParaRPr lang="ro-RO" sz="1600" b="1" dirty="0">
              <a:solidFill>
                <a:schemeClr val="tx1"/>
              </a:solidFill>
            </a:endParaRPr>
          </a:p>
        </p:txBody>
      </p:sp>
      <p:sp>
        <p:nvSpPr>
          <p:cNvPr id="5"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sp>
        <p:nvSpPr>
          <p:cNvPr id="6"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pic>
        <p:nvPicPr>
          <p:cNvPr id="7" name="Picture 6" descr="C:\Users\starlab\AppData\Local\Microsoft\Windows\INetCache\Content.Word\Brazo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582" y="295824"/>
            <a:ext cx="993775" cy="1144905"/>
          </a:xfrm>
          <a:prstGeom prst="rect">
            <a:avLst/>
          </a:prstGeom>
          <a:noFill/>
          <a:ln>
            <a:noFill/>
          </a:ln>
        </p:spPr>
      </p:pic>
      <p:pic>
        <p:nvPicPr>
          <p:cNvPr id="78850" name="Picture 2"/>
          <p:cNvPicPr>
            <a:picLocks noChangeAspect="1" noChangeArrowheads="1"/>
          </p:cNvPicPr>
          <p:nvPr/>
        </p:nvPicPr>
        <p:blipFill>
          <a:blip r:embed="rId5" cstate="print"/>
          <a:srcRect/>
          <a:stretch>
            <a:fillRect/>
          </a:stretch>
        </p:blipFill>
        <p:spPr bwMode="auto">
          <a:xfrm>
            <a:off x="1247347" y="1482962"/>
            <a:ext cx="6260843" cy="1860740"/>
          </a:xfrm>
          <a:prstGeom prst="rect">
            <a:avLst/>
          </a:prstGeom>
          <a:noFill/>
          <a:ln w="9525">
            <a:noFill/>
            <a:miter lim="800000"/>
            <a:headEnd/>
            <a:tailEnd/>
          </a:ln>
          <a:effectLst/>
        </p:spPr>
      </p:pic>
    </p:spTree>
    <p:extLst>
      <p:ext uri="{BB962C8B-B14F-4D97-AF65-F5344CB8AC3E}">
        <p14:creationId xmlns:p14="http://schemas.microsoft.com/office/powerpoint/2010/main" val="77208842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5"/>
          <p:cNvSpPr>
            <a:spLocks noGrp="1"/>
          </p:cNvSpPr>
          <p:nvPr>
            <p:ph type="title"/>
          </p:nvPr>
        </p:nvSpPr>
        <p:spPr>
          <a:xfrm>
            <a:off x="148740" y="1469571"/>
            <a:ext cx="8839199" cy="5130865"/>
          </a:xfrm>
        </p:spPr>
        <p:txBody>
          <a:bodyPr/>
          <a:lstStyle/>
          <a:p>
            <a:r>
              <a:rPr lang="vi-VN" sz="1600" b="1" dirty="0" smtClean="0">
                <a:solidFill>
                  <a:schemeClr val="tx1"/>
                </a:solidFill>
              </a:rPr>
              <a:t>V</a:t>
            </a:r>
            <a:r>
              <a:rPr lang="vi-VN" sz="1600" b="1" baseline="-25000" dirty="0" smtClean="0">
                <a:solidFill>
                  <a:schemeClr val="tx1"/>
                </a:solidFill>
              </a:rPr>
              <a:t>sp.c/t.</a:t>
            </a:r>
            <a:r>
              <a:rPr lang="vi-VN" sz="1600" baseline="-25000" dirty="0" smtClean="0">
                <a:solidFill>
                  <a:schemeClr val="tx1"/>
                </a:solidFill>
              </a:rPr>
              <a:t> </a:t>
            </a:r>
            <a:r>
              <a:rPr lang="vi-VN" sz="1600" dirty="0" smtClean="0">
                <a:solidFill>
                  <a:schemeClr val="tx1"/>
                </a:solidFill>
              </a:rPr>
              <a:t>– consumul tehnologic de apă la spălatul şi dezinfectarea unui castel/ turn de apă se determină conform formulei (11) din punctul 25 al prezentului Regulament. </a:t>
            </a:r>
            <a:r>
              <a:rPr lang="ro-MO" sz="1600" dirty="0" smtClean="0">
                <a:solidFill>
                  <a:srgbClr val="FF0000"/>
                </a:solidFill>
                <a:effectLst>
                  <a:outerShdw blurRad="38100" dist="38100" dir="2700000" algn="tl">
                    <a:srgbClr val="000000">
                      <a:alpha val="43137"/>
                    </a:srgbClr>
                  </a:outerShdw>
                </a:effectLst>
              </a:rPr>
              <a:t>(la sursa de captare)</a:t>
            </a:r>
            <a:r>
              <a:rPr lang="ro-MO" sz="1600" dirty="0" smtClean="0">
                <a:solidFill>
                  <a:schemeClr val="tx1"/>
                </a:solidFill>
                <a:effectLst>
                  <a:outerShdw blurRad="38100" dist="38100" dir="2700000" algn="tl">
                    <a:srgbClr val="000000">
                      <a:alpha val="43137"/>
                    </a:srgbClr>
                  </a:outerShdw>
                </a:effectLst>
              </a:rPr>
              <a:t/>
            </a:r>
            <a:br>
              <a:rPr lang="ro-MO" sz="1600" dirty="0" smtClean="0">
                <a:solidFill>
                  <a:schemeClr val="tx1"/>
                </a:solidFill>
                <a:effectLst>
                  <a:outerShdw blurRad="38100" dist="38100" dir="2700000" algn="tl">
                    <a:srgbClr val="000000">
                      <a:alpha val="43137"/>
                    </a:srgbClr>
                  </a:outerShdw>
                </a:effectLst>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vi-VN" sz="1600" b="1" dirty="0" smtClean="0">
                <a:solidFill>
                  <a:schemeClr val="tx1"/>
                </a:solidFill>
              </a:rPr>
              <a:t>V</a:t>
            </a:r>
            <a:r>
              <a:rPr lang="vi-VN" sz="1600" b="1" baseline="-25000" dirty="0" smtClean="0">
                <a:solidFill>
                  <a:schemeClr val="tx1"/>
                </a:solidFill>
              </a:rPr>
              <a:t>sp.reţ.</a:t>
            </a:r>
            <a:r>
              <a:rPr lang="vi-VN" sz="1600" dirty="0" smtClean="0">
                <a:solidFill>
                  <a:schemeClr val="tx1"/>
                </a:solidFill>
              </a:rPr>
              <a:t> – consumul tehnologic de apă la spălarea şi dezinfectarea reţelei de transport al apei de la fântâna arteziană până la castelul/turnul de apă, până la colectorul/ bazinul de apă se determină conform formulei (18) din punctul 29 al prezentului Regulament. </a:t>
            </a: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endParaRPr lang="ro-RO" sz="1600" b="1" dirty="0">
              <a:solidFill>
                <a:schemeClr val="tx1"/>
              </a:solidFill>
            </a:endParaRPr>
          </a:p>
        </p:txBody>
      </p:sp>
      <p:sp>
        <p:nvSpPr>
          <p:cNvPr id="5"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sp>
        <p:nvSpPr>
          <p:cNvPr id="6"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pic>
        <p:nvPicPr>
          <p:cNvPr id="7" name="Picture 6" descr="C:\Users\starlab\AppData\Local\Microsoft\Windows\INetCache\Content.Word\Brazo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582" y="295824"/>
            <a:ext cx="993775" cy="1144905"/>
          </a:xfrm>
          <a:prstGeom prst="rect">
            <a:avLst/>
          </a:prstGeom>
          <a:noFill/>
          <a:ln>
            <a:noFill/>
          </a:ln>
        </p:spPr>
      </p:pic>
      <p:pic>
        <p:nvPicPr>
          <p:cNvPr id="79875" name="Picture 3"/>
          <p:cNvPicPr>
            <a:picLocks noChangeAspect="1" noChangeArrowheads="1"/>
          </p:cNvPicPr>
          <p:nvPr/>
        </p:nvPicPr>
        <p:blipFill>
          <a:blip r:embed="rId5" cstate="print"/>
          <a:srcRect/>
          <a:stretch>
            <a:fillRect/>
          </a:stretch>
        </p:blipFill>
        <p:spPr bwMode="auto">
          <a:xfrm>
            <a:off x="1029483" y="4955393"/>
            <a:ext cx="7210321" cy="1902607"/>
          </a:xfrm>
          <a:prstGeom prst="rect">
            <a:avLst/>
          </a:prstGeom>
          <a:noFill/>
          <a:ln w="9525">
            <a:noFill/>
            <a:miter lim="800000"/>
            <a:headEnd/>
            <a:tailEnd/>
          </a:ln>
          <a:effectLst/>
        </p:spPr>
      </p:pic>
      <p:pic>
        <p:nvPicPr>
          <p:cNvPr id="79876" name="Picture 4"/>
          <p:cNvPicPr>
            <a:picLocks noChangeAspect="1" noChangeArrowheads="1"/>
          </p:cNvPicPr>
          <p:nvPr/>
        </p:nvPicPr>
        <p:blipFill>
          <a:blip r:embed="rId6" cstate="print"/>
          <a:srcRect/>
          <a:stretch>
            <a:fillRect/>
          </a:stretch>
        </p:blipFill>
        <p:spPr bwMode="auto">
          <a:xfrm>
            <a:off x="683525" y="2279011"/>
            <a:ext cx="7505131" cy="1651545"/>
          </a:xfrm>
          <a:prstGeom prst="rect">
            <a:avLst/>
          </a:prstGeom>
          <a:noFill/>
          <a:ln w="9525">
            <a:noFill/>
            <a:miter lim="800000"/>
            <a:headEnd/>
            <a:tailEnd/>
          </a:ln>
          <a:effectLst/>
        </p:spPr>
      </p:pic>
    </p:spTree>
    <p:extLst>
      <p:ext uri="{BB962C8B-B14F-4D97-AF65-F5344CB8AC3E}">
        <p14:creationId xmlns:p14="http://schemas.microsoft.com/office/powerpoint/2010/main" val="77208842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5"/>
          <p:cNvSpPr>
            <a:spLocks noGrp="1"/>
          </p:cNvSpPr>
          <p:nvPr>
            <p:ph type="title"/>
          </p:nvPr>
        </p:nvSpPr>
        <p:spPr>
          <a:xfrm>
            <a:off x="148740" y="1469571"/>
            <a:ext cx="8839199" cy="5130865"/>
          </a:xfrm>
        </p:spPr>
        <p:txBody>
          <a:bodyPr/>
          <a:lstStyle/>
          <a:p>
            <a:r>
              <a:rPr lang="vi-VN" sz="1600" b="1" dirty="0" smtClean="0">
                <a:solidFill>
                  <a:schemeClr val="tx1"/>
                </a:solidFill>
              </a:rPr>
              <a:t>21. </a:t>
            </a:r>
            <a:r>
              <a:rPr lang="vi-VN" sz="1600" dirty="0" smtClean="0">
                <a:solidFill>
                  <a:schemeClr val="tx1"/>
                </a:solidFill>
              </a:rPr>
              <a:t>Consumul tehnologic sumar de apă în procesele de tratare a apei, </a:t>
            </a:r>
            <a:r>
              <a:rPr lang="vi-VN" sz="1600" b="1" dirty="0" smtClean="0">
                <a:solidFill>
                  <a:schemeClr val="tx1"/>
                </a:solidFill>
              </a:rPr>
              <a:t>V</a:t>
            </a:r>
            <a:r>
              <a:rPr lang="vi-VN" sz="1600" b="1" baseline="-25000" dirty="0" smtClean="0">
                <a:solidFill>
                  <a:schemeClr val="tx1"/>
                </a:solidFill>
              </a:rPr>
              <a:t>c.t.st.trt.</a:t>
            </a:r>
            <a:r>
              <a:rPr lang="vi-VN" sz="1600" dirty="0" smtClean="0">
                <a:solidFill>
                  <a:schemeClr val="tx1"/>
                </a:solidFill>
              </a:rPr>
              <a:t>, se determină conform formulei: </a:t>
            </a: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t>
            </a:r>
            <a:r>
              <a:rPr lang="vi-VN" sz="1600" b="1" dirty="0" smtClean="0">
                <a:solidFill>
                  <a:schemeClr val="tx1"/>
                </a:solidFill>
              </a:rPr>
              <a:t>V</a:t>
            </a:r>
            <a:r>
              <a:rPr lang="vi-VN" sz="1600" b="1" baseline="-25000" dirty="0" smtClean="0">
                <a:solidFill>
                  <a:schemeClr val="tx1"/>
                </a:solidFill>
              </a:rPr>
              <a:t>c.t.s.trt.</a:t>
            </a:r>
            <a:r>
              <a:rPr lang="vi-VN" sz="1600" dirty="0" smtClean="0">
                <a:solidFill>
                  <a:schemeClr val="tx1"/>
                </a:solidFill>
              </a:rPr>
              <a:t> </a:t>
            </a:r>
            <a:r>
              <a:rPr lang="vi-VN" sz="1600" b="1" dirty="0" smtClean="0">
                <a:solidFill>
                  <a:schemeClr val="tx1"/>
                </a:solidFill>
              </a:rPr>
              <a:t>= V</a:t>
            </a:r>
            <a:r>
              <a:rPr lang="vi-VN" sz="1600" b="1" baseline="-25000" dirty="0" smtClean="0">
                <a:solidFill>
                  <a:schemeClr val="tx1"/>
                </a:solidFill>
              </a:rPr>
              <a:t>sp.filtr.</a:t>
            </a:r>
            <a:r>
              <a:rPr lang="vi-VN" sz="1600" b="1" dirty="0" smtClean="0">
                <a:solidFill>
                  <a:schemeClr val="tx1"/>
                </a:solidFill>
              </a:rPr>
              <a:t>+V</a:t>
            </a:r>
            <a:r>
              <a:rPr lang="vi-VN" sz="1600" b="1" baseline="-25000" dirty="0" smtClean="0">
                <a:solidFill>
                  <a:schemeClr val="tx1"/>
                </a:solidFill>
              </a:rPr>
              <a:t>sp/dz.filtr</a:t>
            </a:r>
            <a:r>
              <a:rPr lang="vi-VN" sz="1600" b="1" dirty="0" smtClean="0">
                <a:solidFill>
                  <a:schemeClr val="tx1"/>
                </a:solidFill>
              </a:rPr>
              <a:t>+V</a:t>
            </a:r>
            <a:r>
              <a:rPr lang="vi-VN" sz="1600" b="1" baseline="-25000" dirty="0" smtClean="0">
                <a:solidFill>
                  <a:schemeClr val="tx1"/>
                </a:solidFill>
              </a:rPr>
              <a:t>r.rulm.</a:t>
            </a:r>
            <a:r>
              <a:rPr lang="vi-VN" sz="1600" b="1" dirty="0" smtClean="0">
                <a:solidFill>
                  <a:schemeClr val="tx1"/>
                </a:solidFill>
              </a:rPr>
              <a:t>+V</a:t>
            </a:r>
            <a:r>
              <a:rPr lang="vi-VN" sz="1600" b="1" baseline="-25000" dirty="0" smtClean="0">
                <a:solidFill>
                  <a:schemeClr val="tx1"/>
                </a:solidFill>
              </a:rPr>
              <a:t>sp/dz.rz/bz.</a:t>
            </a:r>
            <a:r>
              <a:rPr lang="vi-VN" sz="1600" b="1" dirty="0" smtClean="0">
                <a:solidFill>
                  <a:schemeClr val="tx1"/>
                </a:solidFill>
              </a:rPr>
              <a:t>+V</a:t>
            </a:r>
            <a:r>
              <a:rPr lang="vi-VN" sz="1600" b="1" baseline="-25000" dirty="0" smtClean="0">
                <a:solidFill>
                  <a:schemeClr val="tx1"/>
                </a:solidFill>
              </a:rPr>
              <a:t>pr.prelc.</a:t>
            </a:r>
            <a:r>
              <a:rPr lang="vi-VN" sz="1600" b="1" dirty="0" smtClean="0">
                <a:solidFill>
                  <a:schemeClr val="tx1"/>
                </a:solidFill>
              </a:rPr>
              <a:t>+V</a:t>
            </a:r>
            <a:r>
              <a:rPr lang="vi-VN" sz="1600" b="1" baseline="-25000" dirty="0" smtClean="0">
                <a:solidFill>
                  <a:schemeClr val="tx1"/>
                </a:solidFill>
              </a:rPr>
              <a:t>lb.</a:t>
            </a:r>
            <a:r>
              <a:rPr lang="vi-VN" sz="1600" b="1" dirty="0" smtClean="0">
                <a:solidFill>
                  <a:schemeClr val="tx1"/>
                </a:solidFill>
              </a:rPr>
              <a:t>+V</a:t>
            </a:r>
            <a:r>
              <a:rPr lang="vi-VN" sz="1600" b="1" baseline="-25000" dirty="0" smtClean="0">
                <a:solidFill>
                  <a:schemeClr val="tx1"/>
                </a:solidFill>
              </a:rPr>
              <a:t>evc.nam.</a:t>
            </a:r>
            <a:r>
              <a:rPr lang="vi-VN" sz="1600" dirty="0" smtClean="0">
                <a:solidFill>
                  <a:schemeClr val="tx1"/>
                </a:solidFill>
              </a:rPr>
              <a:t>, m</a:t>
            </a:r>
            <a:r>
              <a:rPr lang="vi-VN" sz="1600" baseline="30000" dirty="0" smtClean="0">
                <a:solidFill>
                  <a:schemeClr val="tx1"/>
                </a:solidFill>
              </a:rPr>
              <a:t>3</a:t>
            </a:r>
            <a:r>
              <a:rPr lang="vi-VN" sz="1600" dirty="0" smtClean="0">
                <a:solidFill>
                  <a:schemeClr val="tx1"/>
                </a:solidFill>
              </a:rPr>
              <a:t>, (8) </a:t>
            </a: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vi-VN" sz="1600" dirty="0" smtClean="0">
                <a:solidFill>
                  <a:schemeClr val="tx1"/>
                </a:solidFill>
              </a:rPr>
              <a:t>unde: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V</a:t>
            </a:r>
            <a:r>
              <a:rPr lang="vi-VN" sz="1600" b="1" baseline="-25000" dirty="0" smtClean="0">
                <a:solidFill>
                  <a:schemeClr val="tx1"/>
                </a:solidFill>
              </a:rPr>
              <a:t>sp.filtr. </a:t>
            </a:r>
            <a:r>
              <a:rPr lang="vi-VN" sz="1600" dirty="0" smtClean="0">
                <a:solidFill>
                  <a:schemeClr val="tx1"/>
                </a:solidFill>
              </a:rPr>
              <a:t>– consumul tehnologic de apă pentru spălatul stratului filtrant a unui filtru rapid la staţiile de tratare a apei se determină conform formulei (9) din punctul 22 al prezentului Regulament;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V</a:t>
            </a:r>
            <a:r>
              <a:rPr lang="vi-VN" sz="1600" b="1" baseline="-25000" dirty="0" smtClean="0">
                <a:solidFill>
                  <a:schemeClr val="tx1"/>
                </a:solidFill>
              </a:rPr>
              <a:t>sp/dz.filtr</a:t>
            </a:r>
            <a:r>
              <a:rPr lang="vi-VN" sz="1600" dirty="0" smtClean="0">
                <a:solidFill>
                  <a:schemeClr val="tx1"/>
                </a:solidFill>
              </a:rPr>
              <a:t> – consumul de apă utilizat la spălarea şi dezinfectarea pereţilor filtrelor se determină conform formulei (11) din punctul 25 al prezentului Regulament;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V</a:t>
            </a:r>
            <a:r>
              <a:rPr lang="vi-VN" sz="1600" b="1" baseline="-25000" dirty="0" smtClean="0">
                <a:solidFill>
                  <a:schemeClr val="tx1"/>
                </a:solidFill>
              </a:rPr>
              <a:t>r.rulm.</a:t>
            </a:r>
            <a:r>
              <a:rPr lang="vi-VN" sz="1600" dirty="0" smtClean="0">
                <a:solidFill>
                  <a:schemeClr val="tx1"/>
                </a:solidFill>
              </a:rPr>
              <a:t> – consumul tehnologic de apă la răcirea rulmenţilor pompelor, suflantelor la staţiile de tratare a apei se determină conform formulei (10) din punctul 23 al prezentului Regulament;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V</a:t>
            </a:r>
            <a:r>
              <a:rPr lang="vi-VN" sz="1600" b="1" baseline="-25000" dirty="0" smtClean="0">
                <a:solidFill>
                  <a:schemeClr val="tx1"/>
                </a:solidFill>
              </a:rPr>
              <a:t>sp/dz.rz/bz</a:t>
            </a:r>
            <a:r>
              <a:rPr lang="vi-VN" sz="1600" baseline="-25000" dirty="0" smtClean="0">
                <a:solidFill>
                  <a:schemeClr val="tx1"/>
                </a:solidFill>
              </a:rPr>
              <a:t>.</a:t>
            </a:r>
            <a:r>
              <a:rPr lang="vi-VN" sz="1600" dirty="0" smtClean="0">
                <a:solidFill>
                  <a:schemeClr val="tx1"/>
                </a:solidFill>
              </a:rPr>
              <a:t> – consumul tehnologic de apă la spălatul, dezinfectarea rezervoarelor la staţiile de tratare a apei se determină conform formulei (11) din punctul 25 al prezentului Regulament;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V</a:t>
            </a:r>
            <a:r>
              <a:rPr lang="vi-VN" sz="1600" b="1" baseline="-25000" dirty="0" smtClean="0">
                <a:solidFill>
                  <a:schemeClr val="tx1"/>
                </a:solidFill>
              </a:rPr>
              <a:t>pr.prelc.</a:t>
            </a:r>
            <a:r>
              <a:rPr lang="vi-VN" sz="1600" dirty="0" smtClean="0">
                <a:solidFill>
                  <a:schemeClr val="tx1"/>
                </a:solidFill>
              </a:rPr>
              <a:t> – consumul tehnologic de apă la prelevarea probelor de apă ce curge din robinetele de prelevare a probelor la staţiile de tratare a apei în procesul de prelucrare fizico-chimică a apei se determină conform formulei (12) din punctul 26 al prezentului Regulament; </a:t>
            </a: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endParaRPr lang="ro-RO" sz="1600" b="1" dirty="0">
              <a:solidFill>
                <a:schemeClr val="tx1"/>
              </a:solidFill>
            </a:endParaRPr>
          </a:p>
        </p:txBody>
      </p:sp>
      <p:sp>
        <p:nvSpPr>
          <p:cNvPr id="5"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sp>
        <p:nvSpPr>
          <p:cNvPr id="6"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pic>
        <p:nvPicPr>
          <p:cNvPr id="7" name="Picture 6" descr="C:\Users\starlab\AppData\Local\Microsoft\Windows\INetCache\Content.Word\Brazo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582" y="295824"/>
            <a:ext cx="993775" cy="1144905"/>
          </a:xfrm>
          <a:prstGeom prst="rect">
            <a:avLst/>
          </a:prstGeom>
          <a:noFill/>
          <a:ln>
            <a:noFill/>
          </a:ln>
        </p:spPr>
      </p:pic>
      <p:pic>
        <p:nvPicPr>
          <p:cNvPr id="80898" name="Picture 2"/>
          <p:cNvPicPr>
            <a:picLocks noChangeAspect="1" noChangeArrowheads="1"/>
          </p:cNvPicPr>
          <p:nvPr/>
        </p:nvPicPr>
        <p:blipFill>
          <a:blip r:embed="rId5" cstate="print"/>
          <a:srcRect/>
          <a:stretch>
            <a:fillRect/>
          </a:stretch>
        </p:blipFill>
        <p:spPr bwMode="auto">
          <a:xfrm>
            <a:off x="319798" y="2723843"/>
            <a:ext cx="8619485" cy="660802"/>
          </a:xfrm>
          <a:prstGeom prst="rect">
            <a:avLst/>
          </a:prstGeom>
          <a:noFill/>
          <a:ln w="9525">
            <a:noFill/>
            <a:miter lim="800000"/>
            <a:headEnd/>
            <a:tailEnd/>
          </a:ln>
          <a:effectLst/>
        </p:spPr>
      </p:pic>
    </p:spTree>
    <p:extLst>
      <p:ext uri="{BB962C8B-B14F-4D97-AF65-F5344CB8AC3E}">
        <p14:creationId xmlns:p14="http://schemas.microsoft.com/office/powerpoint/2010/main" val="77208842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5"/>
          <p:cNvSpPr>
            <a:spLocks noGrp="1"/>
          </p:cNvSpPr>
          <p:nvPr>
            <p:ph type="title"/>
          </p:nvPr>
        </p:nvSpPr>
        <p:spPr>
          <a:xfrm>
            <a:off x="148740" y="1469571"/>
            <a:ext cx="8839199" cy="5130865"/>
          </a:xfrm>
        </p:spPr>
        <p:txBody>
          <a:bodyPr/>
          <a:lstStyle/>
          <a:p>
            <a:r>
              <a:rPr lang="vi-VN" sz="1600" b="1" dirty="0" smtClean="0">
                <a:solidFill>
                  <a:schemeClr val="tx1"/>
                </a:solidFill>
              </a:rPr>
              <a:t>V</a:t>
            </a:r>
            <a:r>
              <a:rPr lang="vi-VN" sz="1600" b="1" baseline="-25000" dirty="0" smtClean="0">
                <a:solidFill>
                  <a:schemeClr val="tx1"/>
                </a:solidFill>
              </a:rPr>
              <a:t>lb.</a:t>
            </a:r>
            <a:r>
              <a:rPr lang="vi-VN" sz="1600" dirty="0" smtClean="0">
                <a:solidFill>
                  <a:schemeClr val="tx1"/>
                </a:solidFill>
              </a:rPr>
              <a:t> – consumul tehnologic de apă pentru necesităţile tehnologice ale laboratorului se determină conform formulei (13) din punctul 27 al prezentului Regulament;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V</a:t>
            </a:r>
            <a:r>
              <a:rPr lang="vi-VN" sz="1600" b="1" baseline="-25000" dirty="0" smtClean="0">
                <a:solidFill>
                  <a:schemeClr val="tx1"/>
                </a:solidFill>
              </a:rPr>
              <a:t>evc.nam.</a:t>
            </a:r>
            <a:r>
              <a:rPr lang="vi-VN" sz="1600" dirty="0" smtClean="0">
                <a:solidFill>
                  <a:schemeClr val="tx1"/>
                </a:solidFill>
              </a:rPr>
              <a:t> – consumul tehnologic de apă la evacuarea nămolului din camerele de floculaţie (reacţie), din decantoare se determină conform formulei (14) din punctul 28 al prezentului Regulament.</a:t>
            </a: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vi-VN" sz="1600" b="1" dirty="0" smtClean="0"/>
              <a:t> </a:t>
            </a:r>
            <a:r>
              <a:rPr lang="vi-VN" sz="1600" b="1" dirty="0" smtClean="0">
                <a:solidFill>
                  <a:schemeClr val="tx1"/>
                </a:solidFill>
              </a:rPr>
              <a:t>22. </a:t>
            </a:r>
            <a:r>
              <a:rPr lang="vi-VN" sz="1600" dirty="0" smtClean="0">
                <a:solidFill>
                  <a:schemeClr val="tx1"/>
                </a:solidFill>
              </a:rPr>
              <a:t>Consumul tehnologic de apă pentru spălatul unui filtru rapid (</a:t>
            </a:r>
            <a:r>
              <a:rPr lang="vi-VN" sz="1600" b="1" dirty="0" smtClean="0">
                <a:solidFill>
                  <a:schemeClr val="tx1"/>
                </a:solidFill>
              </a:rPr>
              <a:t>V</a:t>
            </a:r>
            <a:r>
              <a:rPr lang="vi-VN" sz="1600" b="1" baseline="-25000" dirty="0" smtClean="0">
                <a:solidFill>
                  <a:schemeClr val="tx1"/>
                </a:solidFill>
              </a:rPr>
              <a:t>sp.filtr.</a:t>
            </a:r>
            <a:r>
              <a:rPr lang="vi-VN" sz="1600" dirty="0" smtClean="0">
                <a:solidFill>
                  <a:schemeClr val="tx1"/>
                </a:solidFill>
              </a:rPr>
              <a:t>) </a:t>
            </a:r>
            <a:r>
              <a:rPr lang="vi-VN" sz="1600" dirty="0" smtClean="0">
                <a:solidFill>
                  <a:srgbClr val="FF0000"/>
                </a:solidFill>
                <a:effectLst>
                  <a:outerShdw blurRad="38100" dist="38100" dir="2700000" algn="tl">
                    <a:srgbClr val="000000">
                      <a:alpha val="43137"/>
                    </a:srgbClr>
                  </a:outerShdw>
                </a:effectLst>
              </a:rPr>
              <a:t>la staţiile de tratare </a:t>
            </a:r>
            <a:r>
              <a:rPr lang="vi-VN" sz="1600" dirty="0" smtClean="0">
                <a:solidFill>
                  <a:schemeClr val="tx1"/>
                </a:solidFill>
              </a:rPr>
              <a:t>a apei, se determină conform formulei: </a:t>
            </a: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t>
            </a:r>
            <a:r>
              <a:rPr lang="vi-VN" sz="1600" b="1" dirty="0" smtClean="0">
                <a:solidFill>
                  <a:schemeClr val="tx1"/>
                </a:solidFill>
              </a:rPr>
              <a:t>V</a:t>
            </a:r>
            <a:r>
              <a:rPr lang="vi-VN" sz="1600" b="1" baseline="-25000" dirty="0" smtClean="0">
                <a:solidFill>
                  <a:schemeClr val="tx1"/>
                </a:solidFill>
              </a:rPr>
              <a:t>sp.filtr. </a:t>
            </a:r>
            <a:r>
              <a:rPr lang="vi-VN" sz="1600" b="1" dirty="0" smtClean="0">
                <a:solidFill>
                  <a:schemeClr val="tx1"/>
                </a:solidFill>
              </a:rPr>
              <a:t>= 3,6 ∙ S</a:t>
            </a:r>
            <a:r>
              <a:rPr lang="vi-VN" sz="1600" b="1" baseline="-25000" dirty="0" smtClean="0">
                <a:solidFill>
                  <a:schemeClr val="tx1"/>
                </a:solidFill>
              </a:rPr>
              <a:t>filtru</a:t>
            </a:r>
            <a:r>
              <a:rPr lang="vi-VN" sz="1600" b="1" dirty="0" smtClean="0">
                <a:solidFill>
                  <a:schemeClr val="tx1"/>
                </a:solidFill>
              </a:rPr>
              <a:t> ∙ q</a:t>
            </a:r>
            <a:r>
              <a:rPr lang="vi-VN" sz="1600" b="1" baseline="-25000" dirty="0" smtClean="0">
                <a:solidFill>
                  <a:schemeClr val="tx1"/>
                </a:solidFill>
              </a:rPr>
              <a:t>int.</a:t>
            </a:r>
            <a:r>
              <a:rPr lang="vi-VN" sz="1600" b="1" dirty="0" smtClean="0">
                <a:solidFill>
                  <a:schemeClr val="tx1"/>
                </a:solidFill>
              </a:rPr>
              <a:t> ∙ n ∙ t ∙ 365</a:t>
            </a:r>
            <a:r>
              <a:rPr lang="vi-VN" sz="1600" dirty="0" smtClean="0">
                <a:solidFill>
                  <a:schemeClr val="tx1"/>
                </a:solidFill>
              </a:rPr>
              <a:t>, m</a:t>
            </a:r>
            <a:r>
              <a:rPr lang="vi-VN" sz="1600" baseline="30000" dirty="0" smtClean="0">
                <a:solidFill>
                  <a:schemeClr val="tx1"/>
                </a:solidFill>
              </a:rPr>
              <a:t>3</a:t>
            </a:r>
            <a:r>
              <a:rPr lang="vi-VN" sz="1600" dirty="0" smtClean="0">
                <a:solidFill>
                  <a:schemeClr val="tx1"/>
                </a:solidFill>
              </a:rPr>
              <a:t>, (9) </a:t>
            </a: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rgbClr val="FF0000"/>
                </a:solidFill>
                <a:effectLst>
                  <a:outerShdw blurRad="38100" dist="38100" dir="2700000" algn="tl">
                    <a:srgbClr val="000000">
                      <a:alpha val="43137"/>
                    </a:srgbClr>
                  </a:outerShdw>
                </a:effectLst>
              </a:rPr>
              <a:t>Notă: Se referă la stratul filtrant</a:t>
            </a:r>
            <a:endParaRPr lang="ro-RO" sz="1600" b="1" dirty="0">
              <a:solidFill>
                <a:srgbClr val="FF0000"/>
              </a:solidFill>
              <a:effectLst>
                <a:outerShdw blurRad="38100" dist="38100" dir="2700000" algn="tl">
                  <a:srgbClr val="000000">
                    <a:alpha val="43137"/>
                  </a:srgbClr>
                </a:outerShdw>
              </a:effectLst>
            </a:endParaRPr>
          </a:p>
        </p:txBody>
      </p:sp>
      <p:sp>
        <p:nvSpPr>
          <p:cNvPr id="5"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sp>
        <p:nvSpPr>
          <p:cNvPr id="6"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pic>
        <p:nvPicPr>
          <p:cNvPr id="7" name="Picture 6" descr="C:\Users\starlab\AppData\Local\Microsoft\Windows\INetCache\Content.Word\Brazo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582" y="295824"/>
            <a:ext cx="993775" cy="1144905"/>
          </a:xfrm>
          <a:prstGeom prst="rect">
            <a:avLst/>
          </a:prstGeom>
          <a:noFill/>
          <a:ln>
            <a:noFill/>
          </a:ln>
        </p:spPr>
      </p:pic>
      <p:pic>
        <p:nvPicPr>
          <p:cNvPr id="81922" name="Picture 2"/>
          <p:cNvPicPr>
            <a:picLocks noChangeAspect="1" noChangeArrowheads="1"/>
          </p:cNvPicPr>
          <p:nvPr/>
        </p:nvPicPr>
        <p:blipFill>
          <a:blip r:embed="rId5" cstate="print"/>
          <a:srcRect/>
          <a:stretch>
            <a:fillRect/>
          </a:stretch>
        </p:blipFill>
        <p:spPr bwMode="auto">
          <a:xfrm>
            <a:off x="674641" y="4123592"/>
            <a:ext cx="8087822" cy="1444695"/>
          </a:xfrm>
          <a:prstGeom prst="rect">
            <a:avLst/>
          </a:prstGeom>
          <a:noFill/>
          <a:ln w="9525">
            <a:noFill/>
            <a:miter lim="800000"/>
            <a:headEnd/>
            <a:tailEnd/>
          </a:ln>
          <a:effectLst/>
        </p:spPr>
      </p:pic>
    </p:spTree>
    <p:extLst>
      <p:ext uri="{BB962C8B-B14F-4D97-AF65-F5344CB8AC3E}">
        <p14:creationId xmlns:p14="http://schemas.microsoft.com/office/powerpoint/2010/main" val="77208842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5"/>
          <p:cNvSpPr>
            <a:spLocks noGrp="1"/>
          </p:cNvSpPr>
          <p:nvPr>
            <p:ph type="title"/>
          </p:nvPr>
        </p:nvSpPr>
        <p:spPr>
          <a:xfrm>
            <a:off x="148740" y="1469571"/>
            <a:ext cx="8839199" cy="5130865"/>
          </a:xfrm>
        </p:spPr>
        <p:txBody>
          <a:bodyPr/>
          <a:lstStyle/>
          <a:p>
            <a:r>
              <a:rPr lang="vi-VN" sz="1600" dirty="0" smtClean="0">
                <a:solidFill>
                  <a:schemeClr val="tx1"/>
                </a:solidFill>
              </a:rPr>
              <a:t>unde: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3,6</a:t>
            </a:r>
            <a:r>
              <a:rPr lang="vi-VN" sz="1600" dirty="0" smtClean="0">
                <a:solidFill>
                  <a:schemeClr val="tx1"/>
                </a:solidFill>
              </a:rPr>
              <a:t> </a:t>
            </a:r>
            <a:r>
              <a:rPr lang="vi-VN" sz="1600" i="1" dirty="0" smtClean="0">
                <a:solidFill>
                  <a:schemeClr val="tx1"/>
                </a:solidFill>
              </a:rPr>
              <a:t>–</a:t>
            </a:r>
            <a:r>
              <a:rPr lang="vi-VN" sz="1600" dirty="0" smtClean="0">
                <a:solidFill>
                  <a:schemeClr val="tx1"/>
                </a:solidFill>
              </a:rPr>
              <a:t> coeficient de transformare din l/s în m</a:t>
            </a:r>
            <a:r>
              <a:rPr lang="vi-VN" sz="1600" baseline="30000" dirty="0" smtClean="0">
                <a:solidFill>
                  <a:schemeClr val="tx1"/>
                </a:solidFill>
              </a:rPr>
              <a:t>3</a:t>
            </a:r>
            <a:r>
              <a:rPr lang="vi-VN" sz="1600" dirty="0" smtClean="0">
                <a:solidFill>
                  <a:schemeClr val="tx1"/>
                </a:solidFill>
              </a:rPr>
              <a:t>/h;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S</a:t>
            </a:r>
            <a:r>
              <a:rPr lang="vi-VN" sz="1600" b="1" baseline="-25000" dirty="0" smtClean="0">
                <a:solidFill>
                  <a:schemeClr val="tx1"/>
                </a:solidFill>
              </a:rPr>
              <a:t>filtru </a:t>
            </a:r>
            <a:r>
              <a:rPr lang="vi-VN" sz="1600" i="1" dirty="0" smtClean="0">
                <a:solidFill>
                  <a:schemeClr val="tx1"/>
                </a:solidFill>
              </a:rPr>
              <a:t>– </a:t>
            </a:r>
            <a:r>
              <a:rPr lang="vi-VN" sz="1600" dirty="0" smtClean="0">
                <a:solidFill>
                  <a:schemeClr val="tx1"/>
                </a:solidFill>
              </a:rPr>
              <a:t>suprafaţa stratului filtrant, m</a:t>
            </a:r>
            <a:r>
              <a:rPr lang="vi-VN" sz="1600" baseline="30000" dirty="0" smtClean="0">
                <a:solidFill>
                  <a:schemeClr val="tx1"/>
                </a:solidFill>
              </a:rPr>
              <a:t>2</a:t>
            </a:r>
            <a:r>
              <a:rPr lang="vi-VN" sz="1600" dirty="0" smtClean="0">
                <a:solidFill>
                  <a:schemeClr val="tx1"/>
                </a:solidFill>
              </a:rPr>
              <a:t> de suprafaţă;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q</a:t>
            </a:r>
            <a:r>
              <a:rPr lang="vi-VN" sz="1600" b="1" baseline="-25000" dirty="0" smtClean="0">
                <a:solidFill>
                  <a:schemeClr val="tx1"/>
                </a:solidFill>
              </a:rPr>
              <a:t>int. </a:t>
            </a:r>
            <a:r>
              <a:rPr lang="vi-VN" sz="1600" i="1" dirty="0" smtClean="0">
                <a:solidFill>
                  <a:schemeClr val="tx1"/>
                </a:solidFill>
              </a:rPr>
              <a:t>–</a:t>
            </a:r>
            <a:r>
              <a:rPr lang="vi-VN" sz="1600" dirty="0" smtClean="0">
                <a:solidFill>
                  <a:schemeClr val="tx1"/>
                </a:solidFill>
              </a:rPr>
              <a:t> intensitatea apei la spălare, l/(s</a:t>
            </a:r>
            <a:r>
              <a:rPr lang="vi-VN" sz="1600" b="1" dirty="0" smtClean="0">
                <a:solidFill>
                  <a:schemeClr val="tx1"/>
                </a:solidFill>
              </a:rPr>
              <a:t>∙</a:t>
            </a:r>
            <a:r>
              <a:rPr lang="vi-VN" sz="1600" dirty="0" smtClean="0">
                <a:solidFill>
                  <a:schemeClr val="tx1"/>
                </a:solidFill>
              </a:rPr>
              <a:t>m</a:t>
            </a:r>
            <a:r>
              <a:rPr lang="vi-VN" sz="1600" baseline="30000" dirty="0" smtClean="0">
                <a:solidFill>
                  <a:schemeClr val="tx1"/>
                </a:solidFill>
              </a:rPr>
              <a:t>2</a:t>
            </a:r>
            <a:r>
              <a:rPr lang="vi-VN" sz="1600" dirty="0" smtClean="0">
                <a:solidFill>
                  <a:schemeClr val="tx1"/>
                </a:solidFill>
              </a:rPr>
              <a:t>);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n </a:t>
            </a:r>
            <a:r>
              <a:rPr lang="vi-VN" sz="1600" dirty="0" smtClean="0">
                <a:solidFill>
                  <a:schemeClr val="tx1"/>
                </a:solidFill>
              </a:rPr>
              <a:t>– numărul de spălări în 24 ore, unităţi;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t </a:t>
            </a:r>
            <a:r>
              <a:rPr lang="vi-VN" sz="1600" dirty="0" smtClean="0">
                <a:solidFill>
                  <a:schemeClr val="tx1"/>
                </a:solidFill>
              </a:rPr>
              <a:t>– durata de timp a operaţiunii tehnologice de spălare, ore;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365 </a:t>
            </a:r>
            <a:r>
              <a:rPr lang="vi-VN" sz="1600" i="1" dirty="0" smtClean="0">
                <a:solidFill>
                  <a:schemeClr val="tx1"/>
                </a:solidFill>
              </a:rPr>
              <a:t>–</a:t>
            </a:r>
            <a:r>
              <a:rPr lang="vi-VN" sz="1600" dirty="0" smtClean="0">
                <a:solidFill>
                  <a:schemeClr val="tx1"/>
                </a:solidFill>
              </a:rPr>
              <a:t> numărul zilelor în an</a:t>
            </a:r>
            <a:r>
              <a:rPr lang="vi-VN" sz="1600" i="1" dirty="0" smtClean="0">
                <a:solidFill>
                  <a:schemeClr val="tx1"/>
                </a:solidFill>
              </a:rPr>
              <a:t>. </a:t>
            </a:r>
            <a:r>
              <a:rPr lang="vi-VN" sz="1600" dirty="0" smtClean="0">
                <a:solidFill>
                  <a:schemeClr val="tx1"/>
                </a:solidFill>
              </a:rPr>
              <a:t>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Notă: </a:t>
            </a:r>
            <a:r>
              <a:rPr lang="vi-VN" sz="1600" dirty="0" smtClean="0">
                <a:solidFill>
                  <a:schemeClr val="tx1"/>
                </a:solidFill>
              </a:rPr>
              <a:t> </a:t>
            </a:r>
            <a:r>
              <a:rPr lang="ro-MO" sz="1600" dirty="0" smtClean="0">
                <a:solidFill>
                  <a:schemeClr val="tx1"/>
                </a:solidFill>
              </a:rPr>
              <a:t/>
            </a:r>
            <a:br>
              <a:rPr lang="ro-MO" sz="1600" dirty="0" smtClean="0">
                <a:solidFill>
                  <a:schemeClr val="tx1"/>
                </a:solidFill>
              </a:rPr>
            </a:br>
            <a:r>
              <a:rPr lang="vi-VN" sz="1600" dirty="0" smtClean="0">
                <a:solidFill>
                  <a:schemeClr val="tx1"/>
                </a:solidFill>
              </a:rPr>
              <a:t>a) pentru spălatul unui filtru rapid: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q</a:t>
            </a:r>
            <a:r>
              <a:rPr lang="vi-VN" sz="1600" b="1" baseline="-25000" dirty="0" smtClean="0">
                <a:solidFill>
                  <a:schemeClr val="tx1"/>
                </a:solidFill>
              </a:rPr>
              <a:t>int. </a:t>
            </a:r>
            <a:r>
              <a:rPr lang="vi-VN" sz="1600" dirty="0" smtClean="0">
                <a:solidFill>
                  <a:schemeClr val="tx1"/>
                </a:solidFill>
              </a:rPr>
              <a:t>– intensitatea apei la spălare, se stabileşte 12 l/(s ∙ m</a:t>
            </a:r>
            <a:r>
              <a:rPr lang="vi-VN" sz="1600" baseline="30000" dirty="0" smtClean="0">
                <a:solidFill>
                  <a:schemeClr val="tx1"/>
                </a:solidFill>
              </a:rPr>
              <a:t>2</a:t>
            </a:r>
            <a:r>
              <a:rPr lang="vi-VN" sz="1600" dirty="0" smtClean="0">
                <a:solidFill>
                  <a:schemeClr val="tx1"/>
                </a:solidFill>
              </a:rPr>
              <a:t>);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n </a:t>
            </a:r>
            <a:r>
              <a:rPr lang="vi-VN" sz="1600" dirty="0" smtClean="0">
                <a:solidFill>
                  <a:schemeClr val="tx1"/>
                </a:solidFill>
              </a:rPr>
              <a:t>– numărul de spălări în 24 ore, se stabileşte în funcţie de calitatea apei din sursă, dar nu mai mult de 2 spălări;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t </a:t>
            </a:r>
            <a:r>
              <a:rPr lang="vi-VN" sz="1600" dirty="0" smtClean="0">
                <a:solidFill>
                  <a:schemeClr val="tx1"/>
                </a:solidFill>
              </a:rPr>
              <a:t>– durata de timp a operaţiunii tehnologice de spălare, se stabileşte 0,1 ore; </a:t>
            </a:r>
            <a:r>
              <a:rPr lang="ro-MO" sz="1600" dirty="0" smtClean="0">
                <a:solidFill>
                  <a:schemeClr val="tx1"/>
                </a:solidFill>
              </a:rPr>
              <a:t/>
            </a:r>
            <a:br>
              <a:rPr lang="ro-MO" sz="1600" dirty="0" smtClean="0">
                <a:solidFill>
                  <a:schemeClr val="tx1"/>
                </a:solidFill>
              </a:rPr>
            </a:br>
            <a:r>
              <a:rPr lang="vi-VN" sz="1600" dirty="0" smtClean="0">
                <a:solidFill>
                  <a:schemeClr val="tx1"/>
                </a:solidFill>
              </a:rPr>
              <a:t>b) pentru spălatul prefiltrelor: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q</a:t>
            </a:r>
            <a:r>
              <a:rPr lang="vi-VN" sz="1600" b="1" baseline="-25000" dirty="0" smtClean="0">
                <a:solidFill>
                  <a:schemeClr val="tx1"/>
                </a:solidFill>
              </a:rPr>
              <a:t>int. </a:t>
            </a:r>
            <a:r>
              <a:rPr lang="vi-VN" sz="1600" dirty="0" smtClean="0">
                <a:solidFill>
                  <a:schemeClr val="tx1"/>
                </a:solidFill>
              </a:rPr>
              <a:t>– intensitatea apei la spălare se stabileşte 15 l/(s ∙ m</a:t>
            </a:r>
            <a:r>
              <a:rPr lang="vi-VN" sz="1600" baseline="30000" dirty="0" smtClean="0">
                <a:solidFill>
                  <a:schemeClr val="tx1"/>
                </a:solidFill>
              </a:rPr>
              <a:t>2</a:t>
            </a:r>
            <a:r>
              <a:rPr lang="vi-VN" sz="1600" dirty="0" smtClean="0">
                <a:solidFill>
                  <a:schemeClr val="tx1"/>
                </a:solidFill>
              </a:rPr>
              <a:t>);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n </a:t>
            </a:r>
            <a:r>
              <a:rPr lang="vi-VN" sz="1600" dirty="0" smtClean="0">
                <a:solidFill>
                  <a:schemeClr val="tx1"/>
                </a:solidFill>
              </a:rPr>
              <a:t>– numărul de spălări în 24 ore se stabileşte în funcţie de calitatea apei din sursă, dar nu mai mult de 2 spălări;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t</a:t>
            </a:r>
            <a:r>
              <a:rPr lang="vi-VN" sz="1600" dirty="0" smtClean="0">
                <a:solidFill>
                  <a:schemeClr val="tx1"/>
                </a:solidFill>
              </a:rPr>
              <a:t> – durata de timp a operaţiunii tehnologice de spălare, se stabileşte 0,3 ore.</a:t>
            </a:r>
            <a:endParaRPr lang="ro-RO" sz="1600" b="1" dirty="0">
              <a:solidFill>
                <a:schemeClr val="tx1"/>
              </a:solidFill>
            </a:endParaRPr>
          </a:p>
        </p:txBody>
      </p:sp>
      <p:sp>
        <p:nvSpPr>
          <p:cNvPr id="5"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sp>
        <p:nvSpPr>
          <p:cNvPr id="6"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pic>
        <p:nvPicPr>
          <p:cNvPr id="7" name="Picture 6" descr="C:\Users\starlab\AppData\Local\Microsoft\Windows\INetCache\Content.Word\Brazo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582" y="295824"/>
            <a:ext cx="993775" cy="1144905"/>
          </a:xfrm>
          <a:prstGeom prst="rect">
            <a:avLst/>
          </a:prstGeom>
          <a:noFill/>
          <a:ln>
            <a:noFill/>
          </a:ln>
        </p:spPr>
      </p:pic>
    </p:spTree>
    <p:extLst>
      <p:ext uri="{BB962C8B-B14F-4D97-AF65-F5344CB8AC3E}">
        <p14:creationId xmlns:p14="http://schemas.microsoft.com/office/powerpoint/2010/main" val="77208842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itel 15"/>
          <p:cNvSpPr>
            <a:spLocks noGrp="1"/>
          </p:cNvSpPr>
          <p:nvPr>
            <p:ph type="title"/>
          </p:nvPr>
        </p:nvSpPr>
        <p:spPr>
          <a:xfrm>
            <a:off x="148740" y="1863969"/>
            <a:ext cx="8839199" cy="4736467"/>
          </a:xfrm>
        </p:spPr>
        <p:txBody>
          <a:bodyPr/>
          <a:lstStyle/>
          <a:p>
            <a:pPr algn="ctr"/>
            <a:r>
              <a:rPr lang="x-none" b="1" dirty="0" smtClean="0">
                <a:solidFill>
                  <a:srgbClr val="002060"/>
                </a:solidFill>
              </a:rPr>
              <a:t/>
            </a:r>
            <a:br>
              <a:rPr lang="x-none" b="1" dirty="0" smtClean="0">
                <a:solidFill>
                  <a:srgbClr val="002060"/>
                </a:solidFill>
              </a:rPr>
            </a:br>
            <a:r>
              <a:rPr lang="x-none" b="1" dirty="0">
                <a:solidFill>
                  <a:srgbClr val="002060"/>
                </a:solidFill>
              </a:rPr>
              <a:t>„</a:t>
            </a:r>
            <a:r>
              <a:rPr lang="x-none" b="1" dirty="0" smtClean="0">
                <a:solidFill>
                  <a:srgbClr val="002060"/>
                </a:solidFill>
              </a:rPr>
              <a:t>Regulamentul  </a:t>
            </a:r>
            <a:br>
              <a:rPr lang="x-none" b="1" dirty="0" smtClean="0">
                <a:solidFill>
                  <a:srgbClr val="002060"/>
                </a:solidFill>
              </a:rPr>
            </a:br>
            <a:r>
              <a:rPr lang="x-none" b="1" dirty="0" smtClean="0">
                <a:solidFill>
                  <a:srgbClr val="002060"/>
                </a:solidFill>
              </a:rPr>
              <a:t>cu privire la stabilirea și aprobarea, în scop de determinare a tarifelor, a consumului tehnologic și a pierderilor de apă în sistemele publice de alimentare cu apă”</a:t>
            </a:r>
            <a:br>
              <a:rPr lang="x-none" b="1" dirty="0" smtClean="0">
                <a:solidFill>
                  <a:srgbClr val="002060"/>
                </a:solidFill>
              </a:rPr>
            </a:br>
            <a:r>
              <a:rPr lang="x-none" b="1" dirty="0">
                <a:solidFill>
                  <a:srgbClr val="002060"/>
                </a:solidFill>
              </a:rPr>
              <a:t/>
            </a:r>
            <a:br>
              <a:rPr lang="x-none" b="1" dirty="0">
                <a:solidFill>
                  <a:srgbClr val="002060"/>
                </a:solidFill>
              </a:rPr>
            </a:br>
            <a:r>
              <a:rPr lang="x-none" b="1" dirty="0" smtClean="0">
                <a:solidFill>
                  <a:srgbClr val="002060"/>
                </a:solidFill>
              </a:rPr>
              <a:t>aprobat prin Hotărârea Consiliului de administrație al ANRE nr. 180/2016 din 10 iulie 2016</a:t>
            </a:r>
            <a:endParaRPr lang="ro-RO" sz="1600" b="1" dirty="0">
              <a:solidFill>
                <a:srgbClr val="002060"/>
              </a:solidFill>
            </a:endParaRPr>
          </a:p>
        </p:txBody>
      </p:sp>
      <p:sp>
        <p:nvSpPr>
          <p:cNvPr id="5"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sp>
        <p:nvSpPr>
          <p:cNvPr id="6"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pic>
        <p:nvPicPr>
          <p:cNvPr id="7" name="Picture 6" descr="C:\Users\starlab\AppData\Local\Microsoft\Windows\INetCache\Content.Word\Brazo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582" y="295824"/>
            <a:ext cx="993775" cy="1144905"/>
          </a:xfrm>
          <a:prstGeom prst="rect">
            <a:avLst/>
          </a:prstGeom>
          <a:noFill/>
          <a:ln>
            <a:noFill/>
          </a:ln>
        </p:spPr>
      </p:pic>
    </p:spTree>
    <p:extLst>
      <p:ext uri="{BB962C8B-B14F-4D97-AF65-F5344CB8AC3E}">
        <p14:creationId xmlns:p14="http://schemas.microsoft.com/office/powerpoint/2010/main" val="77208842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5"/>
          <p:cNvSpPr>
            <a:spLocks noGrp="1"/>
          </p:cNvSpPr>
          <p:nvPr>
            <p:ph type="title"/>
          </p:nvPr>
        </p:nvSpPr>
        <p:spPr>
          <a:xfrm>
            <a:off x="148740" y="1469571"/>
            <a:ext cx="8839199" cy="5130865"/>
          </a:xfrm>
        </p:spPr>
        <p:txBody>
          <a:bodyPr/>
          <a:lstStyle/>
          <a:p>
            <a:r>
              <a:rPr lang="ro-MO" sz="1600" b="1" dirty="0" smtClean="0">
                <a:solidFill>
                  <a:schemeClr val="tx1"/>
                </a:solidFill>
              </a:rPr>
              <a:t/>
            </a:r>
            <a:br>
              <a:rPr lang="ro-MO" sz="1600" b="1" dirty="0" smtClean="0">
                <a:solidFill>
                  <a:schemeClr val="tx1"/>
                </a:solidFill>
              </a:rPr>
            </a:br>
            <a:r>
              <a:rPr lang="ro-MO" sz="1600" b="1" dirty="0" smtClean="0">
                <a:solidFill>
                  <a:schemeClr val="tx1"/>
                </a:solidFill>
              </a:rPr>
              <a:t/>
            </a:r>
            <a:br>
              <a:rPr lang="ro-MO" sz="1600" b="1" dirty="0" smtClean="0">
                <a:solidFill>
                  <a:schemeClr val="tx1"/>
                </a:solidFill>
              </a:rPr>
            </a:br>
            <a:r>
              <a:rPr lang="vi-VN" sz="1600" b="1" dirty="0" smtClean="0">
                <a:solidFill>
                  <a:schemeClr val="tx1"/>
                </a:solidFill>
              </a:rPr>
              <a:t>V</a:t>
            </a:r>
            <a:r>
              <a:rPr lang="vi-VN" sz="1600" b="1" baseline="-25000" dirty="0" smtClean="0">
                <a:solidFill>
                  <a:schemeClr val="tx1"/>
                </a:solidFill>
              </a:rPr>
              <a:t>sp/dz.filtr</a:t>
            </a:r>
            <a:r>
              <a:rPr lang="vi-VN" sz="1600" dirty="0" smtClean="0">
                <a:solidFill>
                  <a:schemeClr val="tx1"/>
                </a:solidFill>
              </a:rPr>
              <a:t> – consumul de apă utilizat la spălarea şi dezinfectarea </a:t>
            </a:r>
            <a:r>
              <a:rPr lang="vi-VN" sz="1600" dirty="0" smtClean="0">
                <a:solidFill>
                  <a:srgbClr val="FF0000"/>
                </a:solidFill>
                <a:effectLst>
                  <a:outerShdw blurRad="38100" dist="38100" dir="2700000" algn="tl">
                    <a:srgbClr val="000000">
                      <a:alpha val="43137"/>
                    </a:srgbClr>
                  </a:outerShdw>
                </a:effectLst>
              </a:rPr>
              <a:t>pereţilor filtrelor </a:t>
            </a:r>
            <a:r>
              <a:rPr lang="vi-VN" sz="1600" dirty="0" smtClean="0">
                <a:solidFill>
                  <a:schemeClr val="tx1"/>
                </a:solidFill>
              </a:rPr>
              <a:t>se determină conform formulei (11) din punctul 25 al prezentului Regulament;</a:t>
            </a: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endParaRPr lang="ro-RO" sz="1600" b="1" dirty="0">
              <a:solidFill>
                <a:schemeClr val="tx1"/>
              </a:solidFill>
            </a:endParaRPr>
          </a:p>
        </p:txBody>
      </p:sp>
      <p:sp>
        <p:nvSpPr>
          <p:cNvPr id="5"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sp>
        <p:nvSpPr>
          <p:cNvPr id="6"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pic>
        <p:nvPicPr>
          <p:cNvPr id="7" name="Picture 6" descr="C:\Users\starlab\AppData\Local\Microsoft\Windows\INetCache\Content.Word\Brazo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582" y="295824"/>
            <a:ext cx="993775" cy="1144905"/>
          </a:xfrm>
          <a:prstGeom prst="rect">
            <a:avLst/>
          </a:prstGeom>
          <a:noFill/>
          <a:ln>
            <a:noFill/>
          </a:ln>
        </p:spPr>
      </p:pic>
      <p:pic>
        <p:nvPicPr>
          <p:cNvPr id="82946" name="Picture 2"/>
          <p:cNvPicPr>
            <a:picLocks noChangeAspect="1" noChangeArrowheads="1"/>
          </p:cNvPicPr>
          <p:nvPr/>
        </p:nvPicPr>
        <p:blipFill>
          <a:blip r:embed="rId5" cstate="print"/>
          <a:srcRect/>
          <a:stretch>
            <a:fillRect/>
          </a:stretch>
        </p:blipFill>
        <p:spPr bwMode="auto">
          <a:xfrm>
            <a:off x="0" y="2972416"/>
            <a:ext cx="9144000" cy="2104552"/>
          </a:xfrm>
          <a:prstGeom prst="rect">
            <a:avLst/>
          </a:prstGeom>
          <a:noFill/>
          <a:ln w="9525">
            <a:noFill/>
            <a:miter lim="800000"/>
            <a:headEnd/>
            <a:tailEnd/>
          </a:ln>
          <a:effectLst/>
        </p:spPr>
      </p:pic>
    </p:spTree>
    <p:extLst>
      <p:ext uri="{BB962C8B-B14F-4D97-AF65-F5344CB8AC3E}">
        <p14:creationId xmlns:p14="http://schemas.microsoft.com/office/powerpoint/2010/main" val="77208842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5"/>
          <p:cNvSpPr>
            <a:spLocks noGrp="1"/>
          </p:cNvSpPr>
          <p:nvPr>
            <p:ph type="title"/>
          </p:nvPr>
        </p:nvSpPr>
        <p:spPr>
          <a:xfrm>
            <a:off x="148740" y="1469571"/>
            <a:ext cx="8839199" cy="5130865"/>
          </a:xfrm>
        </p:spPr>
        <p:txBody>
          <a:bodyPr/>
          <a:lstStyle/>
          <a:p>
            <a:r>
              <a:rPr lang="vi-VN" sz="1600" b="1" dirty="0" smtClean="0">
                <a:solidFill>
                  <a:schemeClr val="tx1"/>
                </a:solidFill>
              </a:rPr>
              <a:t>23. </a:t>
            </a:r>
            <a:r>
              <a:rPr lang="vi-VN" sz="1600" dirty="0" smtClean="0">
                <a:solidFill>
                  <a:schemeClr val="tx1"/>
                </a:solidFill>
              </a:rPr>
              <a:t>Consumul tehnologic de apă la răcirea rulmenţilor pompelor, suflantelor la staţiile de tratare a apei, </a:t>
            </a:r>
            <a:r>
              <a:rPr lang="vi-VN" sz="1600" b="1" dirty="0" smtClean="0">
                <a:solidFill>
                  <a:schemeClr val="tx1"/>
                </a:solidFill>
              </a:rPr>
              <a:t>V</a:t>
            </a:r>
            <a:r>
              <a:rPr lang="vi-VN" sz="1600" b="1" baseline="-25000" dirty="0" smtClean="0">
                <a:solidFill>
                  <a:schemeClr val="tx1"/>
                </a:solidFill>
              </a:rPr>
              <a:t>r.rulm.</a:t>
            </a:r>
            <a:r>
              <a:rPr lang="vi-VN" sz="1600" dirty="0" smtClean="0">
                <a:solidFill>
                  <a:schemeClr val="tx1"/>
                </a:solidFill>
              </a:rPr>
              <a:t>, se determină conform formulei: </a:t>
            </a:r>
            <a:r>
              <a:rPr lang="ro-MO" sz="1600" dirty="0" smtClean="0">
                <a:solidFill>
                  <a:schemeClr val="tx1"/>
                </a:solidFill>
              </a:rPr>
              <a:t/>
            </a:r>
            <a:br>
              <a:rPr lang="ro-MO" sz="1600" dirty="0" smtClean="0">
                <a:solidFill>
                  <a:schemeClr val="tx1"/>
                </a:solidFill>
              </a:rPr>
            </a:br>
            <a:r>
              <a:rPr lang="ro-MO" sz="1600" dirty="0" smtClean="0">
                <a:solidFill>
                  <a:schemeClr val="tx1"/>
                </a:solidFill>
              </a:rPr>
              <a:t>                                                                    </a:t>
            </a:r>
            <a:r>
              <a:rPr lang="vi-VN" sz="1600" b="1" dirty="0" smtClean="0">
                <a:solidFill>
                  <a:schemeClr val="tx1"/>
                </a:solidFill>
              </a:rPr>
              <a:t>V</a:t>
            </a:r>
            <a:r>
              <a:rPr lang="vi-VN" sz="1600" b="1" baseline="-25000" dirty="0" smtClean="0">
                <a:solidFill>
                  <a:schemeClr val="tx1"/>
                </a:solidFill>
              </a:rPr>
              <a:t>r.rulm.</a:t>
            </a:r>
            <a:r>
              <a:rPr lang="vi-VN" sz="1600" b="1" dirty="0" smtClean="0">
                <a:solidFill>
                  <a:schemeClr val="tx1"/>
                </a:solidFill>
              </a:rPr>
              <a:t> = q ∙ n ∙ t</a:t>
            </a:r>
            <a:r>
              <a:rPr lang="vi-VN" sz="1600" dirty="0" smtClean="0">
                <a:solidFill>
                  <a:schemeClr val="tx1"/>
                </a:solidFill>
              </a:rPr>
              <a:t>, m</a:t>
            </a:r>
            <a:r>
              <a:rPr lang="vi-VN" sz="1600" baseline="30000" dirty="0" smtClean="0">
                <a:solidFill>
                  <a:schemeClr val="tx1"/>
                </a:solidFill>
              </a:rPr>
              <a:t>3</a:t>
            </a:r>
            <a:r>
              <a:rPr lang="vi-VN" sz="1600" dirty="0" smtClean="0">
                <a:solidFill>
                  <a:schemeClr val="tx1"/>
                </a:solidFill>
              </a:rPr>
              <a:t>, (10)</a:t>
            </a:r>
            <a:r>
              <a:rPr lang="ro-MO" sz="1600" dirty="0" smtClean="0">
                <a:solidFill>
                  <a:schemeClr val="tx1"/>
                </a:solidFill>
              </a:rPr>
              <a:t/>
            </a:r>
            <a:br>
              <a:rPr lang="ro-MO" sz="1600" dirty="0" smtClean="0">
                <a:solidFill>
                  <a:schemeClr val="tx1"/>
                </a:solidFill>
              </a:rPr>
            </a:br>
            <a:r>
              <a:rPr lang="ro-MO" sz="1600" dirty="0" smtClean="0">
                <a:solidFill>
                  <a:schemeClr val="tx1"/>
                </a:solidFill>
              </a:rPr>
              <a:t>unde:</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vi-VN" sz="1600" dirty="0" smtClean="0"/>
              <a:t> </a:t>
            </a:r>
            <a:r>
              <a:rPr lang="vi-VN" sz="1600" dirty="0" smtClean="0">
                <a:solidFill>
                  <a:schemeClr val="tx1"/>
                </a:solidFill>
              </a:rPr>
              <a:t>unde: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q</a:t>
            </a:r>
            <a:r>
              <a:rPr lang="vi-VN" sz="1600" dirty="0" smtClean="0">
                <a:solidFill>
                  <a:schemeClr val="tx1"/>
                </a:solidFill>
              </a:rPr>
              <a:t> – consumul de apă la un agregat, m</a:t>
            </a:r>
            <a:r>
              <a:rPr lang="vi-VN" sz="1600" baseline="30000" dirty="0" smtClean="0">
                <a:solidFill>
                  <a:schemeClr val="tx1"/>
                </a:solidFill>
              </a:rPr>
              <a:t>3</a:t>
            </a:r>
            <a:r>
              <a:rPr lang="vi-VN" sz="1600" dirty="0" smtClean="0">
                <a:solidFill>
                  <a:schemeClr val="tx1"/>
                </a:solidFill>
              </a:rPr>
              <a:t>/h;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t </a:t>
            </a:r>
            <a:r>
              <a:rPr lang="vi-VN" sz="1600" dirty="0" smtClean="0">
                <a:solidFill>
                  <a:schemeClr val="tx1"/>
                </a:solidFill>
              </a:rPr>
              <a:t>– durata de timp de funcţionare anuală a agregatului, ore;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n</a:t>
            </a:r>
            <a:r>
              <a:rPr lang="vi-VN" sz="1600" dirty="0" smtClean="0">
                <a:solidFill>
                  <a:schemeClr val="tx1"/>
                </a:solidFill>
              </a:rPr>
              <a:t> – numărul agregatelor în funcţiune, unităţi.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Notă:</a:t>
            </a:r>
            <a:r>
              <a:rPr lang="vi-VN" sz="1600" dirty="0" smtClean="0">
                <a:solidFill>
                  <a:schemeClr val="tx1"/>
                </a:solidFill>
              </a:rPr>
              <a:t>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q</a:t>
            </a:r>
            <a:r>
              <a:rPr lang="vi-VN" sz="1600" dirty="0" smtClean="0">
                <a:solidFill>
                  <a:schemeClr val="tx1"/>
                </a:solidFill>
              </a:rPr>
              <a:t> – consumul de apă la un agregat volum indicat în paşaportul tehnic al agregatului;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t </a:t>
            </a:r>
            <a:r>
              <a:rPr lang="vi-VN" sz="1600" dirty="0" smtClean="0">
                <a:solidFill>
                  <a:schemeClr val="tx1"/>
                </a:solidFill>
              </a:rPr>
              <a:t>– durata de timp de funcţionare a agregatului constituie numărul orelor de funcţionare a agregatului conform datelor Registrului de exploatare;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n </a:t>
            </a:r>
            <a:r>
              <a:rPr lang="vi-VN" sz="1600" dirty="0" smtClean="0">
                <a:solidFill>
                  <a:schemeClr val="tx1"/>
                </a:solidFill>
              </a:rPr>
              <a:t>– numărul agregatelor în funcţiune constituie numărul agregatelor în funcţiune conform datelor Registrului de exploatare; </a:t>
            </a:r>
            <a:r>
              <a:rPr lang="ro-MO" sz="1600" dirty="0" smtClean="0">
                <a:solidFill>
                  <a:schemeClr val="tx1"/>
                </a:solidFill>
              </a:rPr>
              <a:t/>
            </a:r>
            <a:br>
              <a:rPr lang="ro-MO" sz="1600" dirty="0" smtClean="0">
                <a:solidFill>
                  <a:schemeClr val="tx1"/>
                </a:solidFill>
              </a:rPr>
            </a:br>
            <a:endParaRPr lang="ro-RO" sz="1600" b="1" dirty="0">
              <a:solidFill>
                <a:schemeClr val="tx1"/>
              </a:solidFill>
            </a:endParaRPr>
          </a:p>
        </p:txBody>
      </p:sp>
      <p:sp>
        <p:nvSpPr>
          <p:cNvPr id="5"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sp>
        <p:nvSpPr>
          <p:cNvPr id="6"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pic>
        <p:nvPicPr>
          <p:cNvPr id="7" name="Picture 6" descr="C:\Users\starlab\AppData\Local\Microsoft\Windows\INetCache\Content.Word\Brazo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582" y="295824"/>
            <a:ext cx="993775" cy="1144905"/>
          </a:xfrm>
          <a:prstGeom prst="rect">
            <a:avLst/>
          </a:prstGeom>
          <a:noFill/>
          <a:ln>
            <a:noFill/>
          </a:ln>
        </p:spPr>
      </p:pic>
      <p:pic>
        <p:nvPicPr>
          <p:cNvPr id="83970" name="Picture 2"/>
          <p:cNvPicPr>
            <a:picLocks noChangeAspect="1" noChangeArrowheads="1"/>
          </p:cNvPicPr>
          <p:nvPr/>
        </p:nvPicPr>
        <p:blipFill>
          <a:blip r:embed="rId5" cstate="print"/>
          <a:srcRect/>
          <a:stretch>
            <a:fillRect/>
          </a:stretch>
        </p:blipFill>
        <p:spPr bwMode="auto">
          <a:xfrm>
            <a:off x="1152880" y="2371560"/>
            <a:ext cx="6203263" cy="1872894"/>
          </a:xfrm>
          <a:prstGeom prst="rect">
            <a:avLst/>
          </a:prstGeom>
          <a:noFill/>
          <a:ln w="9525">
            <a:noFill/>
            <a:miter lim="800000"/>
            <a:headEnd/>
            <a:tailEnd/>
          </a:ln>
          <a:effectLst/>
        </p:spPr>
      </p:pic>
    </p:spTree>
    <p:extLst>
      <p:ext uri="{BB962C8B-B14F-4D97-AF65-F5344CB8AC3E}">
        <p14:creationId xmlns:p14="http://schemas.microsoft.com/office/powerpoint/2010/main" val="77208842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5"/>
          <p:cNvSpPr>
            <a:spLocks noGrp="1"/>
          </p:cNvSpPr>
          <p:nvPr>
            <p:ph type="title"/>
          </p:nvPr>
        </p:nvSpPr>
        <p:spPr>
          <a:xfrm>
            <a:off x="148740" y="1469571"/>
            <a:ext cx="8839199" cy="5130865"/>
          </a:xfrm>
        </p:spPr>
        <p:txBody>
          <a:bodyPr/>
          <a:lstStyle/>
          <a:p>
            <a:r>
              <a:rPr lang="vi-VN" sz="1600" b="1" dirty="0" smtClean="0">
                <a:solidFill>
                  <a:schemeClr val="tx1"/>
                </a:solidFill>
              </a:rPr>
              <a:t>24. </a:t>
            </a:r>
            <a:r>
              <a:rPr lang="vi-VN" sz="1600" dirty="0" smtClean="0">
                <a:solidFill>
                  <a:schemeClr val="tx1"/>
                </a:solidFill>
              </a:rPr>
              <a:t>În cazul existenţei contoarelor se utilizează valoarea efectivă a volumului de apă înregistrat în perioada precedentă, conform indicilor contorului, dar care nu va fi mai mare decât volumul de apă ce se obţine conform calculelor. </a:t>
            </a: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vi-VN" sz="1600" b="1" dirty="0" smtClean="0">
                <a:solidFill>
                  <a:schemeClr val="tx1"/>
                </a:solidFill>
              </a:rPr>
              <a:t>25. </a:t>
            </a:r>
            <a:r>
              <a:rPr lang="vi-VN" sz="1600" dirty="0" smtClean="0">
                <a:solidFill>
                  <a:schemeClr val="tx1"/>
                </a:solidFill>
              </a:rPr>
              <a:t>Consumul tehnologic de apă la spălatul, dezinfectarea rezervoarelor/bazinelor </a:t>
            </a:r>
            <a:r>
              <a:rPr lang="vi-VN" sz="1600" dirty="0" smtClean="0">
                <a:solidFill>
                  <a:srgbClr val="FF0000"/>
                </a:solidFill>
                <a:effectLst>
                  <a:outerShdw blurRad="38100" dist="38100" dir="2700000" algn="tl">
                    <a:srgbClr val="000000">
                      <a:alpha val="43137"/>
                    </a:srgbClr>
                  </a:outerShdw>
                </a:effectLst>
              </a:rPr>
              <a:t>la staţiile de tratare a apei</a:t>
            </a:r>
            <a:r>
              <a:rPr lang="vi-VN" sz="1600" dirty="0" smtClean="0">
                <a:solidFill>
                  <a:schemeClr val="tx1"/>
                </a:solidFill>
              </a:rPr>
              <a:t>, </a:t>
            </a:r>
            <a:r>
              <a:rPr lang="vi-VN" sz="1600" b="1" dirty="0" smtClean="0">
                <a:solidFill>
                  <a:schemeClr val="tx1"/>
                </a:solidFill>
              </a:rPr>
              <a:t>V</a:t>
            </a:r>
            <a:r>
              <a:rPr lang="vi-VN" sz="1600" b="1" baseline="-25000" dirty="0" smtClean="0">
                <a:solidFill>
                  <a:schemeClr val="tx1"/>
                </a:solidFill>
              </a:rPr>
              <a:t>sp/dz.rz/bz.</a:t>
            </a:r>
            <a:r>
              <a:rPr lang="vi-VN" sz="1600" dirty="0" smtClean="0">
                <a:solidFill>
                  <a:schemeClr val="tx1"/>
                </a:solidFill>
              </a:rPr>
              <a:t>, se determină conform formulei: </a:t>
            </a: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t>
            </a:r>
            <a:r>
              <a:rPr lang="vi-VN" sz="1600" b="1" dirty="0" smtClean="0">
                <a:solidFill>
                  <a:schemeClr val="tx1"/>
                </a:solidFill>
              </a:rPr>
              <a:t>V</a:t>
            </a:r>
            <a:r>
              <a:rPr lang="vi-VN" sz="1600" b="1" baseline="-25000" dirty="0" smtClean="0">
                <a:solidFill>
                  <a:schemeClr val="tx1"/>
                </a:solidFill>
              </a:rPr>
              <a:t>sp/dz.rz./bz </a:t>
            </a:r>
            <a:r>
              <a:rPr lang="vi-VN" sz="1600" b="1" dirty="0" smtClean="0">
                <a:solidFill>
                  <a:schemeClr val="tx1"/>
                </a:solidFill>
              </a:rPr>
              <a:t>= (2 ∙ q</a:t>
            </a:r>
            <a:r>
              <a:rPr lang="vi-VN" sz="1600" b="1" baseline="-25000" dirty="0" smtClean="0">
                <a:solidFill>
                  <a:schemeClr val="tx1"/>
                </a:solidFill>
              </a:rPr>
              <a:t>i</a:t>
            </a:r>
            <a:r>
              <a:rPr lang="vi-VN" sz="1600" b="1" dirty="0" smtClean="0">
                <a:solidFill>
                  <a:schemeClr val="tx1"/>
                </a:solidFill>
              </a:rPr>
              <a:t> ∙ t + 0,5) ∙ s ∙ n ∙ 10</a:t>
            </a:r>
            <a:r>
              <a:rPr lang="vi-VN" sz="1600" b="1" baseline="30000" dirty="0" smtClean="0">
                <a:solidFill>
                  <a:schemeClr val="tx1"/>
                </a:solidFill>
              </a:rPr>
              <a:t>-3</a:t>
            </a:r>
            <a:r>
              <a:rPr lang="vi-VN" sz="1600" dirty="0" smtClean="0">
                <a:solidFill>
                  <a:schemeClr val="tx1"/>
                </a:solidFill>
              </a:rPr>
              <a:t>, m</a:t>
            </a:r>
            <a:r>
              <a:rPr lang="vi-VN" sz="1600" baseline="30000" dirty="0" smtClean="0">
                <a:solidFill>
                  <a:schemeClr val="tx1"/>
                </a:solidFill>
              </a:rPr>
              <a:t>3</a:t>
            </a:r>
            <a:r>
              <a:rPr lang="vi-VN" sz="1600" i="1" dirty="0" smtClean="0">
                <a:solidFill>
                  <a:schemeClr val="tx1"/>
                </a:solidFill>
              </a:rPr>
              <a:t>,</a:t>
            </a:r>
            <a:r>
              <a:rPr lang="vi-VN" sz="1600" dirty="0" smtClean="0">
                <a:solidFill>
                  <a:schemeClr val="tx1"/>
                </a:solidFill>
              </a:rPr>
              <a:t> (11)</a:t>
            </a: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endParaRPr lang="ro-RO" sz="1600" b="1" dirty="0">
              <a:solidFill>
                <a:schemeClr val="tx1"/>
              </a:solidFill>
            </a:endParaRPr>
          </a:p>
        </p:txBody>
      </p:sp>
      <p:sp>
        <p:nvSpPr>
          <p:cNvPr id="5"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sp>
        <p:nvSpPr>
          <p:cNvPr id="6"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pic>
        <p:nvPicPr>
          <p:cNvPr id="7" name="Picture 6" descr="C:\Users\starlab\AppData\Local\Microsoft\Windows\INetCache\Content.Word\Brazo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582" y="295824"/>
            <a:ext cx="993775" cy="1144905"/>
          </a:xfrm>
          <a:prstGeom prst="rect">
            <a:avLst/>
          </a:prstGeom>
          <a:noFill/>
          <a:ln>
            <a:noFill/>
          </a:ln>
        </p:spPr>
      </p:pic>
      <p:pic>
        <p:nvPicPr>
          <p:cNvPr id="84994" name="Picture 2"/>
          <p:cNvPicPr>
            <a:picLocks noChangeAspect="1" noChangeArrowheads="1"/>
          </p:cNvPicPr>
          <p:nvPr/>
        </p:nvPicPr>
        <p:blipFill>
          <a:blip r:embed="rId5" cstate="print"/>
          <a:srcRect/>
          <a:stretch>
            <a:fillRect/>
          </a:stretch>
        </p:blipFill>
        <p:spPr bwMode="auto">
          <a:xfrm>
            <a:off x="0" y="3968347"/>
            <a:ext cx="9086149" cy="2405157"/>
          </a:xfrm>
          <a:prstGeom prst="rect">
            <a:avLst/>
          </a:prstGeom>
          <a:noFill/>
          <a:ln w="9525">
            <a:noFill/>
            <a:miter lim="800000"/>
            <a:headEnd/>
            <a:tailEnd/>
          </a:ln>
          <a:effectLst/>
        </p:spPr>
      </p:pic>
    </p:spTree>
    <p:extLst>
      <p:ext uri="{BB962C8B-B14F-4D97-AF65-F5344CB8AC3E}">
        <p14:creationId xmlns:p14="http://schemas.microsoft.com/office/powerpoint/2010/main" val="77208842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5"/>
          <p:cNvSpPr>
            <a:spLocks noGrp="1"/>
          </p:cNvSpPr>
          <p:nvPr>
            <p:ph type="title"/>
          </p:nvPr>
        </p:nvSpPr>
        <p:spPr>
          <a:xfrm>
            <a:off x="148740" y="1469571"/>
            <a:ext cx="8839199" cy="5130865"/>
          </a:xfrm>
        </p:spPr>
        <p:txBody>
          <a:bodyPr/>
          <a:lstStyle/>
          <a:p>
            <a:r>
              <a:rPr lang="vi-VN" sz="1600" dirty="0" smtClean="0">
                <a:solidFill>
                  <a:schemeClr val="tx1"/>
                </a:solidFill>
              </a:rPr>
              <a:t>unde: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q</a:t>
            </a:r>
            <a:r>
              <a:rPr lang="vi-VN" sz="1600" b="1" baseline="-25000" dirty="0" smtClean="0">
                <a:solidFill>
                  <a:schemeClr val="tx1"/>
                </a:solidFill>
              </a:rPr>
              <a:t>i</a:t>
            </a:r>
            <a:r>
              <a:rPr lang="vi-VN" sz="1600" dirty="0" smtClean="0">
                <a:solidFill>
                  <a:schemeClr val="tx1"/>
                </a:solidFill>
              </a:rPr>
              <a:t> – debitul jetului de apă, l/(s</a:t>
            </a:r>
            <a:r>
              <a:rPr lang="vi-VN" sz="1600" b="1" dirty="0" smtClean="0">
                <a:solidFill>
                  <a:schemeClr val="tx1"/>
                </a:solidFill>
              </a:rPr>
              <a:t>∙</a:t>
            </a:r>
            <a:r>
              <a:rPr lang="vi-VN" sz="1600" dirty="0" smtClean="0">
                <a:solidFill>
                  <a:schemeClr val="tx1"/>
                </a:solidFill>
              </a:rPr>
              <a:t>m</a:t>
            </a:r>
            <a:r>
              <a:rPr lang="vi-VN" sz="1600" baseline="30000" dirty="0" smtClean="0">
                <a:solidFill>
                  <a:schemeClr val="tx1"/>
                </a:solidFill>
              </a:rPr>
              <a:t>2</a:t>
            </a:r>
            <a:r>
              <a:rPr lang="vi-VN" sz="1600" dirty="0" smtClean="0">
                <a:solidFill>
                  <a:schemeClr val="tx1"/>
                </a:solidFill>
              </a:rPr>
              <a:t>);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n </a:t>
            </a:r>
            <a:r>
              <a:rPr lang="vi-VN" sz="1600" i="1" dirty="0" smtClean="0">
                <a:solidFill>
                  <a:schemeClr val="tx1"/>
                </a:solidFill>
              </a:rPr>
              <a:t>–</a:t>
            </a:r>
            <a:r>
              <a:rPr lang="vi-VN" sz="1600" dirty="0" smtClean="0">
                <a:solidFill>
                  <a:schemeClr val="tx1"/>
                </a:solidFill>
              </a:rPr>
              <a:t> numărul de spălări;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s </a:t>
            </a:r>
            <a:r>
              <a:rPr lang="vi-VN" sz="1600" i="1" dirty="0" smtClean="0">
                <a:solidFill>
                  <a:schemeClr val="tx1"/>
                </a:solidFill>
              </a:rPr>
              <a:t>– </a:t>
            </a:r>
            <a:r>
              <a:rPr lang="vi-VN" sz="1600" dirty="0" smtClean="0">
                <a:solidFill>
                  <a:schemeClr val="tx1"/>
                </a:solidFill>
              </a:rPr>
              <a:t>suprafaţa interioară a rezervorului/ bazinului, m</a:t>
            </a:r>
            <a:r>
              <a:rPr lang="vi-VN" sz="1600" baseline="30000" dirty="0" smtClean="0">
                <a:solidFill>
                  <a:schemeClr val="tx1"/>
                </a:solidFill>
              </a:rPr>
              <a:t>2</a:t>
            </a:r>
            <a:r>
              <a:rPr lang="vi-VN" sz="1600" dirty="0" smtClean="0">
                <a:solidFill>
                  <a:schemeClr val="tx1"/>
                </a:solidFill>
              </a:rPr>
              <a:t> de suprafaţă;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t </a:t>
            </a:r>
            <a:r>
              <a:rPr lang="vi-VN" sz="1600" dirty="0" smtClean="0">
                <a:solidFill>
                  <a:schemeClr val="tx1"/>
                </a:solidFill>
              </a:rPr>
              <a:t>–</a:t>
            </a:r>
            <a:r>
              <a:rPr lang="vi-VN" sz="1600" b="1" dirty="0" smtClean="0">
                <a:solidFill>
                  <a:schemeClr val="tx1"/>
                </a:solidFill>
              </a:rPr>
              <a:t> </a:t>
            </a:r>
            <a:r>
              <a:rPr lang="vi-VN" sz="1600" dirty="0" smtClean="0">
                <a:solidFill>
                  <a:schemeClr val="tx1"/>
                </a:solidFill>
              </a:rPr>
              <a:t>durata de timp a spălării 1 m</a:t>
            </a:r>
            <a:r>
              <a:rPr lang="vi-VN" sz="1600" baseline="30000" dirty="0" smtClean="0">
                <a:solidFill>
                  <a:schemeClr val="tx1"/>
                </a:solidFill>
              </a:rPr>
              <a:t>2</a:t>
            </a:r>
            <a:r>
              <a:rPr lang="vi-VN" sz="1600" dirty="0" smtClean="0">
                <a:solidFill>
                  <a:schemeClr val="tx1"/>
                </a:solidFill>
              </a:rPr>
              <a:t> de suprafaţă interioară a rezervorului/ bazinului, secunde;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0,5</a:t>
            </a:r>
            <a:r>
              <a:rPr lang="vi-VN" sz="1600" dirty="0" smtClean="0">
                <a:solidFill>
                  <a:schemeClr val="tx1"/>
                </a:solidFill>
              </a:rPr>
              <a:t> – volumul de apă clorinată utilizată la dezinfectarea 1 m</a:t>
            </a:r>
            <a:r>
              <a:rPr lang="vi-VN" sz="1600" baseline="30000" dirty="0" smtClean="0">
                <a:solidFill>
                  <a:schemeClr val="tx1"/>
                </a:solidFill>
              </a:rPr>
              <a:t>2</a:t>
            </a:r>
            <a:r>
              <a:rPr lang="vi-VN" sz="1600" dirty="0" smtClean="0">
                <a:solidFill>
                  <a:schemeClr val="tx1"/>
                </a:solidFill>
              </a:rPr>
              <a:t> de suprafaţă interioară a rezervorului/bazinului, l/m</a:t>
            </a:r>
            <a:r>
              <a:rPr lang="vi-VN" sz="1600" baseline="30000" dirty="0" smtClean="0">
                <a:solidFill>
                  <a:schemeClr val="tx1"/>
                </a:solidFill>
              </a:rPr>
              <a:t>2 </a:t>
            </a:r>
            <a:r>
              <a:rPr lang="vi-VN" sz="1600" dirty="0" smtClean="0">
                <a:solidFill>
                  <a:schemeClr val="tx1"/>
                </a:solidFill>
              </a:rPr>
              <a:t>;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10</a:t>
            </a:r>
            <a:r>
              <a:rPr lang="vi-VN" sz="1600" b="1" baseline="30000" dirty="0" smtClean="0">
                <a:solidFill>
                  <a:schemeClr val="tx1"/>
                </a:solidFill>
              </a:rPr>
              <a:t>-3</a:t>
            </a:r>
            <a:r>
              <a:rPr lang="vi-VN" sz="1600" dirty="0" smtClean="0">
                <a:solidFill>
                  <a:schemeClr val="tx1"/>
                </a:solidFill>
              </a:rPr>
              <a:t> – coeficientul de transformare din litri în m</a:t>
            </a:r>
            <a:r>
              <a:rPr lang="vi-VN" sz="1600" baseline="30000" dirty="0" smtClean="0">
                <a:solidFill>
                  <a:schemeClr val="tx1"/>
                </a:solidFill>
              </a:rPr>
              <a:t>3</a:t>
            </a:r>
            <a:r>
              <a:rPr lang="vi-VN" sz="1600" dirty="0" smtClean="0">
                <a:solidFill>
                  <a:schemeClr val="tx1"/>
                </a:solidFill>
              </a:rPr>
              <a:t>;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Notă:</a:t>
            </a:r>
            <a:r>
              <a:rPr lang="vi-VN" sz="1600" dirty="0" smtClean="0">
                <a:solidFill>
                  <a:schemeClr val="tx1"/>
                </a:solidFill>
              </a:rPr>
              <a:t>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q</a:t>
            </a:r>
            <a:r>
              <a:rPr lang="vi-VN" sz="1600" b="1" baseline="-25000" dirty="0" smtClean="0">
                <a:solidFill>
                  <a:schemeClr val="tx1"/>
                </a:solidFill>
              </a:rPr>
              <a:t>i. </a:t>
            </a:r>
            <a:r>
              <a:rPr lang="vi-VN" sz="1600" dirty="0" smtClean="0">
                <a:solidFill>
                  <a:schemeClr val="tx1"/>
                </a:solidFill>
              </a:rPr>
              <a:t>– debitul jetului de apă,</a:t>
            </a:r>
            <a:r>
              <a:rPr lang="vi-VN" sz="1600" b="1" dirty="0" smtClean="0">
                <a:solidFill>
                  <a:schemeClr val="tx1"/>
                </a:solidFill>
              </a:rPr>
              <a:t> </a:t>
            </a:r>
            <a:r>
              <a:rPr lang="vi-VN" sz="1600" dirty="0" smtClean="0">
                <a:solidFill>
                  <a:schemeClr val="tx1"/>
                </a:solidFill>
              </a:rPr>
              <a:t>se stabileşte 2 l/(s∙m</a:t>
            </a:r>
            <a:r>
              <a:rPr lang="vi-VN" sz="1600" baseline="30000" dirty="0" smtClean="0">
                <a:solidFill>
                  <a:schemeClr val="tx1"/>
                </a:solidFill>
              </a:rPr>
              <a:t>2</a:t>
            </a:r>
            <a:r>
              <a:rPr lang="vi-VN" sz="1600" dirty="0" smtClean="0">
                <a:solidFill>
                  <a:schemeClr val="tx1"/>
                </a:solidFill>
              </a:rPr>
              <a:t>);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n </a:t>
            </a:r>
            <a:r>
              <a:rPr lang="vi-VN" sz="1600" dirty="0" smtClean="0">
                <a:solidFill>
                  <a:schemeClr val="tx1"/>
                </a:solidFill>
              </a:rPr>
              <a:t>– numărul de spălări, se stabileşte una spălare pe an;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t </a:t>
            </a:r>
            <a:r>
              <a:rPr lang="vi-VN" sz="1600" dirty="0" smtClean="0">
                <a:solidFill>
                  <a:schemeClr val="tx1"/>
                </a:solidFill>
              </a:rPr>
              <a:t>– durata de timp a spălării 1 m</a:t>
            </a:r>
            <a:r>
              <a:rPr lang="vi-VN" sz="1600" baseline="30000" dirty="0" smtClean="0">
                <a:solidFill>
                  <a:schemeClr val="tx1"/>
                </a:solidFill>
              </a:rPr>
              <a:t>2</a:t>
            </a:r>
            <a:r>
              <a:rPr lang="vi-VN" sz="1600" dirty="0" smtClean="0">
                <a:solidFill>
                  <a:schemeClr val="tx1"/>
                </a:solidFill>
              </a:rPr>
              <a:t> de suprafaţă interioară a rezervorului/ bazinului se stabileşte 12 secunde. </a:t>
            </a: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endParaRPr lang="ro-RO" sz="1600" b="1" dirty="0">
              <a:solidFill>
                <a:schemeClr val="tx1"/>
              </a:solidFill>
            </a:endParaRPr>
          </a:p>
        </p:txBody>
      </p:sp>
      <p:sp>
        <p:nvSpPr>
          <p:cNvPr id="5"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sp>
        <p:nvSpPr>
          <p:cNvPr id="6"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pic>
        <p:nvPicPr>
          <p:cNvPr id="7" name="Picture 6" descr="C:\Users\starlab\AppData\Local\Microsoft\Windows\INetCache\Content.Word\Brazo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582" y="295824"/>
            <a:ext cx="993775" cy="1144905"/>
          </a:xfrm>
          <a:prstGeom prst="rect">
            <a:avLst/>
          </a:prstGeom>
          <a:noFill/>
          <a:ln>
            <a:noFill/>
          </a:ln>
        </p:spPr>
      </p:pic>
    </p:spTree>
    <p:extLst>
      <p:ext uri="{BB962C8B-B14F-4D97-AF65-F5344CB8AC3E}">
        <p14:creationId xmlns:p14="http://schemas.microsoft.com/office/powerpoint/2010/main" val="77208842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5"/>
          <p:cNvSpPr>
            <a:spLocks noGrp="1"/>
          </p:cNvSpPr>
          <p:nvPr>
            <p:ph type="title"/>
          </p:nvPr>
        </p:nvSpPr>
        <p:spPr>
          <a:xfrm>
            <a:off x="148740" y="1469571"/>
            <a:ext cx="8839199" cy="5130865"/>
          </a:xfrm>
        </p:spPr>
        <p:txBody>
          <a:bodyPr/>
          <a:lstStyle/>
          <a:p>
            <a:r>
              <a:rPr lang="vi-VN" sz="1600" b="1" dirty="0" smtClean="0">
                <a:solidFill>
                  <a:schemeClr val="tx1"/>
                </a:solidFill>
              </a:rPr>
              <a:t>26. </a:t>
            </a:r>
            <a:r>
              <a:rPr lang="vi-VN" sz="1600" dirty="0" smtClean="0">
                <a:solidFill>
                  <a:schemeClr val="tx1"/>
                </a:solidFill>
              </a:rPr>
              <a:t>Consumul tehnologic de apă ce curge din robinetele de prelevare a probelor la staţiile de tratare a apei în procesul de prelucrare fizico-chimică a apei, </a:t>
            </a:r>
            <a:r>
              <a:rPr lang="vi-VN" sz="1600" b="1" dirty="0" smtClean="0">
                <a:solidFill>
                  <a:schemeClr val="tx1"/>
                </a:solidFill>
              </a:rPr>
              <a:t>V</a:t>
            </a:r>
            <a:r>
              <a:rPr lang="vi-VN" sz="1600" b="1" baseline="-25000" dirty="0" smtClean="0">
                <a:solidFill>
                  <a:schemeClr val="tx1"/>
                </a:solidFill>
              </a:rPr>
              <a:t>pr.prelc.</a:t>
            </a:r>
            <a:r>
              <a:rPr lang="vi-VN" sz="1600" dirty="0" smtClean="0">
                <a:solidFill>
                  <a:schemeClr val="tx1"/>
                </a:solidFill>
              </a:rPr>
              <a:t>, se determină conform formulei:</a:t>
            </a:r>
            <a:r>
              <a:rPr lang="ro-MO" sz="1600" dirty="0" smtClean="0">
                <a:solidFill>
                  <a:schemeClr val="tx1"/>
                </a:solidFill>
              </a:rPr>
              <a:t/>
            </a:r>
            <a:br>
              <a:rPr lang="ro-MO" sz="1600" dirty="0" smtClean="0">
                <a:solidFill>
                  <a:schemeClr val="tx1"/>
                </a:solidFill>
              </a:rPr>
            </a:br>
            <a:r>
              <a:rPr lang="ro-MO" sz="1600" dirty="0" smtClean="0">
                <a:solidFill>
                  <a:schemeClr val="tx1"/>
                </a:solidFill>
              </a:rPr>
              <a:t>                                     </a:t>
            </a:r>
            <a:r>
              <a:rPr lang="vi-VN" sz="1600" dirty="0" smtClean="0">
                <a:solidFill>
                  <a:schemeClr val="tx1"/>
                </a:solidFill>
              </a:rPr>
              <a:t> </a:t>
            </a:r>
            <a:r>
              <a:rPr lang="vi-VN" sz="1600" b="1" dirty="0" smtClean="0">
                <a:solidFill>
                  <a:schemeClr val="tx1"/>
                </a:solidFill>
              </a:rPr>
              <a:t>V</a:t>
            </a:r>
            <a:r>
              <a:rPr lang="vi-VN" sz="1600" b="1" baseline="-25000" dirty="0" smtClean="0">
                <a:solidFill>
                  <a:schemeClr val="tx1"/>
                </a:solidFill>
              </a:rPr>
              <a:t>pr.prelc</a:t>
            </a:r>
            <a:r>
              <a:rPr lang="vi-VN" sz="1600" dirty="0" smtClean="0">
                <a:solidFill>
                  <a:schemeClr val="tx1"/>
                </a:solidFill>
              </a:rPr>
              <a:t>. </a:t>
            </a:r>
            <a:r>
              <a:rPr lang="vi-VN" sz="1600" b="1" dirty="0" smtClean="0">
                <a:solidFill>
                  <a:schemeClr val="tx1"/>
                </a:solidFill>
              </a:rPr>
              <a:t>= 24 ∙ q</a:t>
            </a:r>
            <a:r>
              <a:rPr lang="vi-VN" sz="1600" b="1" baseline="-25000" dirty="0" smtClean="0">
                <a:solidFill>
                  <a:schemeClr val="tx1"/>
                </a:solidFill>
              </a:rPr>
              <a:t>prp</a:t>
            </a:r>
            <a:r>
              <a:rPr lang="vi-VN" sz="1600" b="1" dirty="0" smtClean="0">
                <a:solidFill>
                  <a:schemeClr val="tx1"/>
                </a:solidFill>
              </a:rPr>
              <a:t> ∙ n</a:t>
            </a:r>
            <a:r>
              <a:rPr lang="vi-VN" sz="1600" b="1" baseline="-25000" dirty="0" smtClean="0">
                <a:solidFill>
                  <a:schemeClr val="tx1"/>
                </a:solidFill>
              </a:rPr>
              <a:t>r.</a:t>
            </a:r>
            <a:r>
              <a:rPr lang="vi-VN" sz="1600" b="1" dirty="0" smtClean="0">
                <a:solidFill>
                  <a:schemeClr val="tx1"/>
                </a:solidFill>
              </a:rPr>
              <a:t> ∙ 365</a:t>
            </a:r>
            <a:r>
              <a:rPr lang="vi-VN" sz="1600" dirty="0" smtClean="0">
                <a:solidFill>
                  <a:schemeClr val="tx1"/>
                </a:solidFill>
              </a:rPr>
              <a:t>, m</a:t>
            </a:r>
            <a:r>
              <a:rPr lang="vi-VN" sz="1600" baseline="30000" dirty="0" smtClean="0">
                <a:solidFill>
                  <a:schemeClr val="tx1"/>
                </a:solidFill>
              </a:rPr>
              <a:t>3</a:t>
            </a:r>
            <a:r>
              <a:rPr lang="vi-VN" sz="1600" dirty="0" smtClean="0">
                <a:solidFill>
                  <a:schemeClr val="tx1"/>
                </a:solidFill>
              </a:rPr>
              <a:t>, (12) </a:t>
            </a: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unde:</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vi-VN" sz="1600" dirty="0" smtClean="0">
                <a:solidFill>
                  <a:schemeClr val="tx1"/>
                </a:solidFill>
              </a:rPr>
              <a:t> unde: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24 </a:t>
            </a:r>
            <a:r>
              <a:rPr lang="vi-VN" sz="1600" dirty="0" smtClean="0">
                <a:solidFill>
                  <a:schemeClr val="tx1"/>
                </a:solidFill>
              </a:rPr>
              <a:t>– durata curgerii neîntrerupte a apei prin robinetele de probă în zi, ore;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q</a:t>
            </a:r>
            <a:r>
              <a:rPr lang="vi-VN" sz="1600" b="1" baseline="-25000" dirty="0" smtClean="0">
                <a:solidFill>
                  <a:schemeClr val="tx1"/>
                </a:solidFill>
              </a:rPr>
              <a:t>prp</a:t>
            </a:r>
            <a:r>
              <a:rPr lang="vi-VN" sz="1600" dirty="0" smtClean="0">
                <a:solidFill>
                  <a:schemeClr val="tx1"/>
                </a:solidFill>
              </a:rPr>
              <a:t> – cantitatea (debitul) de apă la prelevarea probei de apă de la robinete, se stabileşte 0,36 m</a:t>
            </a:r>
            <a:r>
              <a:rPr lang="vi-VN" sz="1600" baseline="30000" dirty="0" smtClean="0">
                <a:solidFill>
                  <a:schemeClr val="tx1"/>
                </a:solidFill>
              </a:rPr>
              <a:t>3</a:t>
            </a:r>
            <a:r>
              <a:rPr lang="vi-VN" sz="1600" dirty="0" smtClean="0">
                <a:solidFill>
                  <a:schemeClr val="tx1"/>
                </a:solidFill>
              </a:rPr>
              <a:t>/oră;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n</a:t>
            </a:r>
            <a:r>
              <a:rPr lang="vi-VN" sz="1600" b="1" baseline="-25000" dirty="0" smtClean="0">
                <a:solidFill>
                  <a:schemeClr val="tx1"/>
                </a:solidFill>
              </a:rPr>
              <a:t>r.</a:t>
            </a:r>
            <a:r>
              <a:rPr lang="vi-VN" sz="1600" b="1" dirty="0" smtClean="0">
                <a:solidFill>
                  <a:schemeClr val="tx1"/>
                </a:solidFill>
              </a:rPr>
              <a:t> </a:t>
            </a:r>
            <a:r>
              <a:rPr lang="vi-VN" sz="1600" dirty="0" smtClean="0">
                <a:solidFill>
                  <a:schemeClr val="tx1"/>
                </a:solidFill>
              </a:rPr>
              <a:t>– numărul robinetelor de prelevare a probelor de apă, conform schemei tehnice, unităţi;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365 </a:t>
            </a:r>
            <a:r>
              <a:rPr lang="vi-VN" sz="1600" dirty="0" smtClean="0">
                <a:solidFill>
                  <a:schemeClr val="tx1"/>
                </a:solidFill>
              </a:rPr>
              <a:t>– perioada de calcul a colectării centralizate a probelor de apă, zile. </a:t>
            </a: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endParaRPr lang="ro-RO" sz="1600" b="1" dirty="0">
              <a:solidFill>
                <a:schemeClr val="tx1"/>
              </a:solidFill>
            </a:endParaRPr>
          </a:p>
        </p:txBody>
      </p:sp>
      <p:sp>
        <p:nvSpPr>
          <p:cNvPr id="5"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sp>
        <p:nvSpPr>
          <p:cNvPr id="6"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pic>
        <p:nvPicPr>
          <p:cNvPr id="7" name="Picture 6" descr="C:\Users\starlab\AppData\Local\Microsoft\Windows\INetCache\Content.Word\Brazo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582" y="295824"/>
            <a:ext cx="993775" cy="1144905"/>
          </a:xfrm>
          <a:prstGeom prst="rect">
            <a:avLst/>
          </a:prstGeom>
          <a:noFill/>
          <a:ln>
            <a:noFill/>
          </a:ln>
        </p:spPr>
      </p:pic>
      <p:pic>
        <p:nvPicPr>
          <p:cNvPr id="117762" name="Picture 2"/>
          <p:cNvPicPr>
            <a:picLocks noChangeAspect="1" noChangeArrowheads="1"/>
          </p:cNvPicPr>
          <p:nvPr/>
        </p:nvPicPr>
        <p:blipFill>
          <a:blip r:embed="rId5" cstate="print"/>
          <a:srcRect/>
          <a:stretch>
            <a:fillRect/>
          </a:stretch>
        </p:blipFill>
        <p:spPr bwMode="auto">
          <a:xfrm>
            <a:off x="1426616" y="2924010"/>
            <a:ext cx="5932853" cy="788181"/>
          </a:xfrm>
          <a:prstGeom prst="rect">
            <a:avLst/>
          </a:prstGeom>
          <a:noFill/>
          <a:ln w="9525">
            <a:noFill/>
            <a:miter lim="800000"/>
            <a:headEnd/>
            <a:tailEnd/>
          </a:ln>
          <a:effectLst/>
        </p:spPr>
      </p:pic>
    </p:spTree>
    <p:extLst>
      <p:ext uri="{BB962C8B-B14F-4D97-AF65-F5344CB8AC3E}">
        <p14:creationId xmlns:p14="http://schemas.microsoft.com/office/powerpoint/2010/main" val="77208842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5"/>
          <p:cNvSpPr>
            <a:spLocks noGrp="1"/>
          </p:cNvSpPr>
          <p:nvPr>
            <p:ph type="title"/>
          </p:nvPr>
        </p:nvSpPr>
        <p:spPr>
          <a:xfrm>
            <a:off x="148740" y="1469571"/>
            <a:ext cx="8839199" cy="5130865"/>
          </a:xfrm>
        </p:spPr>
        <p:txBody>
          <a:bodyPr/>
          <a:lstStyle/>
          <a:p>
            <a:r>
              <a:rPr lang="vi-VN" sz="1600" b="1" dirty="0" smtClean="0">
                <a:solidFill>
                  <a:schemeClr val="tx1"/>
                </a:solidFill>
              </a:rPr>
              <a:t>27.</a:t>
            </a:r>
            <a:r>
              <a:rPr lang="vi-VN" sz="1600" dirty="0" smtClean="0">
                <a:solidFill>
                  <a:schemeClr val="tx1"/>
                </a:solidFill>
              </a:rPr>
              <a:t> Volumul de apă pentru necesităţile tehnologice ale laboratorului, </a:t>
            </a:r>
            <a:r>
              <a:rPr lang="vi-VN" sz="1600" b="1" dirty="0" smtClean="0">
                <a:solidFill>
                  <a:schemeClr val="tx1"/>
                </a:solidFill>
              </a:rPr>
              <a:t>V</a:t>
            </a:r>
            <a:r>
              <a:rPr lang="vi-VN" sz="1600" b="1" baseline="-25000" dirty="0" smtClean="0">
                <a:solidFill>
                  <a:schemeClr val="tx1"/>
                </a:solidFill>
              </a:rPr>
              <a:t>lb.</a:t>
            </a:r>
            <a:r>
              <a:rPr lang="vi-VN" sz="1600" dirty="0" smtClean="0">
                <a:solidFill>
                  <a:schemeClr val="tx1"/>
                </a:solidFill>
              </a:rPr>
              <a:t>, se determină conform formulei: </a:t>
            </a:r>
            <a:r>
              <a:rPr lang="ro-MO" sz="1600" dirty="0" smtClean="0">
                <a:solidFill>
                  <a:schemeClr val="tx1"/>
                </a:solidFill>
              </a:rPr>
              <a:t/>
            </a:r>
            <a:br>
              <a:rPr lang="ro-MO" sz="1600" dirty="0" smtClean="0">
                <a:solidFill>
                  <a:schemeClr val="tx1"/>
                </a:solidFill>
              </a:rPr>
            </a:br>
            <a:r>
              <a:rPr lang="ro-MO" sz="1600" dirty="0" smtClean="0">
                <a:solidFill>
                  <a:schemeClr val="tx1"/>
                </a:solidFill>
              </a:rPr>
              <a:t>                                           </a:t>
            </a:r>
            <a:r>
              <a:rPr lang="vi-VN" sz="1600" b="1" dirty="0" smtClean="0">
                <a:solidFill>
                  <a:schemeClr val="tx1"/>
                </a:solidFill>
              </a:rPr>
              <a:t>V</a:t>
            </a:r>
            <a:r>
              <a:rPr lang="vi-VN" sz="1600" b="1" baseline="-25000" dirty="0" smtClean="0">
                <a:solidFill>
                  <a:schemeClr val="tx1"/>
                </a:solidFill>
              </a:rPr>
              <a:t>lb.</a:t>
            </a:r>
            <a:r>
              <a:rPr lang="vi-VN" sz="1600" b="1" dirty="0" smtClean="0">
                <a:solidFill>
                  <a:schemeClr val="tx1"/>
                </a:solidFill>
              </a:rPr>
              <a:t> = n </a:t>
            </a:r>
            <a:r>
              <a:rPr lang="vi-VN" sz="1600" b="1" baseline="-25000" dirty="0" smtClean="0">
                <a:solidFill>
                  <a:schemeClr val="tx1"/>
                </a:solidFill>
              </a:rPr>
              <a:t>l.lb</a:t>
            </a:r>
            <a:r>
              <a:rPr lang="vi-VN" sz="1600" b="1" dirty="0" smtClean="0">
                <a:solidFill>
                  <a:schemeClr val="tx1"/>
                </a:solidFill>
              </a:rPr>
              <a:t> ∙ q</a:t>
            </a:r>
            <a:r>
              <a:rPr lang="vi-VN" sz="1600" b="1" baseline="-25000" dirty="0" smtClean="0">
                <a:solidFill>
                  <a:schemeClr val="tx1"/>
                </a:solidFill>
              </a:rPr>
              <a:t>n.l.lb </a:t>
            </a:r>
            <a:r>
              <a:rPr lang="vi-VN" sz="1600" b="1" dirty="0" smtClean="0">
                <a:solidFill>
                  <a:schemeClr val="tx1"/>
                </a:solidFill>
              </a:rPr>
              <a:t>∙ 365</a:t>
            </a:r>
            <a:r>
              <a:rPr lang="vi-VN" sz="1600" dirty="0" smtClean="0">
                <a:solidFill>
                  <a:schemeClr val="tx1"/>
                </a:solidFill>
              </a:rPr>
              <a:t>,</a:t>
            </a:r>
            <a:r>
              <a:rPr lang="vi-VN" sz="1600" b="1" dirty="0" smtClean="0">
                <a:solidFill>
                  <a:schemeClr val="tx1"/>
                </a:solidFill>
              </a:rPr>
              <a:t> </a:t>
            </a:r>
            <a:r>
              <a:rPr lang="vi-VN" sz="1600" dirty="0" smtClean="0">
                <a:solidFill>
                  <a:schemeClr val="tx1"/>
                </a:solidFill>
              </a:rPr>
              <a:t>m</a:t>
            </a:r>
            <a:r>
              <a:rPr lang="vi-VN" sz="1600" baseline="30000" dirty="0" smtClean="0">
                <a:solidFill>
                  <a:schemeClr val="tx1"/>
                </a:solidFill>
              </a:rPr>
              <a:t>3</a:t>
            </a:r>
            <a:r>
              <a:rPr lang="vi-VN" sz="1600" dirty="0" smtClean="0">
                <a:solidFill>
                  <a:schemeClr val="tx1"/>
                </a:solidFill>
              </a:rPr>
              <a:t>, (13)</a:t>
            </a:r>
            <a:r>
              <a:rPr lang="vi-VN" sz="1600" b="1" dirty="0" smtClean="0">
                <a:solidFill>
                  <a:schemeClr val="tx1"/>
                </a:solidFill>
              </a:rPr>
              <a:t> </a:t>
            </a:r>
            <a:r>
              <a:rPr lang="ro-MO" sz="1600" b="1" dirty="0" smtClean="0">
                <a:solidFill>
                  <a:schemeClr val="tx1"/>
                </a:solidFill>
              </a:rPr>
              <a:t/>
            </a:r>
            <a:br>
              <a:rPr lang="ro-MO" sz="1600" b="1" dirty="0" smtClean="0">
                <a:solidFill>
                  <a:schemeClr val="tx1"/>
                </a:solidFill>
              </a:rPr>
            </a:br>
            <a:r>
              <a:rPr lang="ro-MO" sz="1600" dirty="0" smtClean="0">
                <a:solidFill>
                  <a:schemeClr val="tx1"/>
                </a:solidFill>
              </a:rPr>
              <a:t>unde:</a:t>
            </a:r>
            <a:r>
              <a:rPr lang="ro-MO" sz="1600" b="1" dirty="0" smtClean="0">
                <a:solidFill>
                  <a:schemeClr val="tx1"/>
                </a:solidFill>
              </a:rPr>
              <a:t/>
            </a:r>
            <a:br>
              <a:rPr lang="ro-MO" sz="1600" b="1" dirty="0" smtClean="0">
                <a:solidFill>
                  <a:schemeClr val="tx1"/>
                </a:solidFill>
              </a:rPr>
            </a:br>
            <a:r>
              <a:rPr lang="ro-MO" sz="1600" b="1" dirty="0" smtClean="0">
                <a:solidFill>
                  <a:schemeClr val="tx1"/>
                </a:solidFill>
              </a:rPr>
              <a:t/>
            </a:r>
            <a:br>
              <a:rPr lang="ro-MO" sz="1600" b="1" dirty="0" smtClean="0">
                <a:solidFill>
                  <a:schemeClr val="tx1"/>
                </a:solidFill>
              </a:rPr>
            </a:br>
            <a:r>
              <a:rPr lang="ro-MO" sz="1600" b="1" dirty="0" smtClean="0">
                <a:solidFill>
                  <a:schemeClr val="tx1"/>
                </a:solidFill>
              </a:rPr>
              <a:t/>
            </a:r>
            <a:br>
              <a:rPr lang="ro-MO" sz="1600" b="1" dirty="0" smtClean="0">
                <a:solidFill>
                  <a:schemeClr val="tx1"/>
                </a:solidFill>
              </a:rPr>
            </a:br>
            <a:r>
              <a:rPr lang="ro-MO" sz="1600" b="1" dirty="0" smtClean="0">
                <a:solidFill>
                  <a:schemeClr val="tx1"/>
                </a:solidFill>
              </a:rPr>
              <a:t/>
            </a:r>
            <a:br>
              <a:rPr lang="ro-MO" sz="1600" b="1" dirty="0" smtClean="0">
                <a:solidFill>
                  <a:schemeClr val="tx1"/>
                </a:solidFill>
              </a:rPr>
            </a:br>
            <a:r>
              <a:rPr lang="vi-VN" sz="1600" dirty="0" smtClean="0">
                <a:solidFill>
                  <a:schemeClr val="tx1"/>
                </a:solidFill>
              </a:rPr>
              <a:t> unde: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n</a:t>
            </a:r>
            <a:r>
              <a:rPr lang="vi-VN" sz="1600" b="1" baseline="-25000" dirty="0" smtClean="0">
                <a:solidFill>
                  <a:schemeClr val="tx1"/>
                </a:solidFill>
              </a:rPr>
              <a:t>l.lb</a:t>
            </a:r>
            <a:r>
              <a:rPr lang="vi-VN" sz="1600" dirty="0" smtClean="0">
                <a:solidFill>
                  <a:schemeClr val="tx1"/>
                </a:solidFill>
              </a:rPr>
              <a:t> </a:t>
            </a:r>
            <a:r>
              <a:rPr lang="vi-VN" sz="1600" i="1" dirty="0" smtClean="0">
                <a:solidFill>
                  <a:schemeClr val="tx1"/>
                </a:solidFill>
              </a:rPr>
              <a:t>–</a:t>
            </a:r>
            <a:r>
              <a:rPr lang="vi-VN" sz="1600" dirty="0" smtClean="0">
                <a:solidFill>
                  <a:schemeClr val="tx1"/>
                </a:solidFill>
              </a:rPr>
              <a:t> numărul de lucrători în laborator în zi (24 ore), unităţi;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q</a:t>
            </a:r>
            <a:r>
              <a:rPr lang="vi-VN" sz="1600" b="1" baseline="-25000" dirty="0" smtClean="0">
                <a:solidFill>
                  <a:schemeClr val="tx1"/>
                </a:solidFill>
              </a:rPr>
              <a:t>n.l.lb</a:t>
            </a:r>
            <a:r>
              <a:rPr lang="vi-VN" sz="1600" dirty="0" smtClean="0">
                <a:solidFill>
                  <a:schemeClr val="tx1"/>
                </a:solidFill>
              </a:rPr>
              <a:t> </a:t>
            </a:r>
            <a:r>
              <a:rPr lang="vi-VN" sz="1600" i="1" dirty="0" smtClean="0">
                <a:solidFill>
                  <a:schemeClr val="tx1"/>
                </a:solidFill>
              </a:rPr>
              <a:t>–</a:t>
            </a:r>
            <a:r>
              <a:rPr lang="vi-VN" sz="1600" dirty="0" smtClean="0">
                <a:solidFill>
                  <a:schemeClr val="tx1"/>
                </a:solidFill>
              </a:rPr>
              <a:t> consumul normativ de apă ce revine pentru un lucrător în laborator, m</a:t>
            </a:r>
            <a:r>
              <a:rPr lang="vi-VN" sz="1600" baseline="30000" dirty="0" smtClean="0">
                <a:solidFill>
                  <a:schemeClr val="tx1"/>
                </a:solidFill>
              </a:rPr>
              <a:t>3</a:t>
            </a:r>
            <a:r>
              <a:rPr lang="vi-VN" sz="1600" dirty="0" smtClean="0">
                <a:solidFill>
                  <a:schemeClr val="tx1"/>
                </a:solidFill>
              </a:rPr>
              <a:t>/zi (24 ore);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365</a:t>
            </a:r>
            <a:r>
              <a:rPr lang="vi-VN" sz="1600" dirty="0" smtClean="0">
                <a:solidFill>
                  <a:schemeClr val="tx1"/>
                </a:solidFill>
              </a:rPr>
              <a:t> </a:t>
            </a:r>
            <a:r>
              <a:rPr lang="vi-VN" sz="1600" i="1" dirty="0" smtClean="0">
                <a:solidFill>
                  <a:schemeClr val="tx1"/>
                </a:solidFill>
              </a:rPr>
              <a:t>–</a:t>
            </a:r>
            <a:r>
              <a:rPr lang="vi-VN" sz="1600" dirty="0" smtClean="0">
                <a:solidFill>
                  <a:schemeClr val="tx1"/>
                </a:solidFill>
              </a:rPr>
              <a:t> perioada de calcul, zile.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Notă:</a:t>
            </a:r>
            <a:r>
              <a:rPr lang="vi-VN" sz="1600" dirty="0" smtClean="0">
                <a:solidFill>
                  <a:schemeClr val="tx1"/>
                </a:solidFill>
              </a:rPr>
              <a:t>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n</a:t>
            </a:r>
            <a:r>
              <a:rPr lang="vi-VN" sz="1600" b="1" baseline="-25000" dirty="0" smtClean="0">
                <a:solidFill>
                  <a:schemeClr val="tx1"/>
                </a:solidFill>
              </a:rPr>
              <a:t>l.lb</a:t>
            </a:r>
            <a:r>
              <a:rPr lang="vi-VN" sz="1600" dirty="0" smtClean="0">
                <a:solidFill>
                  <a:schemeClr val="tx1"/>
                </a:solidFill>
              </a:rPr>
              <a:t>, – numărul de lucrători în laborator în zi (24 ore), se stabileşte conform numărului real de lucrători ai laboratorului;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q</a:t>
            </a:r>
            <a:r>
              <a:rPr lang="vi-VN" sz="1600" b="1" baseline="-25000" dirty="0" smtClean="0">
                <a:solidFill>
                  <a:schemeClr val="tx1"/>
                </a:solidFill>
              </a:rPr>
              <a:t>n.l.lb</a:t>
            </a:r>
            <a:r>
              <a:rPr lang="vi-VN" sz="1600" dirty="0" smtClean="0">
                <a:solidFill>
                  <a:schemeClr val="tx1"/>
                </a:solidFill>
              </a:rPr>
              <a:t>, – consumul normativ de apă ce revine pentru un lucrător în laborator</a:t>
            </a:r>
            <a:r>
              <a:rPr lang="vi-VN" sz="1600" b="1" dirty="0" smtClean="0">
                <a:solidFill>
                  <a:schemeClr val="tx1"/>
                </a:solidFill>
              </a:rPr>
              <a:t>, </a:t>
            </a:r>
            <a:r>
              <a:rPr lang="vi-VN" sz="1600" dirty="0" smtClean="0">
                <a:solidFill>
                  <a:schemeClr val="tx1"/>
                </a:solidFill>
              </a:rPr>
              <a:t>se stabileşte 0,46 m</a:t>
            </a:r>
            <a:r>
              <a:rPr lang="vi-VN" sz="1600" baseline="30000" dirty="0" smtClean="0">
                <a:solidFill>
                  <a:schemeClr val="tx1"/>
                </a:solidFill>
              </a:rPr>
              <a:t>3</a:t>
            </a:r>
            <a:r>
              <a:rPr lang="vi-VN" sz="1600" dirty="0" smtClean="0">
                <a:solidFill>
                  <a:schemeClr val="tx1"/>
                </a:solidFill>
              </a:rPr>
              <a:t>/zi (24 ore); </a:t>
            </a: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vi-VN" sz="1600" dirty="0" smtClean="0">
                <a:solidFill>
                  <a:schemeClr val="tx1"/>
                </a:solidFill>
              </a:rPr>
              <a:t>În cazul existenţei contoarelor se utilizează valoarea efectivă a volumului de apă înregistrat în perioada precedentă, conform indicilor contorului, dar care nu va fi mai mare decât volumul de apă ce se obţine conform calculelor. </a:t>
            </a:r>
            <a:r>
              <a:rPr lang="ro-MO" sz="1600" b="1" dirty="0" smtClean="0">
                <a:solidFill>
                  <a:schemeClr val="tx1"/>
                </a:solidFill>
              </a:rPr>
              <a:t/>
            </a:r>
            <a:br>
              <a:rPr lang="ro-MO" sz="1600" b="1" dirty="0" smtClean="0">
                <a:solidFill>
                  <a:schemeClr val="tx1"/>
                </a:solidFill>
              </a:rPr>
            </a:br>
            <a:r>
              <a:rPr lang="ro-MO" sz="1600" b="1" dirty="0" smtClean="0">
                <a:solidFill>
                  <a:schemeClr val="tx1"/>
                </a:solidFill>
              </a:rPr>
              <a:t/>
            </a:r>
            <a:br>
              <a:rPr lang="ro-MO" sz="1600" b="1" dirty="0" smtClean="0">
                <a:solidFill>
                  <a:schemeClr val="tx1"/>
                </a:solidFill>
              </a:rPr>
            </a:br>
            <a:r>
              <a:rPr lang="ro-MO" sz="1600" b="1" dirty="0" smtClean="0">
                <a:solidFill>
                  <a:schemeClr val="tx1"/>
                </a:solidFill>
              </a:rPr>
              <a:t/>
            </a:r>
            <a:br>
              <a:rPr lang="ro-MO" sz="1600" b="1" dirty="0" smtClean="0">
                <a:solidFill>
                  <a:schemeClr val="tx1"/>
                </a:solidFill>
              </a:rPr>
            </a:br>
            <a:r>
              <a:rPr lang="ro-MO" sz="1600" b="1" dirty="0" smtClean="0">
                <a:solidFill>
                  <a:schemeClr val="tx1"/>
                </a:solidFill>
              </a:rPr>
              <a:t/>
            </a:r>
            <a:br>
              <a:rPr lang="ro-MO" sz="1600" b="1" dirty="0" smtClean="0">
                <a:solidFill>
                  <a:schemeClr val="tx1"/>
                </a:solidFill>
              </a:rPr>
            </a:br>
            <a:r>
              <a:rPr lang="ro-MO" sz="1600" b="1" dirty="0" smtClean="0">
                <a:solidFill>
                  <a:schemeClr val="tx1"/>
                </a:solidFill>
              </a:rPr>
              <a:t/>
            </a:r>
            <a:br>
              <a:rPr lang="ro-MO" sz="1600" b="1" dirty="0" smtClean="0">
                <a:solidFill>
                  <a:schemeClr val="tx1"/>
                </a:solidFill>
              </a:rPr>
            </a:br>
            <a:r>
              <a:rPr lang="ro-MO" sz="1600" b="1" dirty="0" smtClean="0">
                <a:solidFill>
                  <a:schemeClr val="tx1"/>
                </a:solidFill>
              </a:rPr>
              <a:t/>
            </a:r>
            <a:br>
              <a:rPr lang="ro-MO" sz="1600" b="1" dirty="0" smtClean="0">
                <a:solidFill>
                  <a:schemeClr val="tx1"/>
                </a:solidFill>
              </a:rPr>
            </a:br>
            <a:r>
              <a:rPr lang="ro-MO" sz="1600" b="1" dirty="0" smtClean="0">
                <a:solidFill>
                  <a:schemeClr val="tx1"/>
                </a:solidFill>
              </a:rPr>
              <a:t/>
            </a:r>
            <a:br>
              <a:rPr lang="ro-MO" sz="1600" b="1" dirty="0" smtClean="0">
                <a:solidFill>
                  <a:schemeClr val="tx1"/>
                </a:solidFill>
              </a:rPr>
            </a:br>
            <a:r>
              <a:rPr lang="ro-MO" sz="1600" b="1" dirty="0" smtClean="0">
                <a:solidFill>
                  <a:schemeClr val="tx1"/>
                </a:solidFill>
              </a:rPr>
              <a:t/>
            </a:r>
            <a:br>
              <a:rPr lang="ro-MO" sz="1600" b="1" dirty="0" smtClean="0">
                <a:solidFill>
                  <a:schemeClr val="tx1"/>
                </a:solidFill>
              </a:rPr>
            </a:br>
            <a:r>
              <a:rPr lang="ro-MO" sz="1600" b="1" dirty="0" smtClean="0">
                <a:solidFill>
                  <a:schemeClr val="tx1"/>
                </a:solidFill>
              </a:rPr>
              <a:t/>
            </a:r>
            <a:br>
              <a:rPr lang="ro-MO" sz="1600" b="1" dirty="0" smtClean="0">
                <a:solidFill>
                  <a:schemeClr val="tx1"/>
                </a:solidFill>
              </a:rPr>
            </a:br>
            <a:r>
              <a:rPr lang="ro-MO" sz="1600" b="1" dirty="0" smtClean="0">
                <a:solidFill>
                  <a:schemeClr val="tx1"/>
                </a:solidFill>
              </a:rPr>
              <a:t/>
            </a:r>
            <a:br>
              <a:rPr lang="ro-MO" sz="1600" b="1" dirty="0" smtClean="0">
                <a:solidFill>
                  <a:schemeClr val="tx1"/>
                </a:solidFill>
              </a:rPr>
            </a:br>
            <a:r>
              <a:rPr lang="ro-MO" sz="1600" b="1" dirty="0" smtClean="0">
                <a:solidFill>
                  <a:schemeClr val="tx1"/>
                </a:solidFill>
              </a:rPr>
              <a:t/>
            </a:r>
            <a:br>
              <a:rPr lang="ro-MO" sz="1600" b="1"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endParaRPr lang="ro-RO" sz="1600" b="1" dirty="0">
              <a:solidFill>
                <a:schemeClr val="tx1"/>
              </a:solidFill>
            </a:endParaRPr>
          </a:p>
        </p:txBody>
      </p:sp>
      <p:sp>
        <p:nvSpPr>
          <p:cNvPr id="5"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sp>
        <p:nvSpPr>
          <p:cNvPr id="6"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pic>
        <p:nvPicPr>
          <p:cNvPr id="7" name="Picture 6" descr="C:\Users\starlab\AppData\Local\Microsoft\Windows\INetCache\Content.Word\Brazo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582" y="295824"/>
            <a:ext cx="993775" cy="1144905"/>
          </a:xfrm>
          <a:prstGeom prst="rect">
            <a:avLst/>
          </a:prstGeom>
          <a:noFill/>
          <a:ln>
            <a:noFill/>
          </a:ln>
        </p:spPr>
      </p:pic>
      <p:pic>
        <p:nvPicPr>
          <p:cNvPr id="118786" name="Picture 2"/>
          <p:cNvPicPr>
            <a:picLocks noChangeAspect="1" noChangeArrowheads="1"/>
          </p:cNvPicPr>
          <p:nvPr/>
        </p:nvPicPr>
        <p:blipFill>
          <a:blip r:embed="rId5" cstate="print"/>
          <a:srcRect/>
          <a:stretch>
            <a:fillRect/>
          </a:stretch>
        </p:blipFill>
        <p:spPr bwMode="auto">
          <a:xfrm>
            <a:off x="1022374" y="2502847"/>
            <a:ext cx="4592779" cy="608841"/>
          </a:xfrm>
          <a:prstGeom prst="rect">
            <a:avLst/>
          </a:prstGeom>
          <a:noFill/>
          <a:ln w="9525">
            <a:noFill/>
            <a:miter lim="800000"/>
            <a:headEnd/>
            <a:tailEnd/>
          </a:ln>
          <a:effectLst/>
        </p:spPr>
      </p:pic>
    </p:spTree>
    <p:extLst>
      <p:ext uri="{BB962C8B-B14F-4D97-AF65-F5344CB8AC3E}">
        <p14:creationId xmlns:p14="http://schemas.microsoft.com/office/powerpoint/2010/main" val="77208842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5"/>
          <p:cNvSpPr>
            <a:spLocks noGrp="1"/>
          </p:cNvSpPr>
          <p:nvPr>
            <p:ph type="title"/>
          </p:nvPr>
        </p:nvSpPr>
        <p:spPr>
          <a:xfrm>
            <a:off x="148740" y="1469571"/>
            <a:ext cx="8839199" cy="5130865"/>
          </a:xfrm>
        </p:spPr>
        <p:txBody>
          <a:bodyPr/>
          <a:lstStyle/>
          <a:p>
            <a:r>
              <a:rPr lang="vi-VN" sz="1600" b="1" dirty="0" smtClean="0">
                <a:solidFill>
                  <a:schemeClr val="tx1"/>
                </a:solidFill>
              </a:rPr>
              <a:t>28. </a:t>
            </a:r>
            <a:r>
              <a:rPr lang="vi-VN" sz="1600" dirty="0" smtClean="0">
                <a:solidFill>
                  <a:schemeClr val="tx1"/>
                </a:solidFill>
              </a:rPr>
              <a:t>Consumul tehnologic de apă la evacuarea nămolului din camerele de floculaţie (reacţie), din decantor, </a:t>
            </a:r>
            <a:r>
              <a:rPr lang="vi-VN" sz="1600" b="1" dirty="0" smtClean="0">
                <a:solidFill>
                  <a:schemeClr val="tx1"/>
                </a:solidFill>
              </a:rPr>
              <a:t>V</a:t>
            </a:r>
            <a:r>
              <a:rPr lang="vi-VN" sz="1600" b="1" baseline="-25000" dirty="0" smtClean="0">
                <a:solidFill>
                  <a:schemeClr val="tx1"/>
                </a:solidFill>
              </a:rPr>
              <a:t>evc.năm.,</a:t>
            </a:r>
            <a:r>
              <a:rPr lang="vi-VN" sz="1600" dirty="0" smtClean="0">
                <a:solidFill>
                  <a:schemeClr val="tx1"/>
                </a:solidFill>
              </a:rPr>
              <a:t> se determină conform formulei: </a:t>
            </a: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vi-VN" sz="1600" dirty="0" smtClean="0">
                <a:solidFill>
                  <a:schemeClr val="tx1"/>
                </a:solidFill>
              </a:rPr>
              <a:t>unde:</a:t>
            </a:r>
            <a:r>
              <a:rPr lang="vi-VN" sz="1600" b="1" dirty="0" smtClean="0">
                <a:solidFill>
                  <a:schemeClr val="tx1"/>
                </a:solidFill>
              </a:rPr>
              <a:t> </a:t>
            </a:r>
            <a:r>
              <a:rPr lang="ro-MO" sz="1600" b="1" dirty="0" smtClean="0">
                <a:solidFill>
                  <a:schemeClr val="tx1"/>
                </a:solidFill>
              </a:rPr>
              <a:t/>
            </a:r>
            <a:br>
              <a:rPr lang="ro-MO" sz="1600" b="1" dirty="0" smtClean="0">
                <a:solidFill>
                  <a:schemeClr val="tx1"/>
                </a:solidFill>
              </a:rPr>
            </a:br>
            <a:r>
              <a:rPr lang="ro-MO" sz="1600" b="1" dirty="0" smtClean="0">
                <a:solidFill>
                  <a:schemeClr val="tx1"/>
                </a:solidFill>
              </a:rPr>
              <a:t/>
            </a:r>
            <a:br>
              <a:rPr lang="ro-MO" sz="1600" b="1" dirty="0" smtClean="0">
                <a:solidFill>
                  <a:schemeClr val="tx1"/>
                </a:solidFill>
              </a:rPr>
            </a:br>
            <a:r>
              <a:rPr lang="ro-MO" sz="1600" b="1" dirty="0" smtClean="0">
                <a:solidFill>
                  <a:schemeClr val="tx1"/>
                </a:solidFill>
              </a:rPr>
              <a:t/>
            </a:r>
            <a:br>
              <a:rPr lang="ro-MO" sz="1600" b="1" dirty="0" smtClean="0">
                <a:solidFill>
                  <a:schemeClr val="tx1"/>
                </a:solidFill>
              </a:rPr>
            </a:br>
            <a:r>
              <a:rPr lang="ro-MO" sz="1600" b="1" dirty="0" smtClean="0">
                <a:solidFill>
                  <a:schemeClr val="tx1"/>
                </a:solidFill>
              </a:rPr>
              <a:t/>
            </a:r>
            <a:br>
              <a:rPr lang="ro-MO" sz="1600" b="1" dirty="0" smtClean="0">
                <a:solidFill>
                  <a:schemeClr val="tx1"/>
                </a:solidFill>
              </a:rPr>
            </a:br>
            <a:r>
              <a:rPr lang="ro-MO" sz="1600" b="1" dirty="0" smtClean="0">
                <a:solidFill>
                  <a:schemeClr val="tx1"/>
                </a:solidFill>
              </a:rPr>
              <a:t/>
            </a:r>
            <a:br>
              <a:rPr lang="ro-MO" sz="1600" b="1" dirty="0" smtClean="0">
                <a:solidFill>
                  <a:schemeClr val="tx1"/>
                </a:solidFill>
              </a:rPr>
            </a:br>
            <a:r>
              <a:rPr lang="ro-MO" sz="1600" b="1" dirty="0" smtClean="0">
                <a:solidFill>
                  <a:schemeClr val="tx1"/>
                </a:solidFill>
              </a:rPr>
              <a:t/>
            </a:r>
            <a:br>
              <a:rPr lang="ro-MO" sz="1600" b="1" dirty="0" smtClean="0">
                <a:solidFill>
                  <a:schemeClr val="tx1"/>
                </a:solidFill>
              </a:rPr>
            </a:br>
            <a:r>
              <a:rPr lang="ro-MO" sz="1600" b="1" dirty="0" smtClean="0">
                <a:solidFill>
                  <a:schemeClr val="tx1"/>
                </a:solidFill>
              </a:rPr>
              <a:t/>
            </a:r>
            <a:br>
              <a:rPr lang="ro-MO" sz="1600" b="1" dirty="0" smtClean="0">
                <a:solidFill>
                  <a:schemeClr val="tx1"/>
                </a:solidFill>
              </a:rPr>
            </a:br>
            <a:r>
              <a:rPr lang="ro-MO" sz="1600" b="1" dirty="0" smtClean="0">
                <a:solidFill>
                  <a:schemeClr val="tx1"/>
                </a:solidFill>
              </a:rPr>
              <a:t/>
            </a:r>
            <a:br>
              <a:rPr lang="ro-MO" sz="1600" b="1" dirty="0" smtClean="0">
                <a:solidFill>
                  <a:schemeClr val="tx1"/>
                </a:solidFill>
              </a:rPr>
            </a:br>
            <a:r>
              <a:rPr lang="ro-MO" sz="1600" b="1" dirty="0" smtClean="0">
                <a:solidFill>
                  <a:schemeClr val="tx1"/>
                </a:solidFill>
              </a:rPr>
              <a:t/>
            </a:r>
            <a:br>
              <a:rPr lang="ro-MO" sz="1600" b="1" dirty="0" smtClean="0">
                <a:solidFill>
                  <a:schemeClr val="tx1"/>
                </a:solidFill>
              </a:rPr>
            </a:br>
            <a:r>
              <a:rPr lang="ro-MO" sz="1600" b="1" dirty="0" smtClean="0">
                <a:solidFill>
                  <a:schemeClr val="tx1"/>
                </a:solidFill>
              </a:rPr>
              <a:t/>
            </a:r>
            <a:br>
              <a:rPr lang="ro-MO" sz="1600" b="1" dirty="0" smtClean="0">
                <a:solidFill>
                  <a:schemeClr val="tx1"/>
                </a:solidFill>
              </a:rPr>
            </a:br>
            <a:r>
              <a:rPr lang="ro-MO" sz="1600" b="1" dirty="0" smtClean="0">
                <a:solidFill>
                  <a:schemeClr val="tx1"/>
                </a:solidFill>
              </a:rPr>
              <a:t/>
            </a:r>
            <a:br>
              <a:rPr lang="ro-MO" sz="1600" b="1" dirty="0" smtClean="0">
                <a:solidFill>
                  <a:schemeClr val="tx1"/>
                </a:solidFill>
              </a:rPr>
            </a:br>
            <a:r>
              <a:rPr lang="ro-MO" sz="1600" b="1" dirty="0" smtClean="0">
                <a:solidFill>
                  <a:schemeClr val="tx1"/>
                </a:solidFill>
              </a:rPr>
              <a:t/>
            </a:r>
            <a:br>
              <a:rPr lang="ro-MO" sz="1600" b="1" dirty="0" smtClean="0">
                <a:solidFill>
                  <a:schemeClr val="tx1"/>
                </a:solidFill>
              </a:rPr>
            </a:br>
            <a:r>
              <a:rPr lang="ro-MO" sz="1600" b="1" dirty="0" smtClean="0">
                <a:solidFill>
                  <a:schemeClr val="tx1"/>
                </a:solidFill>
              </a:rPr>
              <a:t/>
            </a:r>
            <a:br>
              <a:rPr lang="ro-MO" sz="1600" b="1" dirty="0" smtClean="0">
                <a:solidFill>
                  <a:schemeClr val="tx1"/>
                </a:solidFill>
              </a:rPr>
            </a:br>
            <a:r>
              <a:rPr lang="ro-MO" sz="1600" b="1" dirty="0" smtClean="0">
                <a:solidFill>
                  <a:schemeClr val="tx1"/>
                </a:solidFill>
              </a:rPr>
              <a:t/>
            </a:r>
            <a:br>
              <a:rPr lang="ro-MO" sz="1600" b="1"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endParaRPr lang="ro-RO" sz="1600" b="1" dirty="0">
              <a:solidFill>
                <a:schemeClr val="tx1"/>
              </a:solidFill>
            </a:endParaRPr>
          </a:p>
        </p:txBody>
      </p:sp>
      <p:sp>
        <p:nvSpPr>
          <p:cNvPr id="5"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sp>
        <p:nvSpPr>
          <p:cNvPr id="6"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pic>
        <p:nvPicPr>
          <p:cNvPr id="7" name="Picture 6" descr="C:\Users\starlab\AppData\Local\Microsoft\Windows\INetCache\Content.Word\Brazo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582" y="295824"/>
            <a:ext cx="993775" cy="1144905"/>
          </a:xfrm>
          <a:prstGeom prst="rect">
            <a:avLst/>
          </a:prstGeom>
          <a:noFill/>
          <a:ln>
            <a:noFill/>
          </a:ln>
        </p:spPr>
      </p:pic>
      <p:pic>
        <p:nvPicPr>
          <p:cNvPr id="8" name="Рисунок 7" descr="Описание: Описание: \\192.168.1.33\DataJur\Legi_Rom\DE\A16\g180d01.gif"/>
          <p:cNvPicPr>
            <a:picLocks noChangeAspect="1" noChangeArrowheads="1"/>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1754021" y="2142201"/>
            <a:ext cx="5709287" cy="696533"/>
          </a:xfrm>
          <a:prstGeom prst="rect">
            <a:avLst/>
          </a:prstGeom>
          <a:noFill/>
          <a:extLst>
            <a:ext uri="{909E8E84-426E-40DD-AFC4-6F175D3DCCD1}">
              <a14:hiddenFill xmlns:a14="http://schemas.microsoft.com/office/drawing/2010/main">
                <a:solidFill>
                  <a:srgbClr val="FFFFFF"/>
                </a:solidFill>
              </a14:hiddenFill>
            </a:ext>
          </a:extLst>
        </p:spPr>
      </p:pic>
      <p:pic>
        <p:nvPicPr>
          <p:cNvPr id="119810" name="Picture 2"/>
          <p:cNvPicPr>
            <a:picLocks noChangeAspect="1" noChangeArrowheads="1"/>
          </p:cNvPicPr>
          <p:nvPr/>
        </p:nvPicPr>
        <p:blipFill>
          <a:blip r:embed="rId7" cstate="print"/>
          <a:srcRect/>
          <a:stretch>
            <a:fillRect/>
          </a:stretch>
        </p:blipFill>
        <p:spPr bwMode="auto">
          <a:xfrm>
            <a:off x="1033747" y="3067026"/>
            <a:ext cx="2105238" cy="3636320"/>
          </a:xfrm>
          <a:prstGeom prst="rect">
            <a:avLst/>
          </a:prstGeom>
          <a:noFill/>
          <a:ln w="9525">
            <a:noFill/>
            <a:miter lim="800000"/>
            <a:headEnd/>
            <a:tailEnd/>
          </a:ln>
          <a:effectLst/>
        </p:spPr>
      </p:pic>
    </p:spTree>
    <p:extLst>
      <p:ext uri="{BB962C8B-B14F-4D97-AF65-F5344CB8AC3E}">
        <p14:creationId xmlns:p14="http://schemas.microsoft.com/office/powerpoint/2010/main" val="77208842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5"/>
          <p:cNvSpPr>
            <a:spLocks noGrp="1"/>
          </p:cNvSpPr>
          <p:nvPr>
            <p:ph type="title"/>
          </p:nvPr>
        </p:nvSpPr>
        <p:spPr>
          <a:xfrm>
            <a:off x="148740" y="1469571"/>
            <a:ext cx="8839199" cy="5130865"/>
          </a:xfrm>
        </p:spPr>
        <p:txBody>
          <a:bodyPr/>
          <a:lstStyle/>
          <a:p>
            <a:r>
              <a:rPr lang="vi-VN" sz="1600" dirty="0" smtClean="0">
                <a:solidFill>
                  <a:schemeClr val="tx1"/>
                </a:solidFill>
              </a:rPr>
              <a:t>unde: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T </a:t>
            </a:r>
            <a:r>
              <a:rPr lang="vi-VN" sz="1600" dirty="0" smtClean="0">
                <a:solidFill>
                  <a:schemeClr val="tx1"/>
                </a:solidFill>
              </a:rPr>
              <a:t>–</a:t>
            </a:r>
            <a:r>
              <a:rPr lang="vi-VN" sz="1600" b="1" dirty="0" smtClean="0">
                <a:solidFill>
                  <a:schemeClr val="tx1"/>
                </a:solidFill>
              </a:rPr>
              <a:t> </a:t>
            </a:r>
            <a:r>
              <a:rPr lang="vi-VN" sz="1600" dirty="0" smtClean="0">
                <a:solidFill>
                  <a:schemeClr val="tx1"/>
                </a:solidFill>
              </a:rPr>
              <a:t>perioada de funcţionare a decantorului între evacuări, ore;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q </a:t>
            </a:r>
            <a:r>
              <a:rPr lang="vi-VN" sz="1600" dirty="0" smtClean="0">
                <a:solidFill>
                  <a:schemeClr val="tx1"/>
                </a:solidFill>
              </a:rPr>
              <a:t>– debitul mediu orar real de apă intrat în decantoare, m</a:t>
            </a:r>
            <a:r>
              <a:rPr lang="vi-VN" sz="1600" baseline="30000" dirty="0" smtClean="0">
                <a:solidFill>
                  <a:schemeClr val="tx1"/>
                </a:solidFill>
              </a:rPr>
              <a:t>3</a:t>
            </a:r>
            <a:r>
              <a:rPr lang="vi-VN" sz="1600" dirty="0" smtClean="0">
                <a:solidFill>
                  <a:schemeClr val="tx1"/>
                </a:solidFill>
              </a:rPr>
              <a:t>/h;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C</a:t>
            </a:r>
            <a:r>
              <a:rPr lang="vi-VN" sz="1600" b="1" baseline="-25000" dirty="0" smtClean="0">
                <a:solidFill>
                  <a:schemeClr val="tx1"/>
                </a:solidFill>
              </a:rPr>
              <a:t>p.s.</a:t>
            </a:r>
            <a:r>
              <a:rPr lang="vi-VN" sz="1600" dirty="0" smtClean="0">
                <a:solidFill>
                  <a:schemeClr val="tx1"/>
                </a:solidFill>
              </a:rPr>
              <a:t> – concentraţia particulelor în suspensie din apă care intră în decantor, gr/m</a:t>
            </a:r>
            <a:r>
              <a:rPr lang="vi-VN" sz="1600" baseline="30000" dirty="0" smtClean="0">
                <a:solidFill>
                  <a:schemeClr val="tx1"/>
                </a:solidFill>
              </a:rPr>
              <a:t>3 </a:t>
            </a:r>
            <a:r>
              <a:rPr lang="vi-VN" sz="1600" dirty="0" smtClean="0">
                <a:solidFill>
                  <a:schemeClr val="tx1"/>
                </a:solidFill>
              </a:rPr>
              <a:t>(mg/l), care se determină conform formulei: </a:t>
            </a:r>
            <a:r>
              <a:rPr lang="ro-MO" sz="1600" dirty="0" smtClean="0">
                <a:solidFill>
                  <a:schemeClr val="tx1"/>
                </a:solidFill>
              </a:rPr>
              <a:t/>
            </a:r>
            <a:br>
              <a:rPr lang="ro-MO" sz="1600" dirty="0" smtClean="0">
                <a:solidFill>
                  <a:schemeClr val="tx1"/>
                </a:solidFill>
              </a:rPr>
            </a:br>
            <a:r>
              <a:rPr lang="ro-MO" sz="1600" dirty="0" smtClean="0">
                <a:solidFill>
                  <a:schemeClr val="tx1"/>
                </a:solidFill>
              </a:rPr>
              <a:t>                                             </a:t>
            </a:r>
            <a:r>
              <a:rPr lang="vi-VN" sz="1600" b="1" dirty="0" smtClean="0">
                <a:solidFill>
                  <a:schemeClr val="tx1"/>
                </a:solidFill>
              </a:rPr>
              <a:t>C</a:t>
            </a:r>
            <a:r>
              <a:rPr lang="vi-VN" sz="1600" b="1" baseline="-25000" dirty="0" smtClean="0">
                <a:solidFill>
                  <a:schemeClr val="tx1"/>
                </a:solidFill>
              </a:rPr>
              <a:t> p.s </a:t>
            </a:r>
            <a:r>
              <a:rPr lang="vi-VN" sz="1600" b="1" dirty="0" smtClean="0">
                <a:solidFill>
                  <a:schemeClr val="tx1"/>
                </a:solidFill>
              </a:rPr>
              <a:t>= M+K ∙ D</a:t>
            </a:r>
            <a:r>
              <a:rPr lang="vi-VN" sz="1600" b="1" baseline="-25000" dirty="0" smtClean="0">
                <a:solidFill>
                  <a:schemeClr val="tx1"/>
                </a:solidFill>
              </a:rPr>
              <a:t>c</a:t>
            </a:r>
            <a:r>
              <a:rPr lang="vi-VN" sz="1600" b="1" dirty="0" smtClean="0">
                <a:solidFill>
                  <a:schemeClr val="tx1"/>
                </a:solidFill>
              </a:rPr>
              <a:t>+0,25 ∙ C</a:t>
            </a:r>
            <a:r>
              <a:rPr lang="vi-VN" sz="1600" b="1" baseline="-25000" dirty="0" smtClean="0">
                <a:solidFill>
                  <a:schemeClr val="tx1"/>
                </a:solidFill>
              </a:rPr>
              <a:t>a.b.</a:t>
            </a:r>
            <a:r>
              <a:rPr lang="vi-VN" sz="1600" b="1" dirty="0" smtClean="0">
                <a:solidFill>
                  <a:schemeClr val="tx1"/>
                </a:solidFill>
              </a:rPr>
              <a:t>+B</a:t>
            </a:r>
            <a:r>
              <a:rPr lang="vi-VN" sz="1600" b="1" baseline="-25000" dirty="0" smtClean="0">
                <a:solidFill>
                  <a:schemeClr val="tx1"/>
                </a:solidFill>
              </a:rPr>
              <a:t>v</a:t>
            </a:r>
            <a:r>
              <a:rPr lang="vi-VN" sz="1600" dirty="0" smtClean="0">
                <a:solidFill>
                  <a:schemeClr val="tx1"/>
                </a:solidFill>
              </a:rPr>
              <a:t>, m</a:t>
            </a:r>
            <a:r>
              <a:rPr lang="vi-VN" sz="1600" baseline="30000" dirty="0" smtClean="0">
                <a:solidFill>
                  <a:schemeClr val="tx1"/>
                </a:solidFill>
              </a:rPr>
              <a:t>3</a:t>
            </a:r>
            <a:r>
              <a:rPr lang="vi-VN" sz="1600" dirty="0" smtClean="0">
                <a:solidFill>
                  <a:schemeClr val="tx1"/>
                </a:solidFill>
              </a:rPr>
              <a:t>, (15) </a:t>
            </a:r>
            <a:r>
              <a:rPr lang="ro-MO" sz="1600" dirty="0" smtClean="0">
                <a:solidFill>
                  <a:schemeClr val="tx1"/>
                </a:solidFill>
              </a:rPr>
              <a:t/>
            </a:r>
            <a:br>
              <a:rPr lang="ro-MO" sz="1600" dirty="0" smtClean="0">
                <a:solidFill>
                  <a:schemeClr val="tx1"/>
                </a:solidFill>
              </a:rPr>
            </a:br>
            <a:r>
              <a:rPr lang="vi-VN" sz="1600" dirty="0" smtClean="0">
                <a:solidFill>
                  <a:schemeClr val="tx1"/>
                </a:solidFill>
              </a:rPr>
              <a:t>unde: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M </a:t>
            </a:r>
            <a:r>
              <a:rPr lang="vi-VN" sz="1600" dirty="0" smtClean="0">
                <a:solidFill>
                  <a:schemeClr val="tx1"/>
                </a:solidFill>
              </a:rPr>
              <a:t>– turbiditatea apei brute, mg/l;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K</a:t>
            </a:r>
            <a:r>
              <a:rPr lang="vi-VN" sz="1600" dirty="0" smtClean="0">
                <a:solidFill>
                  <a:schemeClr val="tx1"/>
                </a:solidFill>
              </a:rPr>
              <a:t> – coeficient, în funcţie de tipul coagulantului (floculantului): </a:t>
            </a:r>
            <a:r>
              <a:rPr lang="ro-MO" sz="1600" dirty="0" smtClean="0">
                <a:solidFill>
                  <a:schemeClr val="tx1"/>
                </a:solidFill>
              </a:rPr>
              <a:t/>
            </a:r>
            <a:br>
              <a:rPr lang="ro-MO" sz="1600" dirty="0" smtClean="0">
                <a:solidFill>
                  <a:schemeClr val="tx1"/>
                </a:solidFill>
              </a:rPr>
            </a:br>
            <a:r>
              <a:rPr lang="vi-VN" sz="1600" dirty="0" smtClean="0">
                <a:solidFill>
                  <a:schemeClr val="tx1"/>
                </a:solidFill>
              </a:rPr>
              <a:t>sulfat de aluminiu curăţit – 0,5; </a:t>
            </a:r>
            <a:r>
              <a:rPr lang="ro-MO" sz="1600" dirty="0" smtClean="0">
                <a:solidFill>
                  <a:schemeClr val="tx1"/>
                </a:solidFill>
              </a:rPr>
              <a:t/>
            </a:r>
            <a:br>
              <a:rPr lang="ro-MO" sz="1600" dirty="0" smtClean="0">
                <a:solidFill>
                  <a:schemeClr val="tx1"/>
                </a:solidFill>
              </a:rPr>
            </a:br>
            <a:r>
              <a:rPr lang="vi-VN" sz="1600" dirty="0" smtClean="0">
                <a:solidFill>
                  <a:schemeClr val="tx1"/>
                </a:solidFill>
              </a:rPr>
              <a:t>coagulant nefelin – 1,2; </a:t>
            </a:r>
            <a:r>
              <a:rPr lang="ro-MO" sz="1600" dirty="0" smtClean="0">
                <a:solidFill>
                  <a:schemeClr val="tx1"/>
                </a:solidFill>
              </a:rPr>
              <a:t/>
            </a:r>
            <a:br>
              <a:rPr lang="ro-MO" sz="1600" dirty="0" smtClean="0">
                <a:solidFill>
                  <a:schemeClr val="tx1"/>
                </a:solidFill>
              </a:rPr>
            </a:br>
            <a:r>
              <a:rPr lang="vi-VN" sz="1600" dirty="0" smtClean="0">
                <a:solidFill>
                  <a:schemeClr val="tx1"/>
                </a:solidFill>
              </a:rPr>
              <a:t>clorură de fier – 0,7;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D</a:t>
            </a:r>
            <a:r>
              <a:rPr lang="vi-VN" sz="1600" b="1" baseline="-25000" dirty="0" smtClean="0">
                <a:solidFill>
                  <a:schemeClr val="tx1"/>
                </a:solidFill>
              </a:rPr>
              <a:t>c.</a:t>
            </a:r>
            <a:r>
              <a:rPr lang="vi-VN" sz="1600" dirty="0" smtClean="0">
                <a:solidFill>
                  <a:schemeClr val="tx1"/>
                </a:solidFill>
              </a:rPr>
              <a:t> – doza de coagulant, mg/l;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C</a:t>
            </a:r>
            <a:r>
              <a:rPr lang="vi-VN" sz="1600" b="1" baseline="-25000" dirty="0" smtClean="0">
                <a:solidFill>
                  <a:schemeClr val="tx1"/>
                </a:solidFill>
              </a:rPr>
              <a:t>a.b.</a:t>
            </a:r>
            <a:r>
              <a:rPr lang="vi-VN" sz="1600" dirty="0" smtClean="0">
                <a:solidFill>
                  <a:schemeClr val="tx1"/>
                </a:solidFill>
              </a:rPr>
              <a:t> – culoarea apei brute, grade;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B</a:t>
            </a:r>
            <a:r>
              <a:rPr lang="vi-VN" sz="1600" b="1" baseline="-25000" dirty="0" smtClean="0">
                <a:solidFill>
                  <a:schemeClr val="tx1"/>
                </a:solidFill>
              </a:rPr>
              <a:t>v.</a:t>
            </a:r>
            <a:r>
              <a:rPr lang="vi-VN" sz="1600" dirty="0" smtClean="0">
                <a:solidFill>
                  <a:schemeClr val="tx1"/>
                </a:solidFill>
              </a:rPr>
              <a:t> – concentraţia particulelor nedizolvate introduse cu alcalinizator, mg/l;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m</a:t>
            </a:r>
            <a:r>
              <a:rPr lang="vi-VN" sz="1600" b="1" baseline="-25000" dirty="0" smtClean="0">
                <a:solidFill>
                  <a:schemeClr val="tx1"/>
                </a:solidFill>
              </a:rPr>
              <a:t>p.s.</a:t>
            </a:r>
            <a:r>
              <a:rPr lang="vi-VN" sz="1600" dirty="0" smtClean="0">
                <a:solidFill>
                  <a:schemeClr val="tx1"/>
                </a:solidFill>
              </a:rPr>
              <a:t> – turbiditatea apei la ieşirea din decantor, mg/l; </a:t>
            </a:r>
            <a:r>
              <a:rPr lang="ro-MO" sz="1600" dirty="0" smtClean="0">
                <a:solidFill>
                  <a:schemeClr val="tx1"/>
                </a:solidFill>
              </a:rPr>
              <a:t/>
            </a:r>
            <a:br>
              <a:rPr lang="ro-MO" sz="1600" dirty="0" smtClean="0">
                <a:solidFill>
                  <a:schemeClr val="tx1"/>
                </a:solidFill>
              </a:rPr>
            </a:br>
            <a:r>
              <a:rPr lang="el-GR" sz="1600" b="1" dirty="0" smtClean="0">
                <a:solidFill>
                  <a:schemeClr val="tx1"/>
                </a:solidFill>
              </a:rPr>
              <a:t>δ</a:t>
            </a:r>
            <a:r>
              <a:rPr lang="el-GR" sz="1600" dirty="0" smtClean="0">
                <a:solidFill>
                  <a:schemeClr val="tx1"/>
                </a:solidFill>
              </a:rPr>
              <a:t> – </a:t>
            </a:r>
            <a:r>
              <a:rPr lang="vi-VN" sz="1600" dirty="0" smtClean="0">
                <a:solidFill>
                  <a:schemeClr val="tx1"/>
                </a:solidFill>
              </a:rPr>
              <a:t>valoare medie pe toată înălţimea în partea de sedimentare a concentraţiei particulelor solide sedimentate în nămol, gr/m</a:t>
            </a:r>
            <a:r>
              <a:rPr lang="vi-VN" sz="1600" baseline="30000" dirty="0" smtClean="0">
                <a:solidFill>
                  <a:schemeClr val="tx1"/>
                </a:solidFill>
              </a:rPr>
              <a:t>3</a:t>
            </a:r>
            <a:r>
              <a:rPr lang="vi-VN" sz="1600" dirty="0" smtClean="0">
                <a:solidFill>
                  <a:schemeClr val="tx1"/>
                </a:solidFill>
              </a:rPr>
              <a:t>;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K</a:t>
            </a:r>
            <a:r>
              <a:rPr lang="vi-VN" sz="1600" b="1" baseline="-25000" dirty="0" smtClean="0">
                <a:solidFill>
                  <a:schemeClr val="tx1"/>
                </a:solidFill>
              </a:rPr>
              <a:t>d.</a:t>
            </a:r>
            <a:r>
              <a:rPr lang="vi-VN" sz="1600" dirty="0" smtClean="0">
                <a:solidFill>
                  <a:schemeClr val="tx1"/>
                </a:solidFill>
              </a:rPr>
              <a:t> – coeficientul de diluare a nămolului: </a:t>
            </a:r>
            <a:r>
              <a:rPr lang="ro-MO" sz="1600" dirty="0" smtClean="0">
                <a:solidFill>
                  <a:schemeClr val="tx1"/>
                </a:solidFill>
              </a:rPr>
              <a:t/>
            </a:r>
            <a:br>
              <a:rPr lang="ro-MO" sz="1600" dirty="0" smtClean="0">
                <a:solidFill>
                  <a:schemeClr val="tx1"/>
                </a:solidFill>
              </a:rPr>
            </a:br>
            <a:r>
              <a:rPr lang="vi-VN" sz="1600" dirty="0" smtClean="0">
                <a:solidFill>
                  <a:schemeClr val="tx1"/>
                </a:solidFill>
              </a:rPr>
              <a:t>a) 1,5 – evacuarea hidraulică a nămolului; </a:t>
            </a:r>
            <a:r>
              <a:rPr lang="ro-MO" sz="1600" dirty="0" smtClean="0">
                <a:solidFill>
                  <a:schemeClr val="tx1"/>
                </a:solidFill>
              </a:rPr>
              <a:t/>
            </a:r>
            <a:br>
              <a:rPr lang="ro-MO" sz="1600" dirty="0" smtClean="0">
                <a:solidFill>
                  <a:schemeClr val="tx1"/>
                </a:solidFill>
              </a:rPr>
            </a:br>
            <a:r>
              <a:rPr lang="vi-VN" sz="1600" dirty="0" smtClean="0">
                <a:solidFill>
                  <a:schemeClr val="tx1"/>
                </a:solidFill>
              </a:rPr>
              <a:t>b) 1,2 – evacuarea mecanică a nămolului; c) 1,5 – spălarea sub presiune hidraulică a nămolului; </a:t>
            </a: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endParaRPr lang="ro-RO" sz="1600" b="1" dirty="0">
              <a:solidFill>
                <a:schemeClr val="tx1"/>
              </a:solidFill>
            </a:endParaRPr>
          </a:p>
        </p:txBody>
      </p:sp>
      <p:sp>
        <p:nvSpPr>
          <p:cNvPr id="5"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sp>
        <p:nvSpPr>
          <p:cNvPr id="6"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pic>
        <p:nvPicPr>
          <p:cNvPr id="7" name="Picture 6" descr="C:\Users\starlab\AppData\Local\Microsoft\Windows\INetCache\Content.Word\Brazo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582" y="295824"/>
            <a:ext cx="993775" cy="1144905"/>
          </a:xfrm>
          <a:prstGeom prst="rect">
            <a:avLst/>
          </a:prstGeom>
          <a:noFill/>
          <a:ln>
            <a:noFill/>
          </a:ln>
        </p:spPr>
      </p:pic>
    </p:spTree>
    <p:extLst>
      <p:ext uri="{BB962C8B-B14F-4D97-AF65-F5344CB8AC3E}">
        <p14:creationId xmlns:p14="http://schemas.microsoft.com/office/powerpoint/2010/main" val="772088427"/>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5"/>
          <p:cNvSpPr>
            <a:spLocks noGrp="1"/>
          </p:cNvSpPr>
          <p:nvPr>
            <p:ph type="title"/>
          </p:nvPr>
        </p:nvSpPr>
        <p:spPr>
          <a:xfrm>
            <a:off x="148740" y="1469571"/>
            <a:ext cx="8839199" cy="5130865"/>
          </a:xfrm>
        </p:spPr>
        <p:txBody>
          <a:bodyPr/>
          <a:lstStyle/>
          <a:p>
            <a:r>
              <a:rPr lang="vi-VN" sz="1600" b="1" dirty="0" smtClean="0">
                <a:solidFill>
                  <a:schemeClr val="tx1"/>
                </a:solidFill>
              </a:rPr>
              <a:t>n</a:t>
            </a:r>
            <a:r>
              <a:rPr lang="vi-VN" sz="1600" b="1" baseline="-25000" dirty="0" smtClean="0">
                <a:solidFill>
                  <a:schemeClr val="tx1"/>
                </a:solidFill>
              </a:rPr>
              <a:t>dec. </a:t>
            </a:r>
            <a:r>
              <a:rPr lang="vi-VN" sz="1600" dirty="0" smtClean="0">
                <a:solidFill>
                  <a:schemeClr val="tx1"/>
                </a:solidFill>
              </a:rPr>
              <a:t>– numărul de decantoare care au fost în funcţiune, unităţi;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n</a:t>
            </a:r>
            <a:r>
              <a:rPr lang="vi-VN" sz="1600" b="1" baseline="-25000" dirty="0" smtClean="0">
                <a:solidFill>
                  <a:schemeClr val="tx1"/>
                </a:solidFill>
              </a:rPr>
              <a:t>ev.</a:t>
            </a:r>
            <a:r>
              <a:rPr lang="vi-VN" sz="1600" dirty="0" smtClean="0">
                <a:solidFill>
                  <a:schemeClr val="tx1"/>
                </a:solidFill>
              </a:rPr>
              <a:t> – numărul de evacuări de nămol din camerele de floculaţie (reacţie), din decantor pe an, unităţi.</a:t>
            </a:r>
            <a:r>
              <a:rPr lang="vi-VN" sz="1600" b="1" dirty="0" smtClean="0">
                <a:solidFill>
                  <a:schemeClr val="tx1"/>
                </a:solidFill>
              </a:rPr>
              <a:t> </a:t>
            </a:r>
            <a:r>
              <a:rPr lang="ro-MO" sz="1600" b="1" dirty="0" smtClean="0">
                <a:solidFill>
                  <a:schemeClr val="tx1"/>
                </a:solidFill>
              </a:rPr>
              <a:t/>
            </a:r>
            <a:br>
              <a:rPr lang="ro-MO" sz="1600" b="1" dirty="0" smtClean="0">
                <a:solidFill>
                  <a:schemeClr val="tx1"/>
                </a:solidFill>
              </a:rPr>
            </a:br>
            <a:r>
              <a:rPr lang="ro-MO" sz="1600" b="1" dirty="0" smtClean="0">
                <a:solidFill>
                  <a:schemeClr val="tx1"/>
                </a:solidFill>
              </a:rPr>
              <a:t/>
            </a:r>
            <a:br>
              <a:rPr lang="ro-MO" sz="1600" b="1" dirty="0" smtClean="0">
                <a:solidFill>
                  <a:schemeClr val="tx1"/>
                </a:solidFill>
              </a:rPr>
            </a:br>
            <a:r>
              <a:rPr lang="vi-VN" sz="1600" b="1" dirty="0" smtClean="0">
                <a:solidFill>
                  <a:schemeClr val="tx1"/>
                </a:solidFill>
              </a:rPr>
              <a:t> Notă:</a:t>
            </a:r>
            <a:r>
              <a:rPr lang="vi-VN" sz="1600" dirty="0" smtClean="0">
                <a:solidFill>
                  <a:schemeClr val="tx1"/>
                </a:solidFill>
              </a:rPr>
              <a:t>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T </a:t>
            </a:r>
            <a:r>
              <a:rPr lang="vi-VN" sz="1600" dirty="0" smtClean="0">
                <a:solidFill>
                  <a:schemeClr val="tx1"/>
                </a:solidFill>
              </a:rPr>
              <a:t>–</a:t>
            </a:r>
            <a:r>
              <a:rPr lang="vi-VN" sz="1600" b="1" dirty="0" smtClean="0">
                <a:solidFill>
                  <a:schemeClr val="tx1"/>
                </a:solidFill>
              </a:rPr>
              <a:t> </a:t>
            </a:r>
            <a:r>
              <a:rPr lang="vi-VN" sz="1600" dirty="0" smtClean="0">
                <a:solidFill>
                  <a:schemeClr val="tx1"/>
                </a:solidFill>
              </a:rPr>
              <a:t>perioada de funcţionare a decantorului între evacuări se stabileşte conform tipului decantorului, paşaportului tehnic, instrucţiunii de exploatare şi Normelor în constricţii “SNiP 2.04.02-84*” (“ </a:t>
            </a:r>
            <a:r>
              <a:rPr lang="ru-RU" sz="1600" dirty="0" smtClean="0">
                <a:solidFill>
                  <a:schemeClr val="tx1"/>
                </a:solidFill>
              </a:rPr>
              <a:t>Водоснабжение, наружные сети и сооружения”);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n</a:t>
            </a:r>
            <a:r>
              <a:rPr lang="vi-VN" sz="1600" b="1" baseline="-25000" dirty="0" smtClean="0">
                <a:solidFill>
                  <a:schemeClr val="tx1"/>
                </a:solidFill>
              </a:rPr>
              <a:t>dec.</a:t>
            </a:r>
            <a:r>
              <a:rPr lang="vi-VN" sz="1600" dirty="0" smtClean="0">
                <a:solidFill>
                  <a:schemeClr val="tx1"/>
                </a:solidFill>
              </a:rPr>
              <a:t> – numărul de decantoare care au fost în funcţiune se stabileşte conform numărului real a decantoarelor care au fost în funcţiune în perioada anului reglementat;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n</a:t>
            </a:r>
            <a:r>
              <a:rPr lang="vi-VN" sz="1600" b="1" baseline="-25000" dirty="0" smtClean="0">
                <a:solidFill>
                  <a:schemeClr val="tx1"/>
                </a:solidFill>
              </a:rPr>
              <a:t>ev.</a:t>
            </a:r>
            <a:r>
              <a:rPr lang="vi-VN" sz="1600" dirty="0" smtClean="0">
                <a:solidFill>
                  <a:schemeClr val="tx1"/>
                </a:solidFill>
              </a:rPr>
              <a:t> – numărul de evacuări de nămol din camerele de floculaţie (reacţie), din decantor pe an se stabileşte în funcţie de numărul mediu de evacuări a nămolului în ultimii 3 ani. </a:t>
            </a: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endParaRPr lang="ro-RO" sz="1600" b="1" dirty="0">
              <a:solidFill>
                <a:schemeClr val="tx1"/>
              </a:solidFill>
            </a:endParaRPr>
          </a:p>
        </p:txBody>
      </p:sp>
      <p:sp>
        <p:nvSpPr>
          <p:cNvPr id="5"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sp>
        <p:nvSpPr>
          <p:cNvPr id="6"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pic>
        <p:nvPicPr>
          <p:cNvPr id="7" name="Picture 6" descr="C:\Users\starlab\AppData\Local\Microsoft\Windows\INetCache\Content.Word\Brazo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582" y="295824"/>
            <a:ext cx="993775" cy="1144905"/>
          </a:xfrm>
          <a:prstGeom prst="rect">
            <a:avLst/>
          </a:prstGeom>
          <a:noFill/>
          <a:ln>
            <a:noFill/>
          </a:ln>
        </p:spPr>
      </p:pic>
    </p:spTree>
    <p:extLst>
      <p:ext uri="{BB962C8B-B14F-4D97-AF65-F5344CB8AC3E}">
        <p14:creationId xmlns:p14="http://schemas.microsoft.com/office/powerpoint/2010/main" val="77208842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5"/>
          <p:cNvSpPr>
            <a:spLocks noGrp="1"/>
          </p:cNvSpPr>
          <p:nvPr>
            <p:ph type="title"/>
          </p:nvPr>
        </p:nvSpPr>
        <p:spPr>
          <a:xfrm>
            <a:off x="148740" y="1469571"/>
            <a:ext cx="8839199" cy="5130865"/>
          </a:xfrm>
        </p:spPr>
        <p:txBody>
          <a:bodyPr/>
          <a:lstStyle/>
          <a:p>
            <a:r>
              <a:rPr lang="vi-VN" sz="1600" b="1" dirty="0" smtClean="0">
                <a:solidFill>
                  <a:schemeClr val="tx1"/>
                </a:solidFill>
              </a:rPr>
              <a:t>29. </a:t>
            </a:r>
            <a:r>
              <a:rPr lang="vi-VN" sz="1600" dirty="0" smtClean="0">
                <a:solidFill>
                  <a:schemeClr val="tx1"/>
                </a:solidFill>
              </a:rPr>
              <a:t>Consumul tehnologic sumar de apă în reţele publice la transportul şi distribuţia apei, </a:t>
            </a:r>
            <a:r>
              <a:rPr lang="vi-VN" sz="1600" b="1" dirty="0" smtClean="0">
                <a:solidFill>
                  <a:schemeClr val="tx1"/>
                </a:solidFill>
              </a:rPr>
              <a:t>V</a:t>
            </a:r>
            <a:r>
              <a:rPr lang="vi-VN" sz="1600" b="1" baseline="-25000" dirty="0" smtClean="0">
                <a:solidFill>
                  <a:schemeClr val="tx1"/>
                </a:solidFill>
              </a:rPr>
              <a:t>c.t.t/d.</a:t>
            </a:r>
            <a:r>
              <a:rPr lang="vi-VN" sz="1600" dirty="0" smtClean="0">
                <a:solidFill>
                  <a:schemeClr val="tx1"/>
                </a:solidFill>
              </a:rPr>
              <a:t>, se determină conform formulei: </a:t>
            </a:r>
            <a:r>
              <a:rPr lang="ro-MO" sz="1600" dirty="0" smtClean="0">
                <a:solidFill>
                  <a:schemeClr val="tx1"/>
                </a:solidFill>
              </a:rPr>
              <a:t/>
            </a:r>
            <a:br>
              <a:rPr lang="ro-MO" sz="1600" dirty="0" smtClean="0">
                <a:solidFill>
                  <a:schemeClr val="tx1"/>
                </a:solidFill>
              </a:rPr>
            </a:br>
            <a:r>
              <a:rPr lang="ro-MO" sz="1600" dirty="0" smtClean="0">
                <a:solidFill>
                  <a:schemeClr val="tx1"/>
                </a:solidFill>
              </a:rPr>
              <a:t>                                     </a:t>
            </a:r>
            <a:r>
              <a:rPr lang="vi-VN" sz="1600" b="1" dirty="0" smtClean="0">
                <a:solidFill>
                  <a:schemeClr val="tx1"/>
                </a:solidFill>
              </a:rPr>
              <a:t>V</a:t>
            </a:r>
            <a:r>
              <a:rPr lang="vi-VN" sz="1600" b="1" baseline="-25000" dirty="0" smtClean="0">
                <a:solidFill>
                  <a:schemeClr val="tx1"/>
                </a:solidFill>
              </a:rPr>
              <a:t>c.t.t/d. </a:t>
            </a:r>
            <a:r>
              <a:rPr lang="vi-VN" sz="1600" b="1" i="1" dirty="0" smtClean="0">
                <a:solidFill>
                  <a:schemeClr val="tx1"/>
                </a:solidFill>
              </a:rPr>
              <a:t>= </a:t>
            </a:r>
            <a:r>
              <a:rPr lang="vi-VN" sz="1600" b="1" dirty="0" smtClean="0">
                <a:solidFill>
                  <a:schemeClr val="tx1"/>
                </a:solidFill>
              </a:rPr>
              <a:t>V</a:t>
            </a:r>
            <a:r>
              <a:rPr lang="vi-VN" sz="1600" b="1" baseline="-25000" dirty="0" smtClean="0">
                <a:solidFill>
                  <a:schemeClr val="tx1"/>
                </a:solidFill>
              </a:rPr>
              <a:t>g.r.t/d.</a:t>
            </a:r>
            <a:r>
              <a:rPr lang="vi-VN" sz="1600" b="1" dirty="0" smtClean="0">
                <a:solidFill>
                  <a:schemeClr val="tx1"/>
                </a:solidFill>
              </a:rPr>
              <a:t>+V</a:t>
            </a:r>
            <a:r>
              <a:rPr lang="vi-VN" sz="1600" b="1" baseline="-25000" dirty="0" smtClean="0">
                <a:solidFill>
                  <a:schemeClr val="tx1"/>
                </a:solidFill>
              </a:rPr>
              <a:t>s/d. r.t/d</a:t>
            </a:r>
            <a:r>
              <a:rPr lang="vi-VN" sz="1600" b="1" i="1" baseline="-25000" dirty="0" smtClean="0">
                <a:solidFill>
                  <a:schemeClr val="tx1"/>
                </a:solidFill>
              </a:rPr>
              <a:t> </a:t>
            </a:r>
            <a:r>
              <a:rPr lang="vi-VN" sz="1600" b="1" dirty="0" smtClean="0">
                <a:solidFill>
                  <a:schemeClr val="tx1"/>
                </a:solidFill>
              </a:rPr>
              <a:t>+ V</a:t>
            </a:r>
            <a:r>
              <a:rPr lang="vi-VN" sz="1600" b="1" baseline="-25000" dirty="0" smtClean="0">
                <a:solidFill>
                  <a:schemeClr val="tx1"/>
                </a:solidFill>
              </a:rPr>
              <a:t>sp/dz. rz/bz.</a:t>
            </a:r>
            <a:r>
              <a:rPr lang="vi-VN" sz="1600" b="1" dirty="0" smtClean="0">
                <a:solidFill>
                  <a:schemeClr val="tx1"/>
                </a:solidFill>
              </a:rPr>
              <a:t>+ V</a:t>
            </a:r>
            <a:r>
              <a:rPr lang="vi-VN" sz="1600" b="1" baseline="-25000" dirty="0" smtClean="0">
                <a:solidFill>
                  <a:schemeClr val="tx1"/>
                </a:solidFill>
              </a:rPr>
              <a:t>pr.r.t/d.</a:t>
            </a:r>
            <a:r>
              <a:rPr lang="vi-VN" sz="1600" dirty="0" smtClean="0">
                <a:solidFill>
                  <a:schemeClr val="tx1"/>
                </a:solidFill>
              </a:rPr>
              <a:t>, m</a:t>
            </a:r>
            <a:r>
              <a:rPr lang="vi-VN" sz="1600" baseline="30000" dirty="0" smtClean="0">
                <a:solidFill>
                  <a:schemeClr val="tx1"/>
                </a:solidFill>
              </a:rPr>
              <a:t>3</a:t>
            </a:r>
            <a:r>
              <a:rPr lang="vi-VN" sz="1600" dirty="0" smtClean="0">
                <a:solidFill>
                  <a:schemeClr val="tx1"/>
                </a:solidFill>
              </a:rPr>
              <a:t>, (16) </a:t>
            </a: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vi-VN" sz="1600" dirty="0" smtClean="0">
                <a:solidFill>
                  <a:schemeClr val="tx1"/>
                </a:solidFill>
              </a:rPr>
              <a:t> unde: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V</a:t>
            </a:r>
            <a:r>
              <a:rPr lang="vi-VN" sz="1600" b="1" baseline="-25000" dirty="0" smtClean="0">
                <a:solidFill>
                  <a:schemeClr val="tx1"/>
                </a:solidFill>
              </a:rPr>
              <a:t>g.r.t/d</a:t>
            </a:r>
            <a:r>
              <a:rPr lang="vi-VN" sz="1600" dirty="0" smtClean="0">
                <a:solidFill>
                  <a:schemeClr val="tx1"/>
                </a:solidFill>
              </a:rPr>
              <a:t> – consumul de apă la procesele de golire a reţelei publice de transport, de distribuţie a apei, se determină conform formulei: </a:t>
            </a:r>
            <a:r>
              <a:rPr lang="ro-MO" sz="1600" dirty="0" smtClean="0">
                <a:solidFill>
                  <a:srgbClr val="FF0000"/>
                </a:solidFill>
                <a:effectLst>
                  <a:outerShdw blurRad="38100" dist="38100" dir="2700000" algn="tl">
                    <a:srgbClr val="000000">
                      <a:alpha val="43137"/>
                    </a:srgbClr>
                  </a:outerShdw>
                </a:effectLst>
              </a:rPr>
              <a:t>(golirea rețelelor pentru spălarea planificată conform graficului)</a:t>
            </a: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unde:</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endParaRPr lang="ro-RO" sz="1600" b="1" dirty="0">
              <a:solidFill>
                <a:schemeClr val="tx1"/>
              </a:solidFill>
            </a:endParaRPr>
          </a:p>
        </p:txBody>
      </p:sp>
      <p:sp>
        <p:nvSpPr>
          <p:cNvPr id="5"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sp>
        <p:nvSpPr>
          <p:cNvPr id="6"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pic>
        <p:nvPicPr>
          <p:cNvPr id="7" name="Picture 6" descr="C:\Users\starlab\AppData\Local\Microsoft\Windows\INetCache\Content.Word\Brazo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582" y="295824"/>
            <a:ext cx="993775" cy="1144905"/>
          </a:xfrm>
          <a:prstGeom prst="rect">
            <a:avLst/>
          </a:prstGeom>
          <a:noFill/>
          <a:ln>
            <a:noFill/>
          </a:ln>
        </p:spPr>
      </p:pic>
      <p:pic>
        <p:nvPicPr>
          <p:cNvPr id="120834" name="Picture 2"/>
          <p:cNvPicPr>
            <a:picLocks noChangeAspect="1" noChangeArrowheads="1"/>
          </p:cNvPicPr>
          <p:nvPr/>
        </p:nvPicPr>
        <p:blipFill>
          <a:blip r:embed="rId5" cstate="print"/>
          <a:srcRect/>
          <a:stretch>
            <a:fillRect/>
          </a:stretch>
        </p:blipFill>
        <p:spPr bwMode="auto">
          <a:xfrm>
            <a:off x="1076182" y="2579972"/>
            <a:ext cx="6578387" cy="709138"/>
          </a:xfrm>
          <a:prstGeom prst="rect">
            <a:avLst/>
          </a:prstGeom>
          <a:noFill/>
          <a:ln w="9525">
            <a:noFill/>
            <a:miter lim="800000"/>
            <a:headEnd/>
            <a:tailEnd/>
          </a:ln>
          <a:effectLst/>
        </p:spPr>
      </p:pic>
      <p:pic>
        <p:nvPicPr>
          <p:cNvPr id="8" name="Рисунок 7" descr="Описание: Описание: \\192.168.1.33\DataJur\Legi_Rom\DE\A16\g180d02.gif"/>
          <p:cNvPicPr>
            <a:picLocks noChangeAspect="1" noChangeArrowheads="1"/>
          </p:cNvPicPr>
          <p:nvPr/>
        </p:nvPicPr>
        <p:blipFill>
          <a:blip r:embed="rId6" r:link="rId7" cstate="print">
            <a:extLst>
              <a:ext uri="{28A0092B-C50C-407E-A947-70E740481C1C}">
                <a14:useLocalDpi xmlns:a14="http://schemas.microsoft.com/office/drawing/2010/main" val="0"/>
              </a:ext>
            </a:extLst>
          </a:blip>
          <a:srcRect/>
          <a:stretch>
            <a:fillRect/>
          </a:stretch>
        </p:blipFill>
        <p:spPr bwMode="auto">
          <a:xfrm>
            <a:off x="2028326" y="3958842"/>
            <a:ext cx="4972975" cy="553805"/>
          </a:xfrm>
          <a:prstGeom prst="rect">
            <a:avLst/>
          </a:prstGeom>
          <a:noFill/>
          <a:extLst>
            <a:ext uri="{909E8E84-426E-40DD-AFC4-6F175D3DCCD1}">
              <a14:hiddenFill xmlns:a14="http://schemas.microsoft.com/office/drawing/2010/main">
                <a:solidFill>
                  <a:srgbClr val="FFFFFF"/>
                </a:solidFill>
              </a14:hiddenFill>
            </a:ext>
          </a:extLst>
        </p:spPr>
      </p:pic>
      <p:pic>
        <p:nvPicPr>
          <p:cNvPr id="120835" name="Picture 3"/>
          <p:cNvPicPr>
            <a:picLocks noChangeAspect="1" noChangeArrowheads="1"/>
          </p:cNvPicPr>
          <p:nvPr/>
        </p:nvPicPr>
        <p:blipFill>
          <a:blip r:embed="rId8" cstate="print"/>
          <a:srcRect/>
          <a:stretch>
            <a:fillRect/>
          </a:stretch>
        </p:blipFill>
        <p:spPr bwMode="auto">
          <a:xfrm>
            <a:off x="1199937" y="4683149"/>
            <a:ext cx="6197150" cy="1826833"/>
          </a:xfrm>
          <a:prstGeom prst="rect">
            <a:avLst/>
          </a:prstGeom>
          <a:noFill/>
          <a:ln w="9525">
            <a:noFill/>
            <a:miter lim="800000"/>
            <a:headEnd/>
            <a:tailEnd/>
          </a:ln>
          <a:effectLst/>
        </p:spPr>
      </p:pic>
    </p:spTree>
    <p:extLst>
      <p:ext uri="{BB962C8B-B14F-4D97-AF65-F5344CB8AC3E}">
        <p14:creationId xmlns:p14="http://schemas.microsoft.com/office/powerpoint/2010/main" val="77208842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5"/>
          <p:cNvSpPr>
            <a:spLocks noGrp="1"/>
          </p:cNvSpPr>
          <p:nvPr>
            <p:ph type="title"/>
          </p:nvPr>
        </p:nvSpPr>
        <p:spPr>
          <a:xfrm>
            <a:off x="148740" y="1469571"/>
            <a:ext cx="8839199" cy="5130865"/>
          </a:xfrm>
        </p:spPr>
        <p:txBody>
          <a:bodyPr/>
          <a:lstStyle/>
          <a:p>
            <a:pPr algn="ctr"/>
            <a:r>
              <a:rPr lang="vi-VN" sz="1600" b="1" dirty="0" smtClean="0">
                <a:solidFill>
                  <a:srgbClr val="FF0000"/>
                </a:solidFill>
              </a:rPr>
              <a:t>MODEL  DE  CALCUL </a:t>
            </a:r>
            <a:r>
              <a:rPr lang="vi-VN" sz="1600" b="1" dirty="0" smtClean="0">
                <a:solidFill>
                  <a:srgbClr val="002060"/>
                </a:solidFill>
              </a:rPr>
              <a:t/>
            </a:r>
            <a:br>
              <a:rPr lang="vi-VN" sz="1600" b="1" dirty="0" smtClean="0">
                <a:solidFill>
                  <a:srgbClr val="002060"/>
                </a:solidFill>
              </a:rPr>
            </a:br>
            <a:r>
              <a:rPr lang="vi-VN" sz="1600" b="1" dirty="0" smtClean="0">
                <a:solidFill>
                  <a:schemeClr val="tx1"/>
                </a:solidFill>
              </a:rPr>
              <a:t>a consumului tehnologic și a pierderilor de apă în sistemele publice de alimentare cu apă </a:t>
            </a:r>
            <a:br>
              <a:rPr lang="vi-VN" sz="1600" b="1" dirty="0" smtClean="0">
                <a:solidFill>
                  <a:schemeClr val="tx1"/>
                </a:solidFill>
              </a:rPr>
            </a:br>
            <a:r>
              <a:rPr lang="vi-VN" sz="1600" b="1" dirty="0" smtClean="0">
                <a:solidFill>
                  <a:schemeClr val="tx1"/>
                </a:solidFill>
              </a:rPr>
              <a:t>a titularului de licență „Apă-Canal” pentru anul 2019 în baza parametrilor efectivi</a:t>
            </a:r>
            <a:r>
              <a:rPr lang="ro-MO" sz="1600" b="1" dirty="0" smtClean="0">
                <a:solidFill>
                  <a:schemeClr val="tx1"/>
                </a:solidFill>
              </a:rPr>
              <a:t/>
            </a:r>
            <a:br>
              <a:rPr lang="ro-MO" sz="1600" b="1" dirty="0" smtClean="0">
                <a:solidFill>
                  <a:schemeClr val="tx1"/>
                </a:solidFill>
              </a:rPr>
            </a:br>
            <a:r>
              <a:rPr lang="ro-MO" sz="1600" b="1" dirty="0" smtClean="0">
                <a:solidFill>
                  <a:schemeClr val="tx1"/>
                </a:solidFill>
              </a:rPr>
              <a:t/>
            </a:r>
            <a:br>
              <a:rPr lang="ro-MO" sz="1600" b="1" dirty="0" smtClean="0">
                <a:solidFill>
                  <a:schemeClr val="tx1"/>
                </a:solidFill>
              </a:rPr>
            </a:br>
            <a:r>
              <a:rPr lang="ro-MO" sz="1600" b="1" dirty="0" smtClean="0">
                <a:solidFill>
                  <a:schemeClr val="tx1"/>
                </a:solidFill>
              </a:rPr>
              <a:t>Secțiunea 1</a:t>
            </a:r>
            <a:br>
              <a:rPr lang="ro-MO" sz="1600" b="1" dirty="0" smtClean="0">
                <a:solidFill>
                  <a:schemeClr val="tx1"/>
                </a:solidFill>
              </a:rPr>
            </a:br>
            <a:r>
              <a:rPr lang="ro-MO" sz="1600" b="1" dirty="0" smtClean="0">
                <a:solidFill>
                  <a:schemeClr val="tx1"/>
                </a:solidFill>
              </a:rPr>
              <a:t>SCOPUL ȘI DOMENIUL DE APLICARE</a:t>
            </a:r>
            <a:br>
              <a:rPr lang="ro-MO" sz="1600" b="1" dirty="0" smtClean="0">
                <a:solidFill>
                  <a:schemeClr val="tx1"/>
                </a:solidFill>
              </a:rPr>
            </a:br>
            <a:r>
              <a:rPr lang="ro-MO" sz="1600" b="1" dirty="0" smtClean="0">
                <a:solidFill>
                  <a:schemeClr val="tx1"/>
                </a:solidFill>
              </a:rPr>
              <a:t/>
            </a:r>
            <a:br>
              <a:rPr lang="ro-MO" sz="1600" b="1" dirty="0" smtClean="0">
                <a:solidFill>
                  <a:schemeClr val="tx1"/>
                </a:solidFill>
              </a:rPr>
            </a:br>
            <a:r>
              <a:rPr lang="vi-VN" sz="1600" b="1" dirty="0" smtClean="0">
                <a:solidFill>
                  <a:schemeClr val="tx1"/>
                </a:solidFill>
              </a:rPr>
              <a:t>1. </a:t>
            </a:r>
            <a:r>
              <a:rPr lang="vi-VN" sz="1600" dirty="0" smtClean="0">
                <a:solidFill>
                  <a:schemeClr val="tx1"/>
                </a:solidFill>
              </a:rPr>
              <a:t>Regulamentul cu privire la stabilirea şi aprobarea, în scop de determinare a tarifelor, a consumului tehnologic şi a pierderilor de apă în sistemele publice de alimentare cu apă (în continuare Regulament) are drept scop stabilirea modalităţii unice de calculare şi aprobare a consumurilor tehnologice şi a pierderilor de apă în sistemele publice de alimentare cu apă şi de canalizare, volume de apă care vor fi luate în consideraţie la determinarea tarifelor pentru serviciul public de alimentare cu apă, de canalizare şi de epurare a apelor uzate.</a:t>
            </a: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vi-VN" sz="1600" b="1" dirty="0" smtClean="0">
                <a:solidFill>
                  <a:schemeClr val="tx1"/>
                </a:solidFill>
              </a:rPr>
              <a:t>2. </a:t>
            </a:r>
            <a:r>
              <a:rPr lang="vi-VN" sz="1600" dirty="0" smtClean="0">
                <a:solidFill>
                  <a:schemeClr val="tx1"/>
                </a:solidFill>
              </a:rPr>
              <a:t>Calcularea consumului tehnologic şi a pierderilor de apă se realizează în conformitate cu prezentul Regulament, de către fiecare operator care furnizează serviciul public de alimentare cu apă şi de canalizare în scopul justificării consumului tehnologic şi a pierderilor de apă în procesele de captare, tratare, transportul, acumularea şi distribuţia apei, respectiv, canalizarea, epurarea şi evacuarea apelor uzate.</a:t>
            </a:r>
            <a:endParaRPr lang="ro-RO" sz="1600" dirty="0">
              <a:solidFill>
                <a:schemeClr val="tx1"/>
              </a:solidFill>
            </a:endParaRPr>
          </a:p>
        </p:txBody>
      </p:sp>
      <p:sp>
        <p:nvSpPr>
          <p:cNvPr id="5"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sp>
        <p:nvSpPr>
          <p:cNvPr id="6"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pic>
        <p:nvPicPr>
          <p:cNvPr id="7" name="Picture 6" descr="C:\Users\starlab\AppData\Local\Microsoft\Windows\INetCache\Content.Word\Brazo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582" y="295824"/>
            <a:ext cx="993775" cy="1144905"/>
          </a:xfrm>
          <a:prstGeom prst="rect">
            <a:avLst/>
          </a:prstGeom>
          <a:noFill/>
          <a:ln>
            <a:noFill/>
          </a:ln>
        </p:spPr>
      </p:pic>
    </p:spTree>
    <p:extLst>
      <p:ext uri="{BB962C8B-B14F-4D97-AF65-F5344CB8AC3E}">
        <p14:creationId xmlns:p14="http://schemas.microsoft.com/office/powerpoint/2010/main" val="772088427"/>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5"/>
          <p:cNvSpPr>
            <a:spLocks noGrp="1"/>
          </p:cNvSpPr>
          <p:nvPr>
            <p:ph type="title"/>
          </p:nvPr>
        </p:nvSpPr>
        <p:spPr>
          <a:xfrm>
            <a:off x="148740" y="1469571"/>
            <a:ext cx="8839199" cy="5130865"/>
          </a:xfrm>
        </p:spPr>
        <p:txBody>
          <a:bodyPr/>
          <a:lstStyle/>
          <a:p>
            <a:r>
              <a:rPr lang="vi-VN" sz="1600" b="1" dirty="0" smtClean="0">
                <a:solidFill>
                  <a:srgbClr val="FF0000"/>
                </a:solidFill>
                <a:effectLst>
                  <a:outerShdw blurRad="38100" dist="38100" dir="2700000" algn="tl">
                    <a:srgbClr val="000000">
                      <a:alpha val="43137"/>
                    </a:srgbClr>
                  </a:outerShdw>
                </a:effectLst>
              </a:rPr>
              <a:t>Notă: De inclus toate sectoarele de acelaţi DN şi lungimea separat.</a:t>
            </a:r>
            <a:r>
              <a:rPr lang="vi-VN" sz="1600" dirty="0" smtClean="0">
                <a:solidFill>
                  <a:srgbClr val="FF0000"/>
                </a:solidFill>
                <a:effectLst>
                  <a:outerShdw blurRad="38100" dist="38100" dir="2700000" algn="tl">
                    <a:srgbClr val="000000">
                      <a:alpha val="43137"/>
                    </a:srgbClr>
                  </a:outerShdw>
                </a:effectLst>
              </a:rPr>
              <a:t> </a:t>
            </a:r>
            <a:r>
              <a:rPr lang="ro-MO" sz="1600" dirty="0" smtClean="0">
                <a:solidFill>
                  <a:srgbClr val="FF0000"/>
                </a:solidFill>
                <a:effectLst>
                  <a:outerShdw blurRad="38100" dist="38100" dir="2700000" algn="tl">
                    <a:srgbClr val="000000">
                      <a:alpha val="43137"/>
                    </a:srgbClr>
                  </a:outerShdw>
                </a:effectLst>
              </a:rPr>
              <a:t/>
            </a:r>
            <a:br>
              <a:rPr lang="ro-MO" sz="1600" dirty="0" smtClean="0">
                <a:solidFill>
                  <a:srgbClr val="FF0000"/>
                </a:solidFill>
                <a:effectLst>
                  <a:outerShdw blurRad="38100" dist="38100" dir="2700000" algn="tl">
                    <a:srgbClr val="000000">
                      <a:alpha val="43137"/>
                    </a:srgbClr>
                  </a:outerShdw>
                </a:effectLst>
              </a:rPr>
            </a:br>
            <a:r>
              <a:rPr lang="ro-MO" sz="1600" dirty="0" smtClean="0">
                <a:solidFill>
                  <a:schemeClr val="tx1"/>
                </a:solidFill>
              </a:rPr>
              <a:t/>
            </a:r>
            <a:br>
              <a:rPr lang="ro-MO" sz="1600" dirty="0" smtClean="0">
                <a:solidFill>
                  <a:schemeClr val="tx1"/>
                </a:solidFill>
              </a:rPr>
            </a:br>
            <a:r>
              <a:rPr lang="vi-VN" sz="1600" dirty="0" smtClean="0">
                <a:solidFill>
                  <a:schemeClr val="tx1"/>
                </a:solidFill>
              </a:rPr>
              <a:t>unde: </a:t>
            </a:r>
            <a:r>
              <a:rPr lang="ro-MO" sz="1600" dirty="0" smtClean="0">
                <a:solidFill>
                  <a:schemeClr val="tx1"/>
                </a:solidFill>
              </a:rPr>
              <a:t/>
            </a:r>
            <a:br>
              <a:rPr lang="ro-MO" sz="1600" dirty="0" smtClean="0">
                <a:solidFill>
                  <a:schemeClr val="tx1"/>
                </a:solidFill>
              </a:rPr>
            </a:br>
            <a:r>
              <a:rPr lang="vi-VN" sz="1600" b="1" i="1" dirty="0" smtClean="0">
                <a:solidFill>
                  <a:schemeClr val="tx1"/>
                </a:solidFill>
              </a:rPr>
              <a:t>0</a:t>
            </a:r>
            <a:r>
              <a:rPr lang="vi-VN" sz="1600" b="1" dirty="0" smtClean="0">
                <a:solidFill>
                  <a:schemeClr val="tx1"/>
                </a:solidFill>
              </a:rPr>
              <a:t>,785</a:t>
            </a:r>
            <a:r>
              <a:rPr lang="vi-VN" sz="1600" dirty="0" smtClean="0">
                <a:solidFill>
                  <a:schemeClr val="tx1"/>
                </a:solidFill>
              </a:rPr>
              <a:t> </a:t>
            </a:r>
            <a:r>
              <a:rPr lang="vi-VN" sz="1600" i="1" dirty="0" smtClean="0">
                <a:solidFill>
                  <a:schemeClr val="tx1"/>
                </a:solidFill>
              </a:rPr>
              <a:t>–</a:t>
            </a:r>
            <a:r>
              <a:rPr lang="vi-VN" sz="1600" dirty="0" smtClean="0">
                <a:solidFill>
                  <a:schemeClr val="tx1"/>
                </a:solidFill>
              </a:rPr>
              <a:t> coeficient de transformare (0,785=</a:t>
            </a:r>
            <a:r>
              <a:rPr lang="el-GR" sz="1600" dirty="0" smtClean="0">
                <a:solidFill>
                  <a:schemeClr val="tx1"/>
                </a:solidFill>
              </a:rPr>
              <a:t>π/4);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n</a:t>
            </a:r>
            <a:r>
              <a:rPr lang="vi-VN" sz="1600" dirty="0" smtClean="0">
                <a:solidFill>
                  <a:schemeClr val="tx1"/>
                </a:solidFill>
              </a:rPr>
              <a:t> – numărul sectoarelor de ţevi golite, unităţi</a:t>
            </a:r>
            <a:r>
              <a:rPr lang="vi-VN" sz="1600" i="1" dirty="0" smtClean="0">
                <a:solidFill>
                  <a:schemeClr val="tx1"/>
                </a:solidFill>
              </a:rPr>
              <a:t>;</a:t>
            </a:r>
            <a:r>
              <a:rPr lang="vi-VN" sz="1600" dirty="0" smtClean="0">
                <a:solidFill>
                  <a:schemeClr val="tx1"/>
                </a:solidFill>
              </a:rPr>
              <a:t>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d </a:t>
            </a:r>
            <a:r>
              <a:rPr lang="vi-VN" sz="1600" i="1" dirty="0" smtClean="0">
                <a:solidFill>
                  <a:schemeClr val="tx1"/>
                </a:solidFill>
              </a:rPr>
              <a:t>–</a:t>
            </a:r>
            <a:r>
              <a:rPr lang="vi-VN" sz="1600" dirty="0" smtClean="0">
                <a:solidFill>
                  <a:schemeClr val="tx1"/>
                </a:solidFill>
              </a:rPr>
              <a:t> diametrul sectorului ţevii golite, m;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Li</a:t>
            </a:r>
            <a:r>
              <a:rPr lang="vi-VN" sz="1600" dirty="0" smtClean="0">
                <a:solidFill>
                  <a:schemeClr val="tx1"/>
                </a:solidFill>
              </a:rPr>
              <a:t> </a:t>
            </a:r>
            <a:r>
              <a:rPr lang="vi-VN" sz="1600" i="1" dirty="0" smtClean="0">
                <a:solidFill>
                  <a:schemeClr val="tx1"/>
                </a:solidFill>
              </a:rPr>
              <a:t>–</a:t>
            </a:r>
            <a:r>
              <a:rPr lang="vi-VN" sz="1600" dirty="0" smtClean="0">
                <a:solidFill>
                  <a:schemeClr val="tx1"/>
                </a:solidFill>
              </a:rPr>
              <a:t> lungimea sectorului ţevii golite, m. </a:t>
            </a: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vi-VN" sz="1600" b="1" dirty="0" smtClean="0">
                <a:solidFill>
                  <a:schemeClr val="tx1"/>
                </a:solidFill>
              </a:rPr>
              <a:t>V</a:t>
            </a:r>
            <a:r>
              <a:rPr lang="vi-VN" sz="1600" b="1" baseline="-25000" dirty="0" smtClean="0">
                <a:solidFill>
                  <a:schemeClr val="tx1"/>
                </a:solidFill>
              </a:rPr>
              <a:t>s/d.r.t/d</a:t>
            </a:r>
            <a:r>
              <a:rPr lang="vi-VN" sz="1600" b="1" i="1" baseline="-25000" dirty="0" smtClean="0">
                <a:solidFill>
                  <a:schemeClr val="tx1"/>
                </a:solidFill>
              </a:rPr>
              <a:t>. </a:t>
            </a:r>
            <a:r>
              <a:rPr lang="vi-VN" sz="1600" dirty="0" smtClean="0">
                <a:solidFill>
                  <a:schemeClr val="tx1"/>
                </a:solidFill>
              </a:rPr>
              <a:t>– consumul tehnologic de apă la spălarea reţelelor publice de transport, de distribuţie a </a:t>
            </a:r>
            <a:r>
              <a:rPr lang="vi-VN" sz="1600" i="1" dirty="0" smtClean="0">
                <a:solidFill>
                  <a:schemeClr val="tx1"/>
                </a:solidFill>
              </a:rPr>
              <a:t>apei,</a:t>
            </a:r>
            <a:r>
              <a:rPr lang="vi-VN" sz="1600" dirty="0" smtClean="0">
                <a:solidFill>
                  <a:schemeClr val="tx1"/>
                </a:solidFill>
              </a:rPr>
              <a:t> se determină conform formulei: </a:t>
            </a:r>
            <a:r>
              <a:rPr lang="ro-MO" sz="1600" dirty="0" smtClean="0">
                <a:solidFill>
                  <a:srgbClr val="FF0000"/>
                </a:solidFill>
                <a:effectLst>
                  <a:outerShdw blurRad="38100" dist="38100" dir="2700000" algn="tl">
                    <a:srgbClr val="000000">
                      <a:alpha val="43137"/>
                    </a:srgbClr>
                  </a:outerShdw>
                </a:effectLst>
              </a:rPr>
              <a:t>(se include rețeaua spălata conform graficului și rețeaua spălată după lichidarea avariilor)</a:t>
            </a: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t>
            </a:r>
            <a:r>
              <a:rPr lang="vi-VN" sz="1600" b="1" dirty="0" smtClean="0">
                <a:solidFill>
                  <a:schemeClr val="tx1"/>
                </a:solidFill>
              </a:rPr>
              <a:t>V</a:t>
            </a:r>
            <a:r>
              <a:rPr lang="vi-VN" sz="1600" b="1" baseline="-25000" dirty="0" smtClean="0">
                <a:solidFill>
                  <a:schemeClr val="tx1"/>
                </a:solidFill>
              </a:rPr>
              <a:t>sp/dz.r.t/d.</a:t>
            </a:r>
            <a:r>
              <a:rPr lang="vi-VN" sz="1600" b="1" i="1" baseline="-25000" dirty="0" smtClean="0">
                <a:solidFill>
                  <a:schemeClr val="tx1"/>
                </a:solidFill>
              </a:rPr>
              <a:t> </a:t>
            </a:r>
            <a:r>
              <a:rPr lang="vi-VN" sz="1600" b="1" dirty="0" smtClean="0">
                <a:solidFill>
                  <a:schemeClr val="tx1"/>
                </a:solidFill>
              </a:rPr>
              <a:t>= 2827 ∙ ∑d</a:t>
            </a:r>
            <a:r>
              <a:rPr lang="vi-VN" sz="1600" b="1" baseline="-25000" dirty="0" smtClean="0">
                <a:solidFill>
                  <a:schemeClr val="tx1"/>
                </a:solidFill>
              </a:rPr>
              <a:t>i</a:t>
            </a:r>
            <a:r>
              <a:rPr lang="vi-VN" sz="1600" b="1" baseline="30000" dirty="0" smtClean="0">
                <a:solidFill>
                  <a:schemeClr val="tx1"/>
                </a:solidFill>
              </a:rPr>
              <a:t>2</a:t>
            </a:r>
            <a:r>
              <a:rPr lang="vi-VN" sz="1600" b="1" dirty="0" smtClean="0">
                <a:solidFill>
                  <a:schemeClr val="tx1"/>
                </a:solidFill>
              </a:rPr>
              <a:t> ∙ v</a:t>
            </a:r>
            <a:r>
              <a:rPr lang="vi-VN" sz="1600" b="1" baseline="-25000" dirty="0" smtClean="0">
                <a:solidFill>
                  <a:schemeClr val="tx1"/>
                </a:solidFill>
              </a:rPr>
              <a:t>apa. </a:t>
            </a:r>
            <a:r>
              <a:rPr lang="vi-VN" sz="1600" b="1" dirty="0" smtClean="0">
                <a:solidFill>
                  <a:schemeClr val="tx1"/>
                </a:solidFill>
              </a:rPr>
              <a:t>∙ t</a:t>
            </a:r>
            <a:r>
              <a:rPr lang="vi-VN" sz="1600" b="1" baseline="-25000" dirty="0" smtClean="0">
                <a:solidFill>
                  <a:schemeClr val="tx1"/>
                </a:solidFill>
              </a:rPr>
              <a:t>sp.</a:t>
            </a:r>
            <a:r>
              <a:rPr lang="vi-VN" sz="1600" dirty="0" smtClean="0">
                <a:solidFill>
                  <a:schemeClr val="tx1"/>
                </a:solidFill>
              </a:rPr>
              <a:t> ,</a:t>
            </a:r>
            <a:r>
              <a:rPr lang="vi-VN" sz="1600" b="1" dirty="0" smtClean="0">
                <a:solidFill>
                  <a:schemeClr val="tx1"/>
                </a:solidFill>
              </a:rPr>
              <a:t> </a:t>
            </a:r>
            <a:r>
              <a:rPr lang="vi-VN" sz="1600" dirty="0" smtClean="0">
                <a:solidFill>
                  <a:schemeClr val="tx1"/>
                </a:solidFill>
              </a:rPr>
              <a:t>m</a:t>
            </a:r>
            <a:r>
              <a:rPr lang="vi-VN" sz="1600" baseline="30000" dirty="0" smtClean="0">
                <a:solidFill>
                  <a:schemeClr val="tx1"/>
                </a:solidFill>
              </a:rPr>
              <a:t>3</a:t>
            </a:r>
            <a:r>
              <a:rPr lang="vi-VN" sz="1600" dirty="0" smtClean="0">
                <a:solidFill>
                  <a:schemeClr val="tx1"/>
                </a:solidFill>
              </a:rPr>
              <a:t>, (18) </a:t>
            </a:r>
            <a:r>
              <a:rPr lang="ro-MO" sz="1600" dirty="0" smtClean="0">
                <a:solidFill>
                  <a:schemeClr val="tx1"/>
                </a:solidFill>
              </a:rPr>
              <a:t/>
            </a:r>
            <a:br>
              <a:rPr lang="ro-MO" sz="1600" dirty="0" smtClean="0">
                <a:solidFill>
                  <a:schemeClr val="tx1"/>
                </a:solidFill>
              </a:rPr>
            </a:br>
            <a:r>
              <a:rPr lang="vi-VN" sz="1600" dirty="0" smtClean="0"/>
              <a:t> </a:t>
            </a:r>
            <a:r>
              <a:rPr lang="vi-VN" sz="1600" dirty="0" smtClean="0">
                <a:solidFill>
                  <a:schemeClr val="tx1"/>
                </a:solidFill>
              </a:rPr>
              <a:t>unde: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2827 </a:t>
            </a:r>
            <a:r>
              <a:rPr lang="vi-VN" sz="1600" i="1" dirty="0" smtClean="0">
                <a:solidFill>
                  <a:schemeClr val="tx1"/>
                </a:solidFill>
              </a:rPr>
              <a:t>–</a:t>
            </a:r>
            <a:r>
              <a:rPr lang="vi-VN" sz="1600" dirty="0" smtClean="0">
                <a:solidFill>
                  <a:schemeClr val="tx1"/>
                </a:solidFill>
              </a:rPr>
              <a:t> coeficient calculat (</a:t>
            </a:r>
            <a:r>
              <a:rPr lang="el-GR" sz="1600" dirty="0" smtClean="0">
                <a:solidFill>
                  <a:schemeClr val="tx1"/>
                </a:solidFill>
              </a:rPr>
              <a:t>π/4 </a:t>
            </a:r>
            <a:r>
              <a:rPr lang="vi-VN" sz="1600" dirty="0" smtClean="0">
                <a:solidFill>
                  <a:schemeClr val="tx1"/>
                </a:solidFill>
              </a:rPr>
              <a:t>x 3600);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d</a:t>
            </a:r>
            <a:r>
              <a:rPr lang="vi-VN" sz="1600" b="1" baseline="-25000" dirty="0" smtClean="0">
                <a:solidFill>
                  <a:schemeClr val="tx1"/>
                </a:solidFill>
              </a:rPr>
              <a:t>i</a:t>
            </a:r>
            <a:r>
              <a:rPr lang="vi-VN" sz="1600" dirty="0" smtClean="0">
                <a:solidFill>
                  <a:schemeClr val="tx1"/>
                </a:solidFill>
              </a:rPr>
              <a:t> </a:t>
            </a:r>
            <a:r>
              <a:rPr lang="vi-VN" sz="1600" i="1" dirty="0" smtClean="0">
                <a:solidFill>
                  <a:schemeClr val="tx1"/>
                </a:solidFill>
              </a:rPr>
              <a:t>– </a:t>
            </a:r>
            <a:r>
              <a:rPr lang="vi-VN" sz="1600" dirty="0" smtClean="0">
                <a:solidFill>
                  <a:schemeClr val="tx1"/>
                </a:solidFill>
              </a:rPr>
              <a:t>diametrul conductei spălate, m;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v</a:t>
            </a:r>
            <a:r>
              <a:rPr lang="vi-VN" sz="1600" b="1" baseline="-25000" dirty="0" smtClean="0">
                <a:solidFill>
                  <a:schemeClr val="tx1"/>
                </a:solidFill>
              </a:rPr>
              <a:t>apa.</a:t>
            </a:r>
            <a:r>
              <a:rPr lang="vi-VN" sz="1600" dirty="0" smtClean="0">
                <a:solidFill>
                  <a:schemeClr val="tx1"/>
                </a:solidFill>
              </a:rPr>
              <a:t> – viteza apei, m/s;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t</a:t>
            </a:r>
            <a:r>
              <a:rPr lang="vi-VN" sz="1600" b="1" baseline="-25000" dirty="0" smtClean="0">
                <a:solidFill>
                  <a:schemeClr val="tx1"/>
                </a:solidFill>
              </a:rPr>
              <a:t>sp.</a:t>
            </a:r>
            <a:r>
              <a:rPr lang="vi-VN" sz="1600" dirty="0" smtClean="0">
                <a:solidFill>
                  <a:schemeClr val="tx1"/>
                </a:solidFill>
              </a:rPr>
              <a:t> – durata de timp a spălării, ore;</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Notă:</a:t>
            </a:r>
            <a:r>
              <a:rPr lang="vi-VN" sz="1600" dirty="0" smtClean="0">
                <a:solidFill>
                  <a:schemeClr val="tx1"/>
                </a:solidFill>
              </a:rPr>
              <a:t>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v</a:t>
            </a:r>
            <a:r>
              <a:rPr lang="vi-VN" sz="1600" b="1" baseline="-25000" dirty="0" smtClean="0">
                <a:solidFill>
                  <a:schemeClr val="tx1"/>
                </a:solidFill>
              </a:rPr>
              <a:t>apa</a:t>
            </a:r>
            <a:r>
              <a:rPr lang="vi-VN" sz="1600" dirty="0" smtClean="0">
                <a:solidFill>
                  <a:schemeClr val="tx1"/>
                </a:solidFill>
              </a:rPr>
              <a:t> – viteza apei, se stabileşte 1 m/s;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t</a:t>
            </a:r>
            <a:r>
              <a:rPr lang="vi-VN" sz="1600" b="1" baseline="-25000" dirty="0" smtClean="0">
                <a:solidFill>
                  <a:schemeClr val="tx1"/>
                </a:solidFill>
              </a:rPr>
              <a:t>isp. </a:t>
            </a:r>
            <a:r>
              <a:rPr lang="vi-VN" sz="1600" dirty="0" smtClean="0">
                <a:solidFill>
                  <a:schemeClr val="tx1"/>
                </a:solidFill>
              </a:rPr>
              <a:t>– durata de timp a spălării, se stabileşte 1,5 ore; </a:t>
            </a: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endParaRPr lang="ro-RO" sz="1600" b="1" dirty="0">
              <a:solidFill>
                <a:schemeClr val="tx1"/>
              </a:solidFill>
            </a:endParaRPr>
          </a:p>
        </p:txBody>
      </p:sp>
      <p:sp>
        <p:nvSpPr>
          <p:cNvPr id="5"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sp>
        <p:nvSpPr>
          <p:cNvPr id="6"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pic>
        <p:nvPicPr>
          <p:cNvPr id="7" name="Picture 6" descr="C:\Users\starlab\AppData\Local\Microsoft\Windows\INetCache\Content.Word\Brazo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582" y="295824"/>
            <a:ext cx="993775" cy="1144905"/>
          </a:xfrm>
          <a:prstGeom prst="rect">
            <a:avLst/>
          </a:prstGeom>
          <a:noFill/>
          <a:ln>
            <a:noFill/>
          </a:ln>
        </p:spPr>
      </p:pic>
    </p:spTree>
    <p:extLst>
      <p:ext uri="{BB962C8B-B14F-4D97-AF65-F5344CB8AC3E}">
        <p14:creationId xmlns:p14="http://schemas.microsoft.com/office/powerpoint/2010/main" val="772088427"/>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5"/>
          <p:cNvSpPr>
            <a:spLocks noGrp="1"/>
          </p:cNvSpPr>
          <p:nvPr>
            <p:ph type="title"/>
          </p:nvPr>
        </p:nvSpPr>
        <p:spPr>
          <a:xfrm>
            <a:off x="304801" y="1537810"/>
            <a:ext cx="8839199" cy="5130865"/>
          </a:xfrm>
        </p:spPr>
        <p:txBody>
          <a:bodyPr/>
          <a:lstStyle/>
          <a:p>
            <a:r>
              <a:rPr lang="vi-VN" sz="1600" b="1" dirty="0" smtClean="0">
                <a:solidFill>
                  <a:schemeClr val="tx1"/>
                </a:solidFill>
              </a:rPr>
              <a:t>. </a:t>
            </a: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endParaRPr lang="ro-RO" sz="1600" b="1" dirty="0">
              <a:solidFill>
                <a:schemeClr val="tx1"/>
              </a:solidFill>
            </a:endParaRPr>
          </a:p>
        </p:txBody>
      </p:sp>
      <p:sp>
        <p:nvSpPr>
          <p:cNvPr id="5"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sp>
        <p:nvSpPr>
          <p:cNvPr id="6"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pic>
        <p:nvPicPr>
          <p:cNvPr id="7" name="Picture 6" descr="C:\Users\starlab\AppData\Local\Microsoft\Windows\INetCache\Content.Word\Brazo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582" y="295824"/>
            <a:ext cx="993775" cy="1144905"/>
          </a:xfrm>
          <a:prstGeom prst="rect">
            <a:avLst/>
          </a:prstGeom>
          <a:noFill/>
          <a:ln>
            <a:noFill/>
          </a:ln>
        </p:spPr>
      </p:pic>
      <p:pic>
        <p:nvPicPr>
          <p:cNvPr id="121858" name="Picture 2"/>
          <p:cNvPicPr>
            <a:picLocks noChangeAspect="1" noChangeArrowheads="1"/>
          </p:cNvPicPr>
          <p:nvPr/>
        </p:nvPicPr>
        <p:blipFill>
          <a:blip r:embed="rId5" cstate="print"/>
          <a:srcRect/>
          <a:stretch>
            <a:fillRect/>
          </a:stretch>
        </p:blipFill>
        <p:spPr bwMode="auto">
          <a:xfrm>
            <a:off x="290369" y="1557169"/>
            <a:ext cx="8676209" cy="5034699"/>
          </a:xfrm>
          <a:prstGeom prst="rect">
            <a:avLst/>
          </a:prstGeom>
          <a:noFill/>
          <a:ln w="9525">
            <a:noFill/>
            <a:miter lim="800000"/>
            <a:headEnd/>
            <a:tailEnd/>
          </a:ln>
          <a:effectLst/>
        </p:spPr>
      </p:pic>
    </p:spTree>
    <p:extLst>
      <p:ext uri="{BB962C8B-B14F-4D97-AF65-F5344CB8AC3E}">
        <p14:creationId xmlns:p14="http://schemas.microsoft.com/office/powerpoint/2010/main" val="772088427"/>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5"/>
          <p:cNvSpPr>
            <a:spLocks noGrp="1"/>
          </p:cNvSpPr>
          <p:nvPr>
            <p:ph type="title"/>
          </p:nvPr>
        </p:nvSpPr>
        <p:spPr>
          <a:xfrm>
            <a:off x="148740" y="1469571"/>
            <a:ext cx="8839199" cy="5130865"/>
          </a:xfrm>
        </p:spPr>
        <p:txBody>
          <a:bodyPr/>
          <a:lstStyle/>
          <a:p>
            <a:r>
              <a:rPr lang="vi-VN" sz="1600" dirty="0" smtClean="0">
                <a:solidFill>
                  <a:schemeClr val="tx1"/>
                </a:solidFill>
              </a:rPr>
              <a:t>Volumul de apă la prelevarea probelor pentru verificarea calităţii apei în reţelele publice de distribuţie a apei</a:t>
            </a:r>
            <a:r>
              <a:rPr lang="vi-VN" sz="1600" i="1" dirty="0" smtClean="0">
                <a:solidFill>
                  <a:schemeClr val="tx1"/>
                </a:solidFill>
              </a:rPr>
              <a:t>,</a:t>
            </a:r>
            <a:r>
              <a:rPr lang="vi-VN" sz="1600" dirty="0" smtClean="0">
                <a:solidFill>
                  <a:schemeClr val="tx1"/>
                </a:solidFill>
              </a:rPr>
              <a:t> </a:t>
            </a:r>
            <a:r>
              <a:rPr lang="vi-VN" sz="1600" b="1" dirty="0" smtClean="0">
                <a:solidFill>
                  <a:schemeClr val="tx1"/>
                </a:solidFill>
              </a:rPr>
              <a:t>V</a:t>
            </a:r>
            <a:r>
              <a:rPr lang="vi-VN" sz="1600" b="1" baseline="-25000" dirty="0" smtClean="0">
                <a:solidFill>
                  <a:schemeClr val="tx1"/>
                </a:solidFill>
              </a:rPr>
              <a:t>pr.r. r./d.</a:t>
            </a:r>
            <a:r>
              <a:rPr lang="vi-VN" sz="1600" dirty="0" smtClean="0">
                <a:solidFill>
                  <a:schemeClr val="tx1"/>
                </a:solidFill>
              </a:rPr>
              <a:t> în procesul de distribuţie, se determină conform formulei: </a:t>
            </a: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t>
            </a:r>
            <a:r>
              <a:rPr lang="vi-VN" sz="1600" b="1" dirty="0" smtClean="0">
                <a:solidFill>
                  <a:schemeClr val="tx1"/>
                </a:solidFill>
              </a:rPr>
              <a:t>V</a:t>
            </a:r>
            <a:r>
              <a:rPr lang="vi-VN" sz="1600" b="1" baseline="-25000" dirty="0" smtClean="0">
                <a:solidFill>
                  <a:schemeClr val="tx1"/>
                </a:solidFill>
              </a:rPr>
              <a:t>pr.r.t/d. </a:t>
            </a:r>
            <a:r>
              <a:rPr lang="vi-VN" sz="1600" b="1" dirty="0" smtClean="0">
                <a:solidFill>
                  <a:schemeClr val="tx1"/>
                </a:solidFill>
              </a:rPr>
              <a:t>= q ∙ t ∙ n</a:t>
            </a:r>
            <a:r>
              <a:rPr lang="vi-VN" sz="1600" b="1" baseline="-25000" dirty="0" smtClean="0">
                <a:solidFill>
                  <a:schemeClr val="tx1"/>
                </a:solidFill>
              </a:rPr>
              <a:t>pr</a:t>
            </a:r>
            <a:r>
              <a:rPr lang="vi-VN" sz="1600" dirty="0" smtClean="0">
                <a:solidFill>
                  <a:schemeClr val="tx1"/>
                </a:solidFill>
              </a:rPr>
              <a:t>,</a:t>
            </a:r>
            <a:r>
              <a:rPr lang="vi-VN" sz="1600" b="1" dirty="0" smtClean="0">
                <a:solidFill>
                  <a:schemeClr val="tx1"/>
                </a:solidFill>
              </a:rPr>
              <a:t> </a:t>
            </a:r>
            <a:r>
              <a:rPr lang="vi-VN" sz="1600" dirty="0" smtClean="0">
                <a:solidFill>
                  <a:schemeClr val="tx1"/>
                </a:solidFill>
              </a:rPr>
              <a:t>m</a:t>
            </a:r>
            <a:r>
              <a:rPr lang="vi-VN" sz="1600" baseline="30000" dirty="0" smtClean="0">
                <a:solidFill>
                  <a:schemeClr val="tx1"/>
                </a:solidFill>
              </a:rPr>
              <a:t>3</a:t>
            </a:r>
            <a:r>
              <a:rPr lang="vi-VN" sz="1600" dirty="0" smtClean="0">
                <a:solidFill>
                  <a:schemeClr val="tx1"/>
                </a:solidFill>
              </a:rPr>
              <a:t>, (19)</a:t>
            </a:r>
            <a:r>
              <a:rPr lang="vi-VN" sz="1600" b="1" dirty="0" smtClean="0">
                <a:solidFill>
                  <a:schemeClr val="tx1"/>
                </a:solidFill>
              </a:rPr>
              <a:t> </a:t>
            </a:r>
            <a:r>
              <a:rPr lang="ro-MO" sz="1600" b="1" dirty="0" smtClean="0">
                <a:solidFill>
                  <a:schemeClr val="tx1"/>
                </a:solidFill>
              </a:rPr>
              <a:t/>
            </a:r>
            <a:br>
              <a:rPr lang="ro-MO" sz="1600" b="1" dirty="0" smtClean="0">
                <a:solidFill>
                  <a:schemeClr val="tx1"/>
                </a:solidFill>
              </a:rPr>
            </a:br>
            <a:r>
              <a:rPr lang="ro-MO" sz="1600" dirty="0" smtClean="0">
                <a:solidFill>
                  <a:schemeClr val="tx1"/>
                </a:solidFill>
              </a:rPr>
              <a:t>unde:</a:t>
            </a:r>
            <a:r>
              <a:rPr lang="ro-MO" sz="1600" b="1" dirty="0" smtClean="0">
                <a:solidFill>
                  <a:schemeClr val="tx1"/>
                </a:solidFill>
              </a:rPr>
              <a:t/>
            </a:r>
            <a:br>
              <a:rPr lang="ro-MO" sz="1600" b="1" dirty="0" smtClean="0">
                <a:solidFill>
                  <a:schemeClr val="tx1"/>
                </a:solidFill>
              </a:rPr>
            </a:br>
            <a:r>
              <a:rPr lang="ro-MO" sz="1600" b="1" dirty="0" smtClean="0">
                <a:solidFill>
                  <a:schemeClr val="tx1"/>
                </a:solidFill>
              </a:rPr>
              <a:t/>
            </a:r>
            <a:br>
              <a:rPr lang="ro-MO" sz="1600" b="1" dirty="0" smtClean="0">
                <a:solidFill>
                  <a:schemeClr val="tx1"/>
                </a:solidFill>
              </a:rPr>
            </a:br>
            <a:r>
              <a:rPr lang="ro-MO" sz="1600" b="1" dirty="0" smtClean="0">
                <a:solidFill>
                  <a:schemeClr val="tx1"/>
                </a:solidFill>
              </a:rPr>
              <a:t/>
            </a:r>
            <a:br>
              <a:rPr lang="ro-MO" sz="1600" b="1" dirty="0" smtClean="0">
                <a:solidFill>
                  <a:schemeClr val="tx1"/>
                </a:solidFill>
              </a:rPr>
            </a:br>
            <a:r>
              <a:rPr lang="ro-MO" sz="1600" b="1" dirty="0" smtClean="0">
                <a:solidFill>
                  <a:schemeClr val="tx1"/>
                </a:solidFill>
              </a:rPr>
              <a:t/>
            </a:r>
            <a:br>
              <a:rPr lang="ro-MO" sz="1600" b="1" dirty="0" smtClean="0">
                <a:solidFill>
                  <a:schemeClr val="tx1"/>
                </a:solidFill>
              </a:rPr>
            </a:br>
            <a:r>
              <a:rPr lang="vi-VN" sz="1600" dirty="0" smtClean="0"/>
              <a:t> </a:t>
            </a:r>
            <a:r>
              <a:rPr lang="vi-VN" sz="1600" dirty="0" smtClean="0">
                <a:solidFill>
                  <a:schemeClr val="tx1"/>
                </a:solidFill>
              </a:rPr>
              <a:t>unde: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q</a:t>
            </a:r>
            <a:r>
              <a:rPr lang="vi-VN" sz="1600" dirty="0" smtClean="0">
                <a:solidFill>
                  <a:schemeClr val="tx1"/>
                </a:solidFill>
              </a:rPr>
              <a:t> </a:t>
            </a:r>
            <a:r>
              <a:rPr lang="vi-VN" sz="1600" i="1" dirty="0" smtClean="0">
                <a:solidFill>
                  <a:schemeClr val="tx1"/>
                </a:solidFill>
              </a:rPr>
              <a:t>–</a:t>
            </a:r>
            <a:r>
              <a:rPr lang="vi-VN" sz="1600" dirty="0" smtClean="0">
                <a:solidFill>
                  <a:schemeClr val="tx1"/>
                </a:solidFill>
              </a:rPr>
              <a:t> cantitatea (debitul) de apă ce curge prin robinete la prelevarea probei de apă, m</a:t>
            </a:r>
            <a:r>
              <a:rPr lang="vi-VN" sz="1600" baseline="30000" dirty="0" smtClean="0">
                <a:solidFill>
                  <a:schemeClr val="tx1"/>
                </a:solidFill>
              </a:rPr>
              <a:t>3</a:t>
            </a:r>
            <a:r>
              <a:rPr lang="vi-VN" sz="1600" dirty="0" smtClean="0">
                <a:solidFill>
                  <a:schemeClr val="tx1"/>
                </a:solidFill>
              </a:rPr>
              <a:t>/oră;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t</a:t>
            </a:r>
            <a:r>
              <a:rPr lang="vi-VN" sz="1600" dirty="0" smtClean="0">
                <a:solidFill>
                  <a:schemeClr val="tx1"/>
                </a:solidFill>
              </a:rPr>
              <a:t> </a:t>
            </a:r>
            <a:r>
              <a:rPr lang="vi-VN" sz="1600" i="1" dirty="0" smtClean="0">
                <a:solidFill>
                  <a:schemeClr val="tx1"/>
                </a:solidFill>
              </a:rPr>
              <a:t>–</a:t>
            </a:r>
            <a:r>
              <a:rPr lang="vi-VN" sz="1600" dirty="0" smtClean="0">
                <a:solidFill>
                  <a:schemeClr val="tx1"/>
                </a:solidFill>
              </a:rPr>
              <a:t> durata de timp de scurgere a apei prin robinetul de prelevare a probei de apă, ore;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n</a:t>
            </a:r>
            <a:r>
              <a:rPr lang="vi-VN" sz="1600" b="1" baseline="-25000" dirty="0" smtClean="0">
                <a:solidFill>
                  <a:schemeClr val="tx1"/>
                </a:solidFill>
              </a:rPr>
              <a:t>pr.</a:t>
            </a:r>
            <a:r>
              <a:rPr lang="vi-VN" sz="1600" dirty="0" smtClean="0">
                <a:solidFill>
                  <a:schemeClr val="tx1"/>
                </a:solidFill>
              </a:rPr>
              <a:t> </a:t>
            </a:r>
            <a:r>
              <a:rPr lang="vi-VN" sz="1600" i="1" dirty="0" smtClean="0">
                <a:solidFill>
                  <a:schemeClr val="tx1"/>
                </a:solidFill>
              </a:rPr>
              <a:t>–</a:t>
            </a:r>
            <a:r>
              <a:rPr lang="vi-VN" sz="1600" dirty="0" smtClean="0">
                <a:solidFill>
                  <a:schemeClr val="tx1"/>
                </a:solidFill>
              </a:rPr>
              <a:t> numărul probelor prelevate din reţelele publice de distribuţie a apei, unităţi.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Notă:</a:t>
            </a:r>
            <a:r>
              <a:rPr lang="vi-VN" sz="1600" dirty="0" smtClean="0">
                <a:solidFill>
                  <a:schemeClr val="tx1"/>
                </a:solidFill>
              </a:rPr>
              <a:t>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q</a:t>
            </a:r>
            <a:r>
              <a:rPr lang="vi-VN" sz="1600" dirty="0" smtClean="0">
                <a:solidFill>
                  <a:schemeClr val="tx1"/>
                </a:solidFill>
              </a:rPr>
              <a:t> – cantitatea (debitul) de apă ce curge prin robinete la prelevarea probei de apă, se stabileşte 0.36 m</a:t>
            </a:r>
            <a:r>
              <a:rPr lang="vi-VN" sz="1600" baseline="30000" dirty="0" smtClean="0">
                <a:solidFill>
                  <a:schemeClr val="tx1"/>
                </a:solidFill>
              </a:rPr>
              <a:t>3</a:t>
            </a:r>
            <a:r>
              <a:rPr lang="vi-VN" sz="1600" dirty="0" smtClean="0">
                <a:solidFill>
                  <a:schemeClr val="tx1"/>
                </a:solidFill>
              </a:rPr>
              <a:t>/oră;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t </a:t>
            </a:r>
            <a:r>
              <a:rPr lang="vi-VN" sz="1600" dirty="0" smtClean="0">
                <a:solidFill>
                  <a:schemeClr val="tx1"/>
                </a:solidFill>
              </a:rPr>
              <a:t>– durata de timp de scurgere a apei la prelevarea probei prin robinetul de prelevare a probei de apă, se stabileşte 0,25 ore;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n</a:t>
            </a:r>
            <a:r>
              <a:rPr lang="vi-VN" sz="1600" b="1" baseline="-25000" dirty="0" smtClean="0">
                <a:solidFill>
                  <a:schemeClr val="tx1"/>
                </a:solidFill>
              </a:rPr>
              <a:t>p</a:t>
            </a:r>
            <a:r>
              <a:rPr lang="vi-VN" sz="1600" dirty="0" smtClean="0">
                <a:solidFill>
                  <a:schemeClr val="tx1"/>
                </a:solidFill>
              </a:rPr>
              <a:t>, – numărul probelor de apă prelevate, din reţelele publice de distribuţie a apei se stabileşte în conformitate cu legislaţia Republicii Moldova. </a:t>
            </a:r>
            <a:r>
              <a:rPr lang="ro-MO" sz="1600" b="1" dirty="0" smtClean="0">
                <a:solidFill>
                  <a:schemeClr val="tx1"/>
                </a:solidFill>
              </a:rPr>
              <a:t/>
            </a:r>
            <a:br>
              <a:rPr lang="ro-MO" sz="1600" b="1" dirty="0" smtClean="0">
                <a:solidFill>
                  <a:schemeClr val="tx1"/>
                </a:solidFill>
              </a:rPr>
            </a:br>
            <a:r>
              <a:rPr lang="ro-MO" sz="1600" b="1" dirty="0" smtClean="0">
                <a:solidFill>
                  <a:schemeClr val="tx1"/>
                </a:solidFill>
              </a:rPr>
              <a:t/>
            </a:r>
            <a:br>
              <a:rPr lang="ro-MO" sz="1600" b="1" dirty="0" smtClean="0">
                <a:solidFill>
                  <a:schemeClr val="tx1"/>
                </a:solidFill>
              </a:rPr>
            </a:br>
            <a:r>
              <a:rPr lang="ro-MO" sz="1600" b="1" dirty="0" smtClean="0">
                <a:solidFill>
                  <a:schemeClr val="tx1"/>
                </a:solidFill>
              </a:rPr>
              <a:t/>
            </a:r>
            <a:br>
              <a:rPr lang="ro-MO" sz="1600" b="1"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endParaRPr lang="ro-RO" sz="1600" b="1" dirty="0">
              <a:solidFill>
                <a:schemeClr val="tx1"/>
              </a:solidFill>
            </a:endParaRPr>
          </a:p>
        </p:txBody>
      </p:sp>
      <p:sp>
        <p:nvSpPr>
          <p:cNvPr id="5"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sp>
        <p:nvSpPr>
          <p:cNvPr id="6"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pic>
        <p:nvPicPr>
          <p:cNvPr id="7" name="Picture 6" descr="C:\Users\starlab\AppData\Local\Microsoft\Windows\INetCache\Content.Word\Brazo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582" y="295824"/>
            <a:ext cx="993775" cy="1144905"/>
          </a:xfrm>
          <a:prstGeom prst="rect">
            <a:avLst/>
          </a:prstGeom>
          <a:noFill/>
          <a:ln>
            <a:noFill/>
          </a:ln>
        </p:spPr>
      </p:pic>
      <p:pic>
        <p:nvPicPr>
          <p:cNvPr id="122882" name="Picture 2"/>
          <p:cNvPicPr>
            <a:picLocks noChangeAspect="1" noChangeArrowheads="1"/>
          </p:cNvPicPr>
          <p:nvPr/>
        </p:nvPicPr>
        <p:blipFill>
          <a:blip r:embed="rId5" cstate="print"/>
          <a:srcRect/>
          <a:stretch>
            <a:fillRect/>
          </a:stretch>
        </p:blipFill>
        <p:spPr bwMode="auto">
          <a:xfrm>
            <a:off x="872250" y="2680268"/>
            <a:ext cx="4723332" cy="662332"/>
          </a:xfrm>
          <a:prstGeom prst="rect">
            <a:avLst/>
          </a:prstGeom>
          <a:noFill/>
          <a:ln w="9525">
            <a:noFill/>
            <a:miter lim="800000"/>
            <a:headEnd/>
            <a:tailEnd/>
          </a:ln>
          <a:effectLst/>
        </p:spPr>
      </p:pic>
    </p:spTree>
    <p:extLst>
      <p:ext uri="{BB962C8B-B14F-4D97-AF65-F5344CB8AC3E}">
        <p14:creationId xmlns:p14="http://schemas.microsoft.com/office/powerpoint/2010/main" val="77208842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5"/>
          <p:cNvSpPr>
            <a:spLocks noGrp="1"/>
          </p:cNvSpPr>
          <p:nvPr>
            <p:ph type="title"/>
          </p:nvPr>
        </p:nvSpPr>
        <p:spPr>
          <a:xfrm>
            <a:off x="148740" y="1469571"/>
            <a:ext cx="8839199" cy="5130865"/>
          </a:xfrm>
        </p:spPr>
        <p:txBody>
          <a:bodyPr/>
          <a:lstStyle/>
          <a:p>
            <a:r>
              <a:rPr lang="vi-VN" sz="1600" dirty="0" smtClean="0">
                <a:solidFill>
                  <a:schemeClr val="tx1"/>
                </a:solidFill>
              </a:rPr>
              <a:t>Consumul tehnologic de apă utilizată la spălatul, dezinfectarea rezervoarelor, </a:t>
            </a:r>
            <a:r>
              <a:rPr lang="vi-VN" sz="1600" b="1" dirty="0" smtClean="0">
                <a:solidFill>
                  <a:schemeClr val="tx1"/>
                </a:solidFill>
              </a:rPr>
              <a:t>V</a:t>
            </a:r>
            <a:r>
              <a:rPr lang="vi-VN" sz="1600" b="1" baseline="-25000" dirty="0" smtClean="0">
                <a:solidFill>
                  <a:schemeClr val="tx1"/>
                </a:solidFill>
              </a:rPr>
              <a:t>sp./dz.rz/bz.</a:t>
            </a:r>
            <a:r>
              <a:rPr lang="vi-VN" sz="1600" dirty="0" smtClean="0">
                <a:solidFill>
                  <a:schemeClr val="tx1"/>
                </a:solidFill>
              </a:rPr>
              <a:t> se determină conform formulei (11) din punctul 25 al prezentului Regulament</a:t>
            </a:r>
            <a:r>
              <a:rPr lang="vi-VN" sz="1600" dirty="0" smtClean="0">
                <a:solidFill>
                  <a:srgbClr val="FF0000"/>
                </a:solidFill>
                <a:effectLst>
                  <a:outerShdw blurRad="38100" dist="38100" dir="2700000" algn="tl">
                    <a:srgbClr val="000000">
                      <a:alpha val="43137"/>
                    </a:srgbClr>
                  </a:outerShdw>
                </a:effectLst>
              </a:rPr>
              <a:t>. </a:t>
            </a:r>
            <a:r>
              <a:rPr lang="ro-MO" sz="1600" dirty="0" smtClean="0">
                <a:solidFill>
                  <a:srgbClr val="FF0000"/>
                </a:solidFill>
                <a:effectLst>
                  <a:outerShdw blurRad="38100" dist="38100" dir="2700000" algn="tl">
                    <a:srgbClr val="000000">
                      <a:alpha val="43137"/>
                    </a:srgbClr>
                  </a:outerShdw>
                </a:effectLst>
              </a:rPr>
              <a:t>(doar rezervoarele de pe rețea)</a:t>
            </a:r>
            <a:br>
              <a:rPr lang="ro-MO" sz="1600" dirty="0" smtClean="0">
                <a:solidFill>
                  <a:srgbClr val="FF0000"/>
                </a:solidFill>
                <a:effectLst>
                  <a:outerShdw blurRad="38100" dist="38100" dir="2700000" algn="tl">
                    <a:srgbClr val="000000">
                      <a:alpha val="43137"/>
                    </a:srgbClr>
                  </a:outerShdw>
                </a:effectLst>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vi-VN" sz="1600" b="1" dirty="0" smtClean="0"/>
              <a:t> </a:t>
            </a:r>
            <a:r>
              <a:rPr lang="ro-MO" sz="1600" b="1" dirty="0" smtClean="0"/>
              <a:t/>
            </a:r>
            <a:br>
              <a:rPr lang="ro-MO" sz="1600" b="1" dirty="0" smtClean="0"/>
            </a:br>
            <a:r>
              <a:rPr lang="ro-MO" sz="1600" b="1" dirty="0" smtClean="0"/>
              <a:t/>
            </a:r>
            <a:br>
              <a:rPr lang="ro-MO" sz="1600" b="1" dirty="0" smtClean="0"/>
            </a:br>
            <a:r>
              <a:rPr lang="vi-VN" sz="1600" b="1" dirty="0" smtClean="0">
                <a:solidFill>
                  <a:schemeClr val="tx1"/>
                </a:solidFill>
              </a:rPr>
              <a:t>Notă:</a:t>
            </a:r>
            <a:r>
              <a:rPr lang="vi-VN" sz="1600" dirty="0" smtClean="0">
                <a:solidFill>
                  <a:schemeClr val="tx1"/>
                </a:solidFill>
              </a:rPr>
              <a:t> </a:t>
            </a:r>
            <a:r>
              <a:rPr lang="ro-MO" sz="1600" dirty="0" smtClean="0">
                <a:solidFill>
                  <a:schemeClr val="tx1"/>
                </a:solidFill>
              </a:rPr>
              <a:t/>
            </a:r>
            <a:br>
              <a:rPr lang="ro-MO" sz="1600" dirty="0" smtClean="0">
                <a:solidFill>
                  <a:schemeClr val="tx1"/>
                </a:solidFill>
              </a:rPr>
            </a:br>
            <a:r>
              <a:rPr lang="vi-VN" sz="1600" dirty="0" smtClean="0">
                <a:solidFill>
                  <a:schemeClr val="tx1"/>
                </a:solidFill>
              </a:rPr>
              <a:t>Consumul tehnologic de apă la transportul şi distribuţia apei inclusiv la procesele de golire (</a:t>
            </a:r>
            <a:r>
              <a:rPr lang="vi-VN" sz="1600" b="1" dirty="0" smtClean="0">
                <a:solidFill>
                  <a:schemeClr val="tx1"/>
                </a:solidFill>
              </a:rPr>
              <a:t>V</a:t>
            </a:r>
            <a:r>
              <a:rPr lang="vi-VN" sz="1600" b="1" baseline="-25000" dirty="0" smtClean="0">
                <a:solidFill>
                  <a:schemeClr val="tx1"/>
                </a:solidFill>
              </a:rPr>
              <a:t>g.r.t/d</a:t>
            </a:r>
            <a:r>
              <a:rPr lang="vi-VN" sz="1600" dirty="0" smtClean="0">
                <a:solidFill>
                  <a:schemeClr val="tx1"/>
                </a:solidFill>
              </a:rPr>
              <a:t>) şi de spălare (</a:t>
            </a:r>
            <a:r>
              <a:rPr lang="vi-VN" sz="1600" b="1" dirty="0" smtClean="0">
                <a:solidFill>
                  <a:schemeClr val="tx1"/>
                </a:solidFill>
              </a:rPr>
              <a:t>V</a:t>
            </a:r>
            <a:r>
              <a:rPr lang="vi-VN" sz="1600" b="1" baseline="-25000" dirty="0" smtClean="0">
                <a:solidFill>
                  <a:schemeClr val="tx1"/>
                </a:solidFill>
              </a:rPr>
              <a:t>sp/dz.r.t/d.</a:t>
            </a:r>
            <a:r>
              <a:rPr lang="vi-VN" sz="1600" dirty="0" smtClean="0">
                <a:solidFill>
                  <a:schemeClr val="tx1"/>
                </a:solidFill>
              </a:rPr>
              <a:t>)    a reţelelor publice de transport, de distribuţie a apei se prezintă conform tabelului nr.3 din Anexa la prezentul Regulament. </a:t>
            </a: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vi-VN" sz="1600" dirty="0" smtClean="0">
                <a:solidFill>
                  <a:schemeClr val="tx1"/>
                </a:solidFill>
              </a:rPr>
              <a:t>Consumul tehnologic de apă utilizată la spălatul, dezinfectarea rezervoarelor (</a:t>
            </a:r>
            <a:r>
              <a:rPr lang="vi-VN" sz="1600" b="1" dirty="0" smtClean="0">
                <a:solidFill>
                  <a:schemeClr val="tx1"/>
                </a:solidFill>
              </a:rPr>
              <a:t>V</a:t>
            </a:r>
            <a:r>
              <a:rPr lang="vi-VN" sz="1600" b="1" baseline="-25000" dirty="0" smtClean="0">
                <a:solidFill>
                  <a:schemeClr val="tx1"/>
                </a:solidFill>
              </a:rPr>
              <a:t>sp./dz.rz/bz.</a:t>
            </a:r>
            <a:r>
              <a:rPr lang="vi-VN" sz="1600" dirty="0" smtClean="0">
                <a:solidFill>
                  <a:schemeClr val="tx1"/>
                </a:solidFill>
              </a:rPr>
              <a:t>) se prezintă conform tabelului nr.3.1 din Anexa la prezentul Regulament. </a:t>
            </a: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endParaRPr lang="ro-RO" sz="1600" b="1" dirty="0">
              <a:solidFill>
                <a:schemeClr val="tx1"/>
              </a:solidFill>
            </a:endParaRPr>
          </a:p>
        </p:txBody>
      </p:sp>
      <p:sp>
        <p:nvSpPr>
          <p:cNvPr id="5"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sp>
        <p:nvSpPr>
          <p:cNvPr id="6"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pic>
        <p:nvPicPr>
          <p:cNvPr id="7" name="Picture 6" descr="C:\Users\starlab\AppData\Local\Microsoft\Windows\INetCache\Content.Word\Brazo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582" y="295824"/>
            <a:ext cx="993775" cy="1144905"/>
          </a:xfrm>
          <a:prstGeom prst="rect">
            <a:avLst/>
          </a:prstGeom>
          <a:noFill/>
          <a:ln>
            <a:noFill/>
          </a:ln>
        </p:spPr>
      </p:pic>
      <p:pic>
        <p:nvPicPr>
          <p:cNvPr id="123906" name="Picture 2"/>
          <p:cNvPicPr>
            <a:picLocks noChangeAspect="1" noChangeArrowheads="1"/>
          </p:cNvPicPr>
          <p:nvPr/>
        </p:nvPicPr>
        <p:blipFill>
          <a:blip r:embed="rId5" cstate="print"/>
          <a:srcRect/>
          <a:stretch>
            <a:fillRect/>
          </a:stretch>
        </p:blipFill>
        <p:spPr bwMode="auto">
          <a:xfrm>
            <a:off x="215869" y="2468089"/>
            <a:ext cx="8928131" cy="1994729"/>
          </a:xfrm>
          <a:prstGeom prst="rect">
            <a:avLst/>
          </a:prstGeom>
          <a:noFill/>
          <a:ln w="9525">
            <a:noFill/>
            <a:miter lim="800000"/>
            <a:headEnd/>
            <a:tailEnd/>
          </a:ln>
          <a:effectLst/>
        </p:spPr>
      </p:pic>
    </p:spTree>
    <p:extLst>
      <p:ext uri="{BB962C8B-B14F-4D97-AF65-F5344CB8AC3E}">
        <p14:creationId xmlns:p14="http://schemas.microsoft.com/office/powerpoint/2010/main" val="772088427"/>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5"/>
          <p:cNvSpPr>
            <a:spLocks noGrp="1"/>
          </p:cNvSpPr>
          <p:nvPr>
            <p:ph type="title"/>
          </p:nvPr>
        </p:nvSpPr>
        <p:spPr>
          <a:xfrm>
            <a:off x="148740" y="1469571"/>
            <a:ext cx="8839199" cy="5130865"/>
          </a:xfrm>
        </p:spPr>
        <p:txBody>
          <a:bodyPr/>
          <a:lstStyle/>
          <a:p>
            <a:r>
              <a:rPr lang="vi-VN" sz="1600" b="1" dirty="0" smtClean="0">
                <a:solidFill>
                  <a:schemeClr val="tx1"/>
                </a:solidFill>
              </a:rPr>
              <a:t>30. </a:t>
            </a:r>
            <a:r>
              <a:rPr lang="vi-VN" sz="1600" dirty="0" smtClean="0">
                <a:solidFill>
                  <a:schemeClr val="tx1"/>
                </a:solidFill>
              </a:rPr>
              <a:t>Consumul sumar de apă pentru necesităţile antiincendiare, </a:t>
            </a:r>
            <a:r>
              <a:rPr lang="vi-VN" sz="1600" b="1" dirty="0" smtClean="0">
                <a:solidFill>
                  <a:schemeClr val="tx1"/>
                </a:solidFill>
              </a:rPr>
              <a:t>V</a:t>
            </a:r>
            <a:r>
              <a:rPr lang="vi-VN" sz="1600" b="1" baseline="-25000" dirty="0" smtClean="0">
                <a:solidFill>
                  <a:schemeClr val="tx1"/>
                </a:solidFill>
              </a:rPr>
              <a:t>smr.antiincend</a:t>
            </a:r>
            <a:r>
              <a:rPr lang="vi-VN" sz="1600" baseline="-25000" dirty="0" smtClean="0">
                <a:solidFill>
                  <a:schemeClr val="tx1"/>
                </a:solidFill>
              </a:rPr>
              <a:t>.</a:t>
            </a:r>
            <a:r>
              <a:rPr lang="vi-VN" sz="1600" dirty="0" smtClean="0">
                <a:solidFill>
                  <a:schemeClr val="tx1"/>
                </a:solidFill>
              </a:rPr>
              <a:t>, se determină conform formulei: </a:t>
            </a:r>
            <a:r>
              <a:rPr lang="en-US" sz="1600" dirty="0" smtClean="0">
                <a:solidFill>
                  <a:schemeClr val="tx1"/>
                </a:solidFill>
              </a:rPr>
              <a:t/>
            </a:r>
            <a:br>
              <a:rPr lang="en-US" sz="1600" dirty="0" smtClean="0">
                <a:solidFill>
                  <a:schemeClr val="tx1"/>
                </a:solidFill>
              </a:rPr>
            </a:br>
            <a:r>
              <a:rPr lang="en-US" sz="1600" dirty="0" smtClean="0">
                <a:solidFill>
                  <a:schemeClr val="tx1"/>
                </a:solidFill>
              </a:rPr>
              <a:t>                                </a:t>
            </a:r>
            <a:r>
              <a:rPr lang="vi-VN" sz="1600" b="1" dirty="0" smtClean="0">
                <a:solidFill>
                  <a:schemeClr val="tx1"/>
                </a:solidFill>
              </a:rPr>
              <a:t>V</a:t>
            </a:r>
            <a:r>
              <a:rPr lang="vi-VN" sz="1600" b="1" baseline="-25000" dirty="0" smtClean="0">
                <a:solidFill>
                  <a:schemeClr val="tx1"/>
                </a:solidFill>
              </a:rPr>
              <a:t>smr.antiincidend. </a:t>
            </a:r>
            <a:r>
              <a:rPr lang="vi-VN" sz="1600" b="1" dirty="0" smtClean="0">
                <a:solidFill>
                  <a:schemeClr val="tx1"/>
                </a:solidFill>
              </a:rPr>
              <a:t>= V</a:t>
            </a:r>
            <a:r>
              <a:rPr lang="vi-VN" sz="1600" b="1" baseline="-25000" dirty="0" smtClean="0">
                <a:solidFill>
                  <a:schemeClr val="tx1"/>
                </a:solidFill>
              </a:rPr>
              <a:t>incend.</a:t>
            </a:r>
            <a:r>
              <a:rPr lang="vi-VN" sz="1600" b="1" dirty="0" smtClean="0">
                <a:solidFill>
                  <a:schemeClr val="tx1"/>
                </a:solidFill>
              </a:rPr>
              <a:t>+V </a:t>
            </a:r>
            <a:r>
              <a:rPr lang="vi-VN" sz="1600" b="1" baseline="-25000" dirty="0" smtClean="0">
                <a:solidFill>
                  <a:schemeClr val="tx1"/>
                </a:solidFill>
              </a:rPr>
              <a:t>tst.hidr.</a:t>
            </a:r>
            <a:r>
              <a:rPr lang="vi-VN" sz="1600" dirty="0" smtClean="0">
                <a:solidFill>
                  <a:schemeClr val="tx1"/>
                </a:solidFill>
              </a:rPr>
              <a:t>,</a:t>
            </a:r>
            <a:r>
              <a:rPr lang="vi-VN" sz="1600" b="1" dirty="0" smtClean="0">
                <a:solidFill>
                  <a:schemeClr val="tx1"/>
                </a:solidFill>
              </a:rPr>
              <a:t> </a:t>
            </a:r>
            <a:r>
              <a:rPr lang="vi-VN" sz="1600" dirty="0" smtClean="0">
                <a:solidFill>
                  <a:schemeClr val="tx1"/>
                </a:solidFill>
              </a:rPr>
              <a:t>m</a:t>
            </a:r>
            <a:r>
              <a:rPr lang="vi-VN" sz="1600" baseline="30000" dirty="0" smtClean="0">
                <a:solidFill>
                  <a:schemeClr val="tx1"/>
                </a:solidFill>
              </a:rPr>
              <a:t>3</a:t>
            </a:r>
            <a:r>
              <a:rPr lang="vi-VN" sz="1600" dirty="0" smtClean="0">
                <a:solidFill>
                  <a:schemeClr val="tx1"/>
                </a:solidFill>
              </a:rPr>
              <a:t>, (20) </a:t>
            </a:r>
            <a:r>
              <a:rPr lang="vi-VN" sz="1600" b="1" dirty="0" smtClean="0">
                <a:solidFill>
                  <a:schemeClr val="tx1"/>
                </a:solidFill>
              </a:rPr>
              <a:t> </a:t>
            </a:r>
            <a:r>
              <a:rPr lang="en-US" sz="1600" b="1" dirty="0" smtClean="0">
                <a:solidFill>
                  <a:schemeClr val="tx1"/>
                </a:solidFill>
              </a:rPr>
              <a:t/>
            </a:r>
            <a:br>
              <a:rPr lang="en-US" sz="1600" b="1" dirty="0" smtClean="0">
                <a:solidFill>
                  <a:schemeClr val="tx1"/>
                </a:solidFill>
              </a:rPr>
            </a:br>
            <a:r>
              <a:rPr lang="en-US" sz="1600" b="1" dirty="0" smtClean="0">
                <a:solidFill>
                  <a:schemeClr val="tx1"/>
                </a:solidFill>
              </a:rPr>
              <a:t/>
            </a:r>
            <a:br>
              <a:rPr lang="en-US" sz="1600" b="1" dirty="0" smtClean="0">
                <a:solidFill>
                  <a:schemeClr val="tx1"/>
                </a:solidFill>
              </a:rPr>
            </a:br>
            <a:r>
              <a:rPr lang="en-US" sz="1600" b="1" dirty="0" smtClean="0">
                <a:solidFill>
                  <a:schemeClr val="tx1"/>
                </a:solidFill>
              </a:rPr>
              <a:t/>
            </a:r>
            <a:br>
              <a:rPr lang="en-US" sz="1600" b="1" dirty="0" smtClean="0">
                <a:solidFill>
                  <a:schemeClr val="tx1"/>
                </a:solidFill>
              </a:rPr>
            </a:br>
            <a:r>
              <a:rPr lang="en-US" sz="1600" b="1" dirty="0" smtClean="0">
                <a:solidFill>
                  <a:schemeClr val="tx1"/>
                </a:solidFill>
              </a:rPr>
              <a:t/>
            </a:r>
            <a:br>
              <a:rPr lang="en-US" sz="1600" b="1" dirty="0" smtClean="0">
                <a:solidFill>
                  <a:schemeClr val="tx1"/>
                </a:solidFill>
              </a:rPr>
            </a:br>
            <a:r>
              <a:rPr lang="en-US" sz="1600" b="1" dirty="0" smtClean="0">
                <a:solidFill>
                  <a:schemeClr val="tx1"/>
                </a:solidFill>
              </a:rPr>
              <a:t/>
            </a:r>
            <a:br>
              <a:rPr lang="en-US" sz="1600" b="1" dirty="0" smtClean="0">
                <a:solidFill>
                  <a:schemeClr val="tx1"/>
                </a:solidFill>
              </a:rPr>
            </a:br>
            <a:r>
              <a:rPr lang="vi-VN" sz="1600" dirty="0" smtClean="0">
                <a:solidFill>
                  <a:schemeClr val="tx1"/>
                </a:solidFill>
              </a:rPr>
              <a:t>unde: </a:t>
            </a:r>
            <a:r>
              <a:rPr lang="en-US" sz="1600" dirty="0" smtClean="0">
                <a:solidFill>
                  <a:schemeClr val="tx1"/>
                </a:solidFill>
              </a:rPr>
              <a:t/>
            </a:r>
            <a:br>
              <a:rPr lang="en-US" sz="1600" dirty="0" smtClean="0">
                <a:solidFill>
                  <a:schemeClr val="tx1"/>
                </a:solidFill>
              </a:rPr>
            </a:br>
            <a:r>
              <a:rPr lang="vi-VN" sz="1600" dirty="0" smtClean="0">
                <a:solidFill>
                  <a:schemeClr val="tx1"/>
                </a:solidFill>
              </a:rPr>
              <a:t>a) consumul de apă pentru lichidarea incendiilor se determină conform formulei: </a:t>
            </a:r>
            <a:r>
              <a:rPr lang="en-US" sz="1600" dirty="0" smtClean="0">
                <a:solidFill>
                  <a:schemeClr val="tx1"/>
                </a:solidFill>
              </a:rPr>
              <a:t/>
            </a:r>
            <a:br>
              <a:rPr lang="en-US" sz="1600" dirty="0" smtClean="0">
                <a:solidFill>
                  <a:schemeClr val="tx1"/>
                </a:solidFill>
              </a:rPr>
            </a:br>
            <a:r>
              <a:rPr lang="en-US" sz="1600" dirty="0" smtClean="0">
                <a:solidFill>
                  <a:schemeClr val="tx1"/>
                </a:solidFill>
              </a:rPr>
              <a:t/>
            </a:r>
            <a:br>
              <a:rPr lang="en-US" sz="1600" dirty="0" smtClean="0">
                <a:solidFill>
                  <a:schemeClr val="tx1"/>
                </a:solidFill>
              </a:rPr>
            </a:br>
            <a:r>
              <a:rPr lang="en-US" sz="1600" dirty="0" smtClean="0">
                <a:solidFill>
                  <a:schemeClr val="tx1"/>
                </a:solidFill>
              </a:rPr>
              <a:t>                                              </a:t>
            </a:r>
            <a:r>
              <a:rPr lang="vi-VN" sz="1600" b="1" dirty="0" smtClean="0">
                <a:solidFill>
                  <a:schemeClr val="tx1"/>
                </a:solidFill>
              </a:rPr>
              <a:t>V</a:t>
            </a:r>
            <a:r>
              <a:rPr lang="vi-VN" sz="1600" b="1" baseline="-25000" dirty="0" smtClean="0">
                <a:solidFill>
                  <a:schemeClr val="tx1"/>
                </a:solidFill>
              </a:rPr>
              <a:t>incend. </a:t>
            </a:r>
            <a:r>
              <a:rPr lang="vi-VN" sz="1600" b="1" dirty="0" smtClean="0">
                <a:solidFill>
                  <a:schemeClr val="tx1"/>
                </a:solidFill>
              </a:rPr>
              <a:t>= 3,6 ∙ q ∙ n ∙ t</a:t>
            </a:r>
            <a:r>
              <a:rPr lang="vi-VN" sz="1600" b="1" baseline="-25000" dirty="0" smtClean="0">
                <a:solidFill>
                  <a:schemeClr val="tx1"/>
                </a:solidFill>
              </a:rPr>
              <a:t>fn</a:t>
            </a:r>
            <a:r>
              <a:rPr lang="vi-VN" sz="1600" dirty="0" smtClean="0">
                <a:solidFill>
                  <a:schemeClr val="tx1"/>
                </a:solidFill>
              </a:rPr>
              <a:t> , m</a:t>
            </a:r>
            <a:r>
              <a:rPr lang="vi-VN" sz="1600" baseline="30000" dirty="0" smtClean="0">
                <a:solidFill>
                  <a:schemeClr val="tx1"/>
                </a:solidFill>
              </a:rPr>
              <a:t>3</a:t>
            </a:r>
            <a:r>
              <a:rPr lang="vi-VN" sz="1600" dirty="0" smtClean="0">
                <a:solidFill>
                  <a:schemeClr val="tx1"/>
                </a:solidFill>
              </a:rPr>
              <a:t>, (21) </a:t>
            </a:r>
            <a:r>
              <a:rPr lang="en-US" sz="1600" b="1" dirty="0" smtClean="0">
                <a:solidFill>
                  <a:schemeClr val="tx1"/>
                </a:solidFill>
              </a:rPr>
              <a:t/>
            </a:r>
            <a:br>
              <a:rPr lang="en-US" sz="1600" b="1" dirty="0" smtClean="0">
                <a:solidFill>
                  <a:schemeClr val="tx1"/>
                </a:solidFill>
              </a:rPr>
            </a:br>
            <a:r>
              <a:rPr lang="en-US" sz="1600" b="1" dirty="0" smtClean="0">
                <a:solidFill>
                  <a:schemeClr val="tx1"/>
                </a:solidFill>
              </a:rPr>
              <a:t/>
            </a:r>
            <a:br>
              <a:rPr lang="en-US" sz="1600" b="1" dirty="0" smtClean="0">
                <a:solidFill>
                  <a:schemeClr val="tx1"/>
                </a:solidFill>
              </a:rPr>
            </a:br>
            <a:r>
              <a:rPr lang="en-US" sz="1600" b="1" dirty="0" smtClean="0">
                <a:solidFill>
                  <a:schemeClr val="tx1"/>
                </a:solidFill>
              </a:rPr>
              <a:t/>
            </a:r>
            <a:br>
              <a:rPr lang="en-US" sz="1600" b="1" dirty="0" smtClean="0">
                <a:solidFill>
                  <a:schemeClr val="tx1"/>
                </a:solidFill>
              </a:rPr>
            </a:br>
            <a:r>
              <a:rPr lang="en-US" sz="1600" b="1" dirty="0" smtClean="0">
                <a:solidFill>
                  <a:schemeClr val="tx1"/>
                </a:solidFill>
              </a:rPr>
              <a:t/>
            </a:r>
            <a:br>
              <a:rPr lang="en-US" sz="1600" b="1" dirty="0" smtClean="0">
                <a:solidFill>
                  <a:schemeClr val="tx1"/>
                </a:solidFill>
              </a:rPr>
            </a:br>
            <a:r>
              <a:rPr lang="en-US" sz="1600" b="1" dirty="0" smtClean="0">
                <a:solidFill>
                  <a:schemeClr val="tx1"/>
                </a:solidFill>
              </a:rPr>
              <a:t/>
            </a:r>
            <a:br>
              <a:rPr lang="en-US" sz="1600" b="1" dirty="0" smtClean="0">
                <a:solidFill>
                  <a:schemeClr val="tx1"/>
                </a:solidFill>
              </a:rPr>
            </a:br>
            <a:r>
              <a:rPr lang="en-US" sz="1600" b="1" dirty="0" smtClean="0">
                <a:solidFill>
                  <a:schemeClr val="tx1"/>
                </a:solidFill>
              </a:rPr>
              <a:t/>
            </a:r>
            <a:br>
              <a:rPr lang="en-US" sz="1600" b="1" dirty="0" smtClean="0">
                <a:solidFill>
                  <a:schemeClr val="tx1"/>
                </a:solidFill>
              </a:rPr>
            </a:br>
            <a:r>
              <a:rPr lang="en-US" sz="1600" b="1" dirty="0" smtClean="0">
                <a:solidFill>
                  <a:schemeClr val="tx1"/>
                </a:solidFill>
              </a:rPr>
              <a:t/>
            </a:r>
            <a:br>
              <a:rPr lang="en-US" sz="1600" b="1" dirty="0" smtClean="0">
                <a:solidFill>
                  <a:schemeClr val="tx1"/>
                </a:solidFill>
              </a:rPr>
            </a:br>
            <a:r>
              <a:rPr lang="en-US" sz="1600" b="1" dirty="0" smtClean="0">
                <a:solidFill>
                  <a:schemeClr val="tx1"/>
                </a:solidFill>
              </a:rPr>
              <a:t/>
            </a:r>
            <a:br>
              <a:rPr lang="en-US" sz="1600" b="1" dirty="0" smtClean="0">
                <a:solidFill>
                  <a:schemeClr val="tx1"/>
                </a:solidFill>
              </a:rPr>
            </a:br>
            <a:r>
              <a:rPr lang="en-US" sz="1600" b="1" dirty="0" smtClean="0">
                <a:solidFill>
                  <a:schemeClr val="tx1"/>
                </a:solidFill>
              </a:rPr>
              <a:t/>
            </a:r>
            <a:br>
              <a:rPr lang="en-US" sz="1600" b="1" dirty="0" smtClean="0">
                <a:solidFill>
                  <a:schemeClr val="tx1"/>
                </a:solidFill>
              </a:rPr>
            </a:br>
            <a:r>
              <a:rPr lang="en-US" sz="1600" b="1" dirty="0" smtClean="0">
                <a:solidFill>
                  <a:schemeClr val="tx1"/>
                </a:solidFill>
              </a:rPr>
              <a:t/>
            </a:r>
            <a:br>
              <a:rPr lang="en-US" sz="1600" b="1" dirty="0" smtClean="0">
                <a:solidFill>
                  <a:schemeClr val="tx1"/>
                </a:solidFill>
              </a:rPr>
            </a:br>
            <a:r>
              <a:rPr lang="en-US" sz="1600" b="1" dirty="0" smtClean="0">
                <a:solidFill>
                  <a:schemeClr val="tx1"/>
                </a:solidFill>
              </a:rPr>
              <a:t/>
            </a:r>
            <a:br>
              <a:rPr lang="en-US" sz="1600" b="1" dirty="0" smtClean="0">
                <a:solidFill>
                  <a:schemeClr val="tx1"/>
                </a:solidFill>
              </a:rPr>
            </a:br>
            <a:r>
              <a:rPr lang="en-US" sz="1600" b="1" dirty="0" smtClean="0">
                <a:solidFill>
                  <a:schemeClr val="tx1"/>
                </a:solidFill>
              </a:rPr>
              <a:t/>
            </a:r>
            <a:br>
              <a:rPr lang="en-US" sz="1600" b="1" dirty="0" smtClean="0">
                <a:solidFill>
                  <a:schemeClr val="tx1"/>
                </a:solidFill>
              </a:rPr>
            </a:br>
            <a:r>
              <a:rPr lang="en-US" sz="1600" b="1" dirty="0" smtClean="0">
                <a:solidFill>
                  <a:schemeClr val="tx1"/>
                </a:solidFill>
              </a:rPr>
              <a:t/>
            </a:r>
            <a:br>
              <a:rPr lang="en-US" sz="1600" b="1" dirty="0" smtClean="0">
                <a:solidFill>
                  <a:schemeClr val="tx1"/>
                </a:solidFill>
              </a:rPr>
            </a:br>
            <a:r>
              <a:rPr lang="en-US" sz="1600" b="1" dirty="0" smtClean="0">
                <a:solidFill>
                  <a:schemeClr val="tx1"/>
                </a:solidFill>
              </a:rPr>
              <a:t/>
            </a:r>
            <a:br>
              <a:rPr lang="en-US" sz="1600" b="1" dirty="0" smtClean="0">
                <a:solidFill>
                  <a:schemeClr val="tx1"/>
                </a:solidFill>
              </a:rPr>
            </a:br>
            <a:r>
              <a:rPr lang="en-US" sz="1600" b="1" dirty="0" smtClean="0">
                <a:solidFill>
                  <a:schemeClr val="tx1"/>
                </a:solidFill>
              </a:rPr>
              <a:t/>
            </a:r>
            <a:br>
              <a:rPr lang="en-US" sz="1600" b="1"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endParaRPr lang="ro-RO" sz="1600" b="1" dirty="0">
              <a:solidFill>
                <a:schemeClr val="tx1"/>
              </a:solidFill>
            </a:endParaRPr>
          </a:p>
        </p:txBody>
      </p:sp>
      <p:sp>
        <p:nvSpPr>
          <p:cNvPr id="5"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sp>
        <p:nvSpPr>
          <p:cNvPr id="6"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pic>
        <p:nvPicPr>
          <p:cNvPr id="7" name="Picture 6" descr="C:\Users\starlab\AppData\Local\Microsoft\Windows\INetCache\Content.Word\Brazo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582" y="295824"/>
            <a:ext cx="993775" cy="1144905"/>
          </a:xfrm>
          <a:prstGeom prst="rect">
            <a:avLst/>
          </a:prstGeom>
          <a:noFill/>
          <a:ln>
            <a:noFill/>
          </a:ln>
        </p:spPr>
      </p:pic>
      <p:pic>
        <p:nvPicPr>
          <p:cNvPr id="1026" name="Picture 2"/>
          <p:cNvPicPr>
            <a:picLocks noChangeAspect="1" noChangeArrowheads="1"/>
          </p:cNvPicPr>
          <p:nvPr/>
        </p:nvPicPr>
        <p:blipFill>
          <a:blip r:embed="rId5" cstate="print"/>
          <a:srcRect/>
          <a:stretch>
            <a:fillRect/>
          </a:stretch>
        </p:blipFill>
        <p:spPr bwMode="auto">
          <a:xfrm>
            <a:off x="1936774" y="2463042"/>
            <a:ext cx="4687155" cy="621352"/>
          </a:xfrm>
          <a:prstGeom prst="rect">
            <a:avLst/>
          </a:prstGeom>
          <a:noFill/>
          <a:ln w="9525">
            <a:noFill/>
            <a:miter lim="800000"/>
            <a:headEnd/>
            <a:tailEnd/>
          </a:ln>
          <a:effectLst/>
        </p:spPr>
      </p:pic>
      <p:pic>
        <p:nvPicPr>
          <p:cNvPr id="1027" name="Picture 3"/>
          <p:cNvPicPr>
            <a:picLocks noChangeAspect="1" noChangeArrowheads="1"/>
          </p:cNvPicPr>
          <p:nvPr/>
        </p:nvPicPr>
        <p:blipFill>
          <a:blip r:embed="rId6" cstate="print"/>
          <a:srcRect/>
          <a:stretch>
            <a:fillRect/>
          </a:stretch>
        </p:blipFill>
        <p:spPr bwMode="auto">
          <a:xfrm>
            <a:off x="647913" y="4646682"/>
            <a:ext cx="7636277" cy="698347"/>
          </a:xfrm>
          <a:prstGeom prst="rect">
            <a:avLst/>
          </a:prstGeom>
          <a:noFill/>
          <a:ln w="9525">
            <a:noFill/>
            <a:miter lim="800000"/>
            <a:headEnd/>
            <a:tailEnd/>
          </a:ln>
          <a:effectLst/>
        </p:spPr>
      </p:pic>
    </p:spTree>
    <p:extLst>
      <p:ext uri="{BB962C8B-B14F-4D97-AF65-F5344CB8AC3E}">
        <p14:creationId xmlns:p14="http://schemas.microsoft.com/office/powerpoint/2010/main" val="772088427"/>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5"/>
          <p:cNvSpPr>
            <a:spLocks noGrp="1"/>
          </p:cNvSpPr>
          <p:nvPr>
            <p:ph type="title"/>
          </p:nvPr>
        </p:nvSpPr>
        <p:spPr>
          <a:xfrm>
            <a:off x="148740" y="1469571"/>
            <a:ext cx="8839199" cy="5130865"/>
          </a:xfrm>
        </p:spPr>
        <p:txBody>
          <a:bodyPr/>
          <a:lstStyle/>
          <a:p>
            <a:r>
              <a:rPr lang="vi-VN" sz="1600" dirty="0" smtClean="0">
                <a:solidFill>
                  <a:schemeClr val="tx1"/>
                </a:solidFill>
              </a:rPr>
              <a:t>unde: </a:t>
            </a:r>
            <a:r>
              <a:rPr lang="en-US" sz="1600" dirty="0" smtClean="0">
                <a:solidFill>
                  <a:schemeClr val="tx1"/>
                </a:solidFill>
              </a:rPr>
              <a:t/>
            </a:r>
            <a:br>
              <a:rPr lang="en-US" sz="1600" dirty="0" smtClean="0">
                <a:solidFill>
                  <a:schemeClr val="tx1"/>
                </a:solidFill>
              </a:rPr>
            </a:br>
            <a:r>
              <a:rPr lang="vi-VN" sz="1600" b="1" dirty="0" smtClean="0">
                <a:solidFill>
                  <a:schemeClr val="tx1"/>
                </a:solidFill>
              </a:rPr>
              <a:t>3,6</a:t>
            </a:r>
            <a:r>
              <a:rPr lang="vi-VN" sz="1600" dirty="0" smtClean="0">
                <a:solidFill>
                  <a:schemeClr val="tx1"/>
                </a:solidFill>
              </a:rPr>
              <a:t> </a:t>
            </a:r>
            <a:r>
              <a:rPr lang="vi-VN" sz="1600" i="1" dirty="0" smtClean="0">
                <a:solidFill>
                  <a:schemeClr val="tx1"/>
                </a:solidFill>
              </a:rPr>
              <a:t>–</a:t>
            </a:r>
            <a:r>
              <a:rPr lang="vi-VN" sz="1600" dirty="0" smtClean="0">
                <a:solidFill>
                  <a:schemeClr val="tx1"/>
                </a:solidFill>
              </a:rPr>
              <a:t> coeficient de transformare din l/s în m</a:t>
            </a:r>
            <a:r>
              <a:rPr lang="vi-VN" sz="1600" baseline="30000" dirty="0" smtClean="0">
                <a:solidFill>
                  <a:schemeClr val="tx1"/>
                </a:solidFill>
              </a:rPr>
              <a:t>3</a:t>
            </a:r>
            <a:r>
              <a:rPr lang="vi-VN" sz="1600" dirty="0" smtClean="0">
                <a:solidFill>
                  <a:schemeClr val="tx1"/>
                </a:solidFill>
              </a:rPr>
              <a:t>/h; </a:t>
            </a:r>
            <a:r>
              <a:rPr lang="en-US" sz="1600" dirty="0" smtClean="0">
                <a:solidFill>
                  <a:schemeClr val="tx1"/>
                </a:solidFill>
              </a:rPr>
              <a:t/>
            </a:r>
            <a:br>
              <a:rPr lang="en-US" sz="1600" dirty="0" smtClean="0">
                <a:solidFill>
                  <a:schemeClr val="tx1"/>
                </a:solidFill>
              </a:rPr>
            </a:br>
            <a:r>
              <a:rPr lang="vi-VN" sz="1600" b="1" dirty="0" smtClean="0">
                <a:solidFill>
                  <a:schemeClr val="tx1"/>
                </a:solidFill>
              </a:rPr>
              <a:t>q</a:t>
            </a:r>
            <a:r>
              <a:rPr lang="vi-VN" sz="1600" dirty="0" smtClean="0">
                <a:solidFill>
                  <a:schemeClr val="tx1"/>
                </a:solidFill>
              </a:rPr>
              <a:t> – consumul normativ de apă ce revine unui ajutaj conectat prin hidrant, l/sec; </a:t>
            </a:r>
            <a:r>
              <a:rPr lang="en-US" sz="1600" dirty="0" smtClean="0">
                <a:solidFill>
                  <a:schemeClr val="tx1"/>
                </a:solidFill>
              </a:rPr>
              <a:t/>
            </a:r>
            <a:br>
              <a:rPr lang="en-US" sz="1600" dirty="0" smtClean="0">
                <a:solidFill>
                  <a:schemeClr val="tx1"/>
                </a:solidFill>
              </a:rPr>
            </a:br>
            <a:r>
              <a:rPr lang="vi-VN" sz="1600" b="1" dirty="0" smtClean="0">
                <a:solidFill>
                  <a:schemeClr val="tx1"/>
                </a:solidFill>
              </a:rPr>
              <a:t>n </a:t>
            </a:r>
            <a:r>
              <a:rPr lang="vi-VN" sz="1600" dirty="0" smtClean="0">
                <a:solidFill>
                  <a:schemeClr val="tx1"/>
                </a:solidFill>
              </a:rPr>
              <a:t>– numărul de hidranţi cu conectare directă a furtunului în procesul de lichidare a incendiului; </a:t>
            </a:r>
            <a:r>
              <a:rPr lang="en-US" sz="1600" dirty="0" smtClean="0">
                <a:solidFill>
                  <a:schemeClr val="tx1"/>
                </a:solidFill>
              </a:rPr>
              <a:t/>
            </a:r>
            <a:br>
              <a:rPr lang="en-US" sz="1600" dirty="0" smtClean="0">
                <a:solidFill>
                  <a:schemeClr val="tx1"/>
                </a:solidFill>
              </a:rPr>
            </a:br>
            <a:r>
              <a:rPr lang="vi-VN" sz="1600" b="1" dirty="0" smtClean="0">
                <a:solidFill>
                  <a:schemeClr val="tx1"/>
                </a:solidFill>
              </a:rPr>
              <a:t>t</a:t>
            </a:r>
            <a:r>
              <a:rPr lang="vi-VN" sz="1600" b="1" baseline="-25000" dirty="0" smtClean="0">
                <a:solidFill>
                  <a:schemeClr val="tx1"/>
                </a:solidFill>
              </a:rPr>
              <a:t>fn</a:t>
            </a:r>
            <a:r>
              <a:rPr lang="vi-VN" sz="1600" dirty="0" smtClean="0">
                <a:solidFill>
                  <a:schemeClr val="tx1"/>
                </a:solidFill>
              </a:rPr>
              <a:t> – durata de timp de funcţionare a hidrantului cu conectare directă a furtunului în procesul de lichidare a incendiului, ore. </a:t>
            </a:r>
            <a:r>
              <a:rPr lang="en-US" sz="1600" dirty="0" smtClean="0">
                <a:solidFill>
                  <a:schemeClr val="tx1"/>
                </a:solidFill>
              </a:rPr>
              <a:t/>
            </a:r>
            <a:br>
              <a:rPr lang="en-US" sz="1600" dirty="0" smtClean="0">
                <a:solidFill>
                  <a:schemeClr val="tx1"/>
                </a:solidFill>
              </a:rPr>
            </a:br>
            <a:r>
              <a:rPr lang="en-US" sz="1600" dirty="0" smtClean="0">
                <a:solidFill>
                  <a:schemeClr val="tx1"/>
                </a:solidFill>
              </a:rPr>
              <a:t/>
            </a:r>
            <a:br>
              <a:rPr lang="en-US" sz="1600" dirty="0" smtClean="0">
                <a:solidFill>
                  <a:schemeClr val="tx1"/>
                </a:solidFill>
              </a:rPr>
            </a:br>
            <a:r>
              <a:rPr lang="vi-VN" sz="1600" b="1" dirty="0" smtClean="0">
                <a:solidFill>
                  <a:schemeClr val="tx1"/>
                </a:solidFill>
              </a:rPr>
              <a:t>Notă:</a:t>
            </a:r>
            <a:r>
              <a:rPr lang="vi-VN" sz="1600" dirty="0" smtClean="0">
                <a:solidFill>
                  <a:schemeClr val="tx1"/>
                </a:solidFill>
              </a:rPr>
              <a:t> </a:t>
            </a:r>
            <a:r>
              <a:rPr lang="en-US" sz="1600" dirty="0" smtClean="0">
                <a:solidFill>
                  <a:schemeClr val="tx1"/>
                </a:solidFill>
              </a:rPr>
              <a:t/>
            </a:r>
            <a:br>
              <a:rPr lang="en-US" sz="1600" dirty="0" smtClean="0">
                <a:solidFill>
                  <a:schemeClr val="tx1"/>
                </a:solidFill>
              </a:rPr>
            </a:br>
            <a:r>
              <a:rPr lang="vi-VN" sz="1600" b="1" dirty="0" smtClean="0">
                <a:solidFill>
                  <a:schemeClr val="tx1"/>
                </a:solidFill>
              </a:rPr>
              <a:t>q</a:t>
            </a:r>
            <a:r>
              <a:rPr lang="vi-VN" sz="1600" dirty="0" smtClean="0">
                <a:solidFill>
                  <a:schemeClr val="tx1"/>
                </a:solidFill>
              </a:rPr>
              <a:t> – consumul normativ de apă ce revine unui hidrant, la conectarea directă a furtunului se stabileşte 15 l/sec; </a:t>
            </a:r>
            <a:r>
              <a:rPr lang="en-US" sz="1600" dirty="0" smtClean="0">
                <a:solidFill>
                  <a:schemeClr val="tx1"/>
                </a:solidFill>
              </a:rPr>
              <a:t/>
            </a:r>
            <a:br>
              <a:rPr lang="en-US" sz="1600" dirty="0" smtClean="0">
                <a:solidFill>
                  <a:schemeClr val="tx1"/>
                </a:solidFill>
              </a:rPr>
            </a:br>
            <a:r>
              <a:rPr lang="vi-VN" sz="1600" b="1" dirty="0" smtClean="0">
                <a:solidFill>
                  <a:schemeClr val="tx1"/>
                </a:solidFill>
              </a:rPr>
              <a:t>n</a:t>
            </a:r>
            <a:r>
              <a:rPr lang="vi-VN" sz="1600" dirty="0" smtClean="0">
                <a:solidFill>
                  <a:schemeClr val="tx1"/>
                </a:solidFill>
              </a:rPr>
              <a:t> – numărul de hidranţi cu conectare directă a furtunului în procesul de lichidare a incendiului se stabileşte conform datelor prezentate de Serviciul Protecţiei Civile şi Situaţii Excepţionale ale Ministerul Afacerilor Interne, conform schemei tehnice a sistemului public de alimentare cu apă; </a:t>
            </a:r>
            <a:r>
              <a:rPr lang="en-US" sz="1600" dirty="0" smtClean="0">
                <a:solidFill>
                  <a:schemeClr val="tx1"/>
                </a:solidFill>
              </a:rPr>
              <a:t/>
            </a:r>
            <a:br>
              <a:rPr lang="en-US" sz="1600" dirty="0" smtClean="0">
                <a:solidFill>
                  <a:schemeClr val="tx1"/>
                </a:solidFill>
              </a:rPr>
            </a:br>
            <a:r>
              <a:rPr lang="vi-VN" sz="1600" b="1" dirty="0" smtClean="0">
                <a:solidFill>
                  <a:schemeClr val="tx1"/>
                </a:solidFill>
              </a:rPr>
              <a:t>t</a:t>
            </a:r>
            <a:r>
              <a:rPr lang="vi-VN" sz="1600" b="1" baseline="-25000" dirty="0" smtClean="0">
                <a:solidFill>
                  <a:schemeClr val="tx1"/>
                </a:solidFill>
              </a:rPr>
              <a:t>fn</a:t>
            </a:r>
            <a:r>
              <a:rPr lang="vi-VN" sz="1600" dirty="0" smtClean="0">
                <a:solidFill>
                  <a:schemeClr val="tx1"/>
                </a:solidFill>
              </a:rPr>
              <a:t> – perioada de funcţionare reală a hidrantului se stabileşte în conformitate cu datele prezentate de Serviciul Protecţiei Civile şi Situaţii Excepţionale ale Ministerului Afacerilor Interne (cu datele din actele de lichidare a incendiului). </a:t>
            </a: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endParaRPr lang="ro-RO" sz="1600" b="1" dirty="0">
              <a:solidFill>
                <a:schemeClr val="tx1"/>
              </a:solidFill>
            </a:endParaRPr>
          </a:p>
        </p:txBody>
      </p:sp>
      <p:sp>
        <p:nvSpPr>
          <p:cNvPr id="5"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sp>
        <p:nvSpPr>
          <p:cNvPr id="6"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pic>
        <p:nvPicPr>
          <p:cNvPr id="7" name="Picture 6" descr="C:\Users\starlab\AppData\Local\Microsoft\Windows\INetCache\Content.Word\Brazo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582" y="295824"/>
            <a:ext cx="993775" cy="1144905"/>
          </a:xfrm>
          <a:prstGeom prst="rect">
            <a:avLst/>
          </a:prstGeom>
          <a:noFill/>
          <a:ln>
            <a:noFill/>
          </a:ln>
        </p:spPr>
      </p:pic>
    </p:spTree>
    <p:extLst>
      <p:ext uri="{BB962C8B-B14F-4D97-AF65-F5344CB8AC3E}">
        <p14:creationId xmlns:p14="http://schemas.microsoft.com/office/powerpoint/2010/main" val="772088427"/>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5"/>
          <p:cNvSpPr>
            <a:spLocks noGrp="1"/>
          </p:cNvSpPr>
          <p:nvPr>
            <p:ph type="title"/>
          </p:nvPr>
        </p:nvSpPr>
        <p:spPr>
          <a:xfrm>
            <a:off x="148740" y="1469571"/>
            <a:ext cx="8839199" cy="5130865"/>
          </a:xfrm>
        </p:spPr>
        <p:txBody>
          <a:bodyPr/>
          <a:lstStyle/>
          <a:p>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endParaRPr lang="ro-RO" sz="1600" b="1" dirty="0">
              <a:solidFill>
                <a:schemeClr val="tx1"/>
              </a:solidFill>
            </a:endParaRPr>
          </a:p>
        </p:txBody>
      </p:sp>
      <p:sp>
        <p:nvSpPr>
          <p:cNvPr id="5"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sp>
        <p:nvSpPr>
          <p:cNvPr id="6"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pic>
        <p:nvPicPr>
          <p:cNvPr id="7" name="Picture 6" descr="C:\Users\starlab\AppData\Local\Microsoft\Windows\INetCache\Content.Word\Brazo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582" y="295824"/>
            <a:ext cx="993775" cy="1144905"/>
          </a:xfrm>
          <a:prstGeom prst="rect">
            <a:avLst/>
          </a:prstGeom>
          <a:noFill/>
          <a:ln>
            <a:noFill/>
          </a:ln>
        </p:spPr>
      </p:pic>
      <p:pic>
        <p:nvPicPr>
          <p:cNvPr id="2050" name="Picture 2"/>
          <p:cNvPicPr>
            <a:picLocks noChangeAspect="1" noChangeArrowheads="1"/>
          </p:cNvPicPr>
          <p:nvPr/>
        </p:nvPicPr>
        <p:blipFill>
          <a:blip r:embed="rId5" cstate="print"/>
          <a:srcRect/>
          <a:stretch>
            <a:fillRect/>
          </a:stretch>
        </p:blipFill>
        <p:spPr bwMode="auto">
          <a:xfrm>
            <a:off x="2412124" y="242138"/>
            <a:ext cx="5572176" cy="6615862"/>
          </a:xfrm>
          <a:prstGeom prst="rect">
            <a:avLst/>
          </a:prstGeom>
          <a:noFill/>
          <a:ln w="9525">
            <a:noFill/>
            <a:miter lim="800000"/>
            <a:headEnd/>
            <a:tailEnd/>
          </a:ln>
          <a:effectLst/>
        </p:spPr>
      </p:pic>
    </p:spTree>
    <p:extLst>
      <p:ext uri="{BB962C8B-B14F-4D97-AF65-F5344CB8AC3E}">
        <p14:creationId xmlns:p14="http://schemas.microsoft.com/office/powerpoint/2010/main" val="772088427"/>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5"/>
          <p:cNvSpPr>
            <a:spLocks noGrp="1"/>
          </p:cNvSpPr>
          <p:nvPr>
            <p:ph type="title"/>
          </p:nvPr>
        </p:nvSpPr>
        <p:spPr>
          <a:xfrm>
            <a:off x="148740" y="1469571"/>
            <a:ext cx="8839199" cy="5130865"/>
          </a:xfrm>
        </p:spPr>
        <p:txBody>
          <a:bodyPr/>
          <a:lstStyle/>
          <a:p>
            <a:r>
              <a:rPr lang="vi-VN" sz="1600" dirty="0" smtClean="0">
                <a:solidFill>
                  <a:schemeClr val="tx1"/>
                </a:solidFill>
              </a:rPr>
              <a:t>b) consumul tehnologic de apă pentru procesele de verificare tehnică a hidranţilor se determină conform formulei: </a:t>
            </a:r>
            <a:r>
              <a:rPr lang="en-US" sz="1600" dirty="0" smtClean="0">
                <a:solidFill>
                  <a:schemeClr val="tx1"/>
                </a:solidFill>
              </a:rPr>
              <a:t/>
            </a:r>
            <a:br>
              <a:rPr lang="en-US" sz="1600" dirty="0" smtClean="0">
                <a:solidFill>
                  <a:schemeClr val="tx1"/>
                </a:solidFill>
              </a:rPr>
            </a:br>
            <a:r>
              <a:rPr lang="en-US" sz="1600" dirty="0" smtClean="0">
                <a:solidFill>
                  <a:schemeClr val="tx1"/>
                </a:solidFill>
              </a:rPr>
              <a:t>                                       </a:t>
            </a:r>
            <a:r>
              <a:rPr lang="vi-VN" sz="1600" b="1" dirty="0" smtClean="0">
                <a:solidFill>
                  <a:schemeClr val="tx1"/>
                </a:solidFill>
              </a:rPr>
              <a:t>V</a:t>
            </a:r>
            <a:r>
              <a:rPr lang="vi-VN" sz="1600" b="1" baseline="-25000" dirty="0" smtClean="0">
                <a:solidFill>
                  <a:schemeClr val="tx1"/>
                </a:solidFill>
              </a:rPr>
              <a:t>tst.hidr. </a:t>
            </a:r>
            <a:r>
              <a:rPr lang="vi-VN" sz="1600" b="1" dirty="0" smtClean="0">
                <a:solidFill>
                  <a:schemeClr val="tx1"/>
                </a:solidFill>
              </a:rPr>
              <a:t>= 3,6 ∙ q ∙ n ∙ t</a:t>
            </a:r>
            <a:r>
              <a:rPr lang="vi-VN" sz="1600" b="1" baseline="-25000" dirty="0" smtClean="0">
                <a:solidFill>
                  <a:schemeClr val="tx1"/>
                </a:solidFill>
              </a:rPr>
              <a:t>vf</a:t>
            </a:r>
            <a:r>
              <a:rPr lang="vi-VN" sz="1600" dirty="0" smtClean="0">
                <a:solidFill>
                  <a:schemeClr val="tx1"/>
                </a:solidFill>
              </a:rPr>
              <a:t>, m</a:t>
            </a:r>
            <a:r>
              <a:rPr lang="vi-VN" sz="1600" baseline="30000" dirty="0" smtClean="0">
                <a:solidFill>
                  <a:schemeClr val="tx1"/>
                </a:solidFill>
              </a:rPr>
              <a:t>3</a:t>
            </a:r>
            <a:r>
              <a:rPr lang="vi-VN" sz="1600" dirty="0" smtClean="0">
                <a:solidFill>
                  <a:schemeClr val="tx1"/>
                </a:solidFill>
              </a:rPr>
              <a:t>, (22) </a:t>
            </a:r>
            <a:r>
              <a:rPr lang="en-US" sz="1600" dirty="0" smtClean="0">
                <a:solidFill>
                  <a:schemeClr val="tx1"/>
                </a:solidFill>
              </a:rPr>
              <a:t/>
            </a:r>
            <a:br>
              <a:rPr lang="en-US" sz="1600" dirty="0" smtClean="0">
                <a:solidFill>
                  <a:schemeClr val="tx1"/>
                </a:solidFill>
              </a:rPr>
            </a:br>
            <a:r>
              <a:rPr lang="en-US" sz="1600" dirty="0" smtClean="0">
                <a:solidFill>
                  <a:schemeClr val="tx1"/>
                </a:solidFill>
              </a:rPr>
              <a:t/>
            </a:r>
            <a:br>
              <a:rPr lang="en-US" sz="1600" dirty="0" smtClean="0">
                <a:solidFill>
                  <a:schemeClr val="tx1"/>
                </a:solidFill>
              </a:rPr>
            </a:br>
            <a:r>
              <a:rPr lang="en-US" sz="1600" dirty="0" smtClean="0">
                <a:solidFill>
                  <a:schemeClr val="tx1"/>
                </a:solidFill>
              </a:rPr>
              <a:t/>
            </a:r>
            <a:br>
              <a:rPr lang="en-US" sz="1600" dirty="0" smtClean="0">
                <a:solidFill>
                  <a:schemeClr val="tx1"/>
                </a:solidFill>
              </a:rPr>
            </a:br>
            <a:r>
              <a:rPr lang="en-US" sz="1600" dirty="0" smtClean="0">
                <a:solidFill>
                  <a:schemeClr val="tx1"/>
                </a:solidFill>
              </a:rPr>
              <a:t/>
            </a:r>
            <a:br>
              <a:rPr lang="en-US" sz="1600" dirty="0" smtClean="0">
                <a:solidFill>
                  <a:schemeClr val="tx1"/>
                </a:solidFill>
              </a:rPr>
            </a:br>
            <a:r>
              <a:rPr lang="en-US" sz="1600" dirty="0" smtClean="0">
                <a:solidFill>
                  <a:schemeClr val="tx1"/>
                </a:solidFill>
              </a:rPr>
              <a:t/>
            </a:r>
            <a:br>
              <a:rPr lang="en-US" sz="1600" dirty="0" smtClean="0">
                <a:solidFill>
                  <a:schemeClr val="tx1"/>
                </a:solidFill>
              </a:rPr>
            </a:br>
            <a:r>
              <a:rPr lang="vi-VN" sz="1600" dirty="0" smtClean="0">
                <a:solidFill>
                  <a:schemeClr val="tx1"/>
                </a:solidFill>
              </a:rPr>
              <a:t>unde: </a:t>
            </a:r>
            <a:r>
              <a:rPr lang="en-US" sz="1600" dirty="0" smtClean="0">
                <a:solidFill>
                  <a:schemeClr val="tx1"/>
                </a:solidFill>
              </a:rPr>
              <a:t/>
            </a:r>
            <a:br>
              <a:rPr lang="en-US" sz="1600" dirty="0" smtClean="0">
                <a:solidFill>
                  <a:schemeClr val="tx1"/>
                </a:solidFill>
              </a:rPr>
            </a:br>
            <a:r>
              <a:rPr lang="vi-VN" sz="1600" b="1" dirty="0" smtClean="0">
                <a:solidFill>
                  <a:schemeClr val="tx1"/>
                </a:solidFill>
              </a:rPr>
              <a:t>3,6</a:t>
            </a:r>
            <a:r>
              <a:rPr lang="vi-VN" sz="1600" dirty="0" smtClean="0">
                <a:solidFill>
                  <a:schemeClr val="tx1"/>
                </a:solidFill>
              </a:rPr>
              <a:t> </a:t>
            </a:r>
            <a:r>
              <a:rPr lang="vi-VN" sz="1600" i="1" dirty="0" smtClean="0">
                <a:solidFill>
                  <a:schemeClr val="tx1"/>
                </a:solidFill>
              </a:rPr>
              <a:t>–</a:t>
            </a:r>
            <a:r>
              <a:rPr lang="vi-VN" sz="1600" dirty="0" smtClean="0">
                <a:solidFill>
                  <a:schemeClr val="tx1"/>
                </a:solidFill>
              </a:rPr>
              <a:t> coeficient de transformare din l/s în m</a:t>
            </a:r>
            <a:r>
              <a:rPr lang="vi-VN" sz="1600" baseline="30000" dirty="0" smtClean="0">
                <a:solidFill>
                  <a:schemeClr val="tx1"/>
                </a:solidFill>
              </a:rPr>
              <a:t>3</a:t>
            </a:r>
            <a:r>
              <a:rPr lang="vi-VN" sz="1600" dirty="0" smtClean="0">
                <a:solidFill>
                  <a:schemeClr val="tx1"/>
                </a:solidFill>
              </a:rPr>
              <a:t>/h; </a:t>
            </a:r>
            <a:r>
              <a:rPr lang="en-US" sz="1600" dirty="0" smtClean="0">
                <a:solidFill>
                  <a:schemeClr val="tx1"/>
                </a:solidFill>
              </a:rPr>
              <a:t/>
            </a:r>
            <a:br>
              <a:rPr lang="en-US" sz="1600" dirty="0" smtClean="0">
                <a:solidFill>
                  <a:schemeClr val="tx1"/>
                </a:solidFill>
              </a:rPr>
            </a:br>
            <a:r>
              <a:rPr lang="vi-VN" sz="1600" b="1" dirty="0" smtClean="0">
                <a:solidFill>
                  <a:schemeClr val="tx1"/>
                </a:solidFill>
              </a:rPr>
              <a:t>q</a:t>
            </a:r>
            <a:r>
              <a:rPr lang="vi-VN" sz="1600" dirty="0" smtClean="0">
                <a:solidFill>
                  <a:schemeClr val="tx1"/>
                </a:solidFill>
              </a:rPr>
              <a:t> – consumul normativ de apă ce revine unui hidrant, la conectarea directă a furtunului, l/sec; </a:t>
            </a:r>
            <a:r>
              <a:rPr lang="en-US" sz="1600" dirty="0" smtClean="0">
                <a:solidFill>
                  <a:schemeClr val="tx1"/>
                </a:solidFill>
              </a:rPr>
              <a:t/>
            </a:r>
            <a:br>
              <a:rPr lang="en-US" sz="1600" dirty="0" smtClean="0">
                <a:solidFill>
                  <a:schemeClr val="tx1"/>
                </a:solidFill>
              </a:rPr>
            </a:br>
            <a:r>
              <a:rPr lang="vi-VN" sz="1600" b="1" dirty="0" smtClean="0">
                <a:solidFill>
                  <a:schemeClr val="tx1"/>
                </a:solidFill>
              </a:rPr>
              <a:t>n </a:t>
            </a:r>
            <a:r>
              <a:rPr lang="vi-VN" sz="1600" dirty="0" smtClean="0">
                <a:solidFill>
                  <a:schemeClr val="tx1"/>
                </a:solidFill>
              </a:rPr>
              <a:t>– numărul de hidranţi expuşi procesului de verificare tehnică, unităţi; </a:t>
            </a:r>
            <a:r>
              <a:rPr lang="en-US" sz="1600" dirty="0" smtClean="0">
                <a:solidFill>
                  <a:schemeClr val="tx1"/>
                </a:solidFill>
              </a:rPr>
              <a:t/>
            </a:r>
            <a:br>
              <a:rPr lang="en-US" sz="1600" dirty="0" smtClean="0">
                <a:solidFill>
                  <a:schemeClr val="tx1"/>
                </a:solidFill>
              </a:rPr>
            </a:br>
            <a:r>
              <a:rPr lang="vi-VN" sz="1600" b="1" dirty="0" smtClean="0">
                <a:solidFill>
                  <a:schemeClr val="tx1"/>
                </a:solidFill>
              </a:rPr>
              <a:t>t</a:t>
            </a:r>
            <a:r>
              <a:rPr lang="vi-VN" sz="1600" b="1" baseline="-25000" dirty="0" smtClean="0">
                <a:solidFill>
                  <a:schemeClr val="tx1"/>
                </a:solidFill>
              </a:rPr>
              <a:t>v.h</a:t>
            </a:r>
            <a:r>
              <a:rPr lang="vi-VN" sz="1600" dirty="0" smtClean="0">
                <a:solidFill>
                  <a:schemeClr val="tx1"/>
                </a:solidFill>
              </a:rPr>
              <a:t> – durata de timp de verificare tehnică a hidrantului, ore. </a:t>
            </a:r>
            <a:r>
              <a:rPr lang="en-US" sz="1600" dirty="0" smtClean="0">
                <a:solidFill>
                  <a:schemeClr val="tx1"/>
                </a:solidFill>
              </a:rPr>
              <a:t/>
            </a:r>
            <a:br>
              <a:rPr lang="en-US" sz="1600" dirty="0" smtClean="0">
                <a:solidFill>
                  <a:schemeClr val="tx1"/>
                </a:solidFill>
              </a:rPr>
            </a:br>
            <a:r>
              <a:rPr lang="en-US" sz="1600" dirty="0" smtClean="0">
                <a:solidFill>
                  <a:schemeClr val="tx1"/>
                </a:solidFill>
              </a:rPr>
              <a:t/>
            </a:r>
            <a:br>
              <a:rPr lang="en-US" sz="1600" dirty="0" smtClean="0">
                <a:solidFill>
                  <a:schemeClr val="tx1"/>
                </a:solidFill>
              </a:rPr>
            </a:br>
            <a:r>
              <a:rPr lang="vi-VN" sz="1600" b="1" dirty="0" smtClean="0">
                <a:solidFill>
                  <a:schemeClr val="tx1"/>
                </a:solidFill>
              </a:rPr>
              <a:t>Notă:</a:t>
            </a:r>
            <a:r>
              <a:rPr lang="vi-VN" sz="1600" dirty="0" smtClean="0">
                <a:solidFill>
                  <a:schemeClr val="tx1"/>
                </a:solidFill>
              </a:rPr>
              <a:t> </a:t>
            </a:r>
            <a:r>
              <a:rPr lang="en-US" sz="1600" dirty="0" smtClean="0">
                <a:solidFill>
                  <a:schemeClr val="tx1"/>
                </a:solidFill>
              </a:rPr>
              <a:t/>
            </a:r>
            <a:br>
              <a:rPr lang="en-US" sz="1600" dirty="0" smtClean="0">
                <a:solidFill>
                  <a:schemeClr val="tx1"/>
                </a:solidFill>
              </a:rPr>
            </a:br>
            <a:r>
              <a:rPr lang="vi-VN" sz="1600" b="1" dirty="0" smtClean="0">
                <a:solidFill>
                  <a:schemeClr val="tx1"/>
                </a:solidFill>
              </a:rPr>
              <a:t>q </a:t>
            </a:r>
            <a:r>
              <a:rPr lang="vi-VN" sz="1600" dirty="0" smtClean="0">
                <a:solidFill>
                  <a:schemeClr val="tx1"/>
                </a:solidFill>
              </a:rPr>
              <a:t>– consumul normativ de apă ce revine unui hidrant, la conectarea directă a furtunului, se stabileşte – 15 l/sec; </a:t>
            </a:r>
            <a:r>
              <a:rPr lang="en-US" sz="1600" dirty="0" smtClean="0">
                <a:solidFill>
                  <a:schemeClr val="tx1"/>
                </a:solidFill>
              </a:rPr>
              <a:t/>
            </a:r>
            <a:br>
              <a:rPr lang="en-US" sz="1600" dirty="0" smtClean="0">
                <a:solidFill>
                  <a:schemeClr val="tx1"/>
                </a:solidFill>
              </a:rPr>
            </a:br>
            <a:r>
              <a:rPr lang="vi-VN" sz="1600" b="1" dirty="0" smtClean="0">
                <a:solidFill>
                  <a:schemeClr val="tx1"/>
                </a:solidFill>
              </a:rPr>
              <a:t>n </a:t>
            </a:r>
            <a:r>
              <a:rPr lang="vi-VN" sz="1600" dirty="0" smtClean="0">
                <a:solidFill>
                  <a:schemeClr val="tx1"/>
                </a:solidFill>
              </a:rPr>
              <a:t>– numărul de hidranţi expuşi procesului de verificare tehnică, se determină conform schemei tehnice a sistemului public de alimentare cu apă, unităţi; </a:t>
            </a:r>
            <a:r>
              <a:rPr lang="en-US" sz="1600" dirty="0" smtClean="0">
                <a:solidFill>
                  <a:schemeClr val="tx1"/>
                </a:solidFill>
              </a:rPr>
              <a:t/>
            </a:r>
            <a:br>
              <a:rPr lang="en-US" sz="1600" dirty="0" smtClean="0">
                <a:solidFill>
                  <a:schemeClr val="tx1"/>
                </a:solidFill>
              </a:rPr>
            </a:br>
            <a:r>
              <a:rPr lang="vi-VN" sz="1600" b="1" dirty="0" smtClean="0">
                <a:solidFill>
                  <a:schemeClr val="tx1"/>
                </a:solidFill>
              </a:rPr>
              <a:t>t</a:t>
            </a:r>
            <a:r>
              <a:rPr lang="vi-VN" sz="1600" b="1" baseline="-25000" dirty="0" smtClean="0">
                <a:solidFill>
                  <a:schemeClr val="tx1"/>
                </a:solidFill>
              </a:rPr>
              <a:t>v.h.</a:t>
            </a:r>
            <a:r>
              <a:rPr lang="vi-VN" sz="1600" dirty="0" smtClean="0">
                <a:solidFill>
                  <a:schemeClr val="tx1"/>
                </a:solidFill>
              </a:rPr>
              <a:t> – durata de timp de verificare tehnică a hidrantului se stabileşte – 0,03 ore. </a:t>
            </a:r>
            <a:r>
              <a:rPr lang="en-US" sz="1600" dirty="0" smtClean="0">
                <a:solidFill>
                  <a:schemeClr val="tx1"/>
                </a:solidFill>
              </a:rPr>
              <a:t/>
            </a:r>
            <a:br>
              <a:rPr lang="en-US" sz="1600" dirty="0" smtClean="0">
                <a:solidFill>
                  <a:schemeClr val="tx1"/>
                </a:solidFill>
              </a:rPr>
            </a:br>
            <a:r>
              <a:rPr lang="en-US" sz="1600" dirty="0" smtClean="0">
                <a:solidFill>
                  <a:schemeClr val="tx1"/>
                </a:solidFill>
              </a:rPr>
              <a:t/>
            </a:r>
            <a:br>
              <a:rPr lang="en-US" sz="1600" dirty="0" smtClean="0">
                <a:solidFill>
                  <a:schemeClr val="tx1"/>
                </a:solidFill>
              </a:rPr>
            </a:br>
            <a:r>
              <a:rPr lang="en-US" sz="1600" dirty="0" smtClean="0">
                <a:solidFill>
                  <a:schemeClr val="tx1"/>
                </a:solidFill>
              </a:rPr>
              <a:t/>
            </a:r>
            <a:br>
              <a:rPr lang="en-US" sz="1600" dirty="0" smtClean="0">
                <a:solidFill>
                  <a:schemeClr val="tx1"/>
                </a:solidFill>
              </a:rPr>
            </a:br>
            <a:r>
              <a:rPr lang="en-US" sz="1600" dirty="0" smtClean="0">
                <a:solidFill>
                  <a:schemeClr val="tx1"/>
                </a:solidFill>
              </a:rPr>
              <a:t/>
            </a:r>
            <a:br>
              <a:rPr lang="en-US" sz="1600" dirty="0" smtClean="0">
                <a:solidFill>
                  <a:schemeClr val="tx1"/>
                </a:solidFill>
              </a:rPr>
            </a:br>
            <a:r>
              <a:rPr lang="en-US" sz="1600" dirty="0" smtClean="0">
                <a:solidFill>
                  <a:schemeClr val="tx1"/>
                </a:solidFill>
              </a:rPr>
              <a:t/>
            </a:r>
            <a:br>
              <a:rPr lang="en-US" sz="1600" dirty="0" smtClean="0">
                <a:solidFill>
                  <a:schemeClr val="tx1"/>
                </a:solidFill>
              </a:rPr>
            </a:br>
            <a:r>
              <a:rPr lang="en-US" sz="1600" dirty="0" smtClean="0">
                <a:solidFill>
                  <a:schemeClr val="tx1"/>
                </a:solidFill>
              </a:rPr>
              <a:t/>
            </a:r>
            <a:br>
              <a:rPr lang="en-US" sz="1600" dirty="0" smtClean="0">
                <a:solidFill>
                  <a:schemeClr val="tx1"/>
                </a:solidFill>
              </a:rPr>
            </a:br>
            <a:r>
              <a:rPr lang="en-US" sz="1600" dirty="0" smtClean="0">
                <a:solidFill>
                  <a:schemeClr val="tx1"/>
                </a:solidFill>
              </a:rPr>
              <a:t/>
            </a:r>
            <a:br>
              <a:rPr lang="en-US"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endParaRPr lang="ro-RO" sz="1600" b="1" dirty="0">
              <a:solidFill>
                <a:schemeClr val="tx1"/>
              </a:solidFill>
            </a:endParaRPr>
          </a:p>
        </p:txBody>
      </p:sp>
      <p:sp>
        <p:nvSpPr>
          <p:cNvPr id="5"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sp>
        <p:nvSpPr>
          <p:cNvPr id="6"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pic>
        <p:nvPicPr>
          <p:cNvPr id="7" name="Picture 6" descr="C:\Users\starlab\AppData\Local\Microsoft\Windows\INetCache\Content.Word\Brazo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582" y="295824"/>
            <a:ext cx="993775" cy="1144905"/>
          </a:xfrm>
          <a:prstGeom prst="rect">
            <a:avLst/>
          </a:prstGeom>
          <a:noFill/>
          <a:ln>
            <a:noFill/>
          </a:ln>
        </p:spPr>
      </p:pic>
      <p:pic>
        <p:nvPicPr>
          <p:cNvPr id="3074" name="Picture 2"/>
          <p:cNvPicPr>
            <a:picLocks noChangeAspect="1" noChangeArrowheads="1"/>
          </p:cNvPicPr>
          <p:nvPr/>
        </p:nvPicPr>
        <p:blipFill>
          <a:blip r:embed="rId5" cstate="print"/>
          <a:srcRect/>
          <a:stretch>
            <a:fillRect/>
          </a:stretch>
        </p:blipFill>
        <p:spPr bwMode="auto">
          <a:xfrm>
            <a:off x="647207" y="2437415"/>
            <a:ext cx="6967537" cy="637190"/>
          </a:xfrm>
          <a:prstGeom prst="rect">
            <a:avLst/>
          </a:prstGeom>
          <a:noFill/>
          <a:ln w="9525">
            <a:noFill/>
            <a:miter lim="800000"/>
            <a:headEnd/>
            <a:tailEnd/>
          </a:ln>
          <a:effectLst/>
        </p:spPr>
      </p:pic>
    </p:spTree>
    <p:extLst>
      <p:ext uri="{BB962C8B-B14F-4D97-AF65-F5344CB8AC3E}">
        <p14:creationId xmlns:p14="http://schemas.microsoft.com/office/powerpoint/2010/main" val="772088427"/>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5"/>
          <p:cNvSpPr>
            <a:spLocks noGrp="1"/>
          </p:cNvSpPr>
          <p:nvPr>
            <p:ph type="title"/>
          </p:nvPr>
        </p:nvSpPr>
        <p:spPr>
          <a:xfrm>
            <a:off x="148740" y="1469571"/>
            <a:ext cx="8839199" cy="5130865"/>
          </a:xfrm>
        </p:spPr>
        <p:txBody>
          <a:bodyPr/>
          <a:lstStyle/>
          <a:p>
            <a:r>
              <a:rPr lang="en-US" sz="1600" dirty="0" smtClean="0">
                <a:solidFill>
                  <a:schemeClr val="tx1"/>
                </a:solidFill>
              </a:rPr>
              <a:t/>
            </a:r>
            <a:br>
              <a:rPr lang="en-US" sz="1600" dirty="0" smtClean="0">
                <a:solidFill>
                  <a:schemeClr val="tx1"/>
                </a:solidFill>
              </a:rPr>
            </a:br>
            <a:r>
              <a:rPr lang="vi-VN" sz="1600" dirty="0" smtClean="0">
                <a:solidFill>
                  <a:schemeClr val="tx1"/>
                </a:solidFill>
              </a:rPr>
              <a:t>- În cazul existenţei contoarelor, se utilizează valoarea efectivă a volumului de apă înregistrată de către contoare, dar care nu va fi mai mare decât volumul de apă ce se obţine conform calculelor. </a:t>
            </a:r>
            <a:r>
              <a:rPr lang="en-US" sz="1600" dirty="0" smtClean="0">
                <a:solidFill>
                  <a:schemeClr val="tx1"/>
                </a:solidFill>
              </a:rPr>
              <a:t/>
            </a:r>
            <a:br>
              <a:rPr lang="en-US" sz="1600" dirty="0" smtClean="0">
                <a:solidFill>
                  <a:schemeClr val="tx1"/>
                </a:solidFill>
              </a:rPr>
            </a:br>
            <a:r>
              <a:rPr lang="en-US" sz="1600" dirty="0" smtClean="0">
                <a:solidFill>
                  <a:schemeClr val="tx1"/>
                </a:solidFill>
              </a:rPr>
              <a:t/>
            </a:r>
            <a:br>
              <a:rPr lang="en-US" sz="1600" dirty="0" smtClean="0">
                <a:solidFill>
                  <a:schemeClr val="tx1"/>
                </a:solidFill>
              </a:rPr>
            </a:br>
            <a:r>
              <a:rPr lang="vi-VN" sz="1600" dirty="0" smtClean="0">
                <a:solidFill>
                  <a:schemeClr val="tx1"/>
                </a:solidFill>
              </a:rPr>
              <a:t>- Volumul de apă destinat pentru necesităţile serviciilor antiincendiare în localităţile urbane, rurale se reglementează de către operator, Serviciul Protecţiei Civile şi Situaţii Excepţionale al Ministerului Afacerilor Interne şi administraţia publică locală în conformitate cu Regulamentul cu privire la serviciul public de alimentare cu apă şi de canalizare. </a:t>
            </a: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endParaRPr lang="ro-RO" sz="1600" b="1" dirty="0">
              <a:solidFill>
                <a:schemeClr val="tx1"/>
              </a:solidFill>
            </a:endParaRPr>
          </a:p>
        </p:txBody>
      </p:sp>
      <p:sp>
        <p:nvSpPr>
          <p:cNvPr id="5"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sp>
        <p:nvSpPr>
          <p:cNvPr id="6"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pic>
        <p:nvPicPr>
          <p:cNvPr id="7" name="Picture 6" descr="C:\Users\starlab\AppData\Local\Microsoft\Windows\INetCache\Content.Word\Brazo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582" y="295824"/>
            <a:ext cx="993775" cy="1144905"/>
          </a:xfrm>
          <a:prstGeom prst="rect">
            <a:avLst/>
          </a:prstGeom>
          <a:noFill/>
          <a:ln>
            <a:noFill/>
          </a:ln>
        </p:spPr>
      </p:pic>
    </p:spTree>
    <p:extLst>
      <p:ext uri="{BB962C8B-B14F-4D97-AF65-F5344CB8AC3E}">
        <p14:creationId xmlns:p14="http://schemas.microsoft.com/office/powerpoint/2010/main" val="772088427"/>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5"/>
          <p:cNvSpPr>
            <a:spLocks noGrp="1"/>
          </p:cNvSpPr>
          <p:nvPr>
            <p:ph type="title"/>
          </p:nvPr>
        </p:nvSpPr>
        <p:spPr>
          <a:xfrm>
            <a:off x="148740" y="1469571"/>
            <a:ext cx="8839199" cy="5130865"/>
          </a:xfrm>
        </p:spPr>
        <p:txBody>
          <a:bodyPr/>
          <a:lstStyle/>
          <a:p>
            <a:r>
              <a:rPr lang="vi-VN" sz="1600" b="1" dirty="0" smtClean="0">
                <a:solidFill>
                  <a:schemeClr val="tx1"/>
                </a:solidFill>
              </a:rPr>
              <a:t> </a:t>
            </a: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endParaRPr lang="ro-RO" sz="1600" b="1" dirty="0">
              <a:solidFill>
                <a:schemeClr val="tx1"/>
              </a:solidFill>
            </a:endParaRPr>
          </a:p>
        </p:txBody>
      </p:sp>
      <p:sp>
        <p:nvSpPr>
          <p:cNvPr id="5"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sp>
        <p:nvSpPr>
          <p:cNvPr id="6"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pic>
        <p:nvPicPr>
          <p:cNvPr id="7" name="Picture 6" descr="C:\Users\starlab\AppData\Local\Microsoft\Windows\INetCache\Content.Word\Brazo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582" y="295824"/>
            <a:ext cx="993775" cy="1144905"/>
          </a:xfrm>
          <a:prstGeom prst="rect">
            <a:avLst/>
          </a:prstGeom>
          <a:noFill/>
          <a:ln>
            <a:noFill/>
          </a:ln>
        </p:spPr>
      </p:pic>
      <p:pic>
        <p:nvPicPr>
          <p:cNvPr id="4098" name="Picture 2" descr="F:\Pierderi de apa\Calculul CTP 2019 si prognozat 2020\Servicii Comunale Glodeni\ANRE nr 12 din 29 ianuarie 2020 003.jpg"/>
          <p:cNvPicPr>
            <a:picLocks noChangeAspect="1" noChangeArrowheads="1"/>
          </p:cNvPicPr>
          <p:nvPr/>
        </p:nvPicPr>
        <p:blipFill>
          <a:blip r:embed="rId5" cstate="print"/>
          <a:srcRect/>
          <a:stretch>
            <a:fillRect/>
          </a:stretch>
        </p:blipFill>
        <p:spPr bwMode="auto">
          <a:xfrm>
            <a:off x="2199291" y="0"/>
            <a:ext cx="5730766" cy="6858000"/>
          </a:xfrm>
          <a:prstGeom prst="rect">
            <a:avLst/>
          </a:prstGeom>
          <a:noFill/>
        </p:spPr>
      </p:pic>
    </p:spTree>
    <p:extLst>
      <p:ext uri="{BB962C8B-B14F-4D97-AF65-F5344CB8AC3E}">
        <p14:creationId xmlns:p14="http://schemas.microsoft.com/office/powerpoint/2010/main" val="77208842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5"/>
          <p:cNvSpPr>
            <a:spLocks noGrp="1"/>
          </p:cNvSpPr>
          <p:nvPr>
            <p:ph type="title"/>
          </p:nvPr>
        </p:nvSpPr>
        <p:spPr>
          <a:xfrm>
            <a:off x="148740" y="1469571"/>
            <a:ext cx="8839199" cy="5388429"/>
          </a:xfrm>
        </p:spPr>
        <p:txBody>
          <a:bodyPr/>
          <a:lstStyle/>
          <a:p>
            <a:r>
              <a:rPr lang="ro-RO" sz="1600" b="1" dirty="0" smtClean="0">
                <a:solidFill>
                  <a:schemeClr val="tx1"/>
                </a:solidFill>
              </a:rPr>
              <a:t>Secțiunea 2</a:t>
            </a:r>
            <a:br>
              <a:rPr lang="ro-RO" sz="1600" b="1" dirty="0" smtClean="0">
                <a:solidFill>
                  <a:schemeClr val="tx1"/>
                </a:solidFill>
              </a:rPr>
            </a:br>
            <a:r>
              <a:rPr lang="ro-RO" sz="1600" b="1" dirty="0" smtClean="0">
                <a:solidFill>
                  <a:schemeClr val="tx1"/>
                </a:solidFill>
              </a:rPr>
              <a:t>DISPOZIȚII GENERALE</a:t>
            </a:r>
            <a:br>
              <a:rPr lang="ro-RO" sz="1600" b="1" dirty="0" smtClean="0">
                <a:solidFill>
                  <a:schemeClr val="tx1"/>
                </a:solidFill>
              </a:rPr>
            </a:br>
            <a:r>
              <a:rPr lang="vi-VN" sz="1600" b="1" dirty="0" smtClean="0">
                <a:solidFill>
                  <a:schemeClr val="tx1"/>
                </a:solidFill>
              </a:rPr>
              <a:t>3. </a:t>
            </a:r>
            <a:r>
              <a:rPr lang="vi-VN" sz="1600" dirty="0" smtClean="0">
                <a:solidFill>
                  <a:schemeClr val="tx1"/>
                </a:solidFill>
              </a:rPr>
              <a:t>În sensul prezentului Regulament, noţiunile şi termenii utilizaţi semnifică următoarele:</a:t>
            </a: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vi-VN" sz="1600" b="1" dirty="0" smtClean="0">
                <a:solidFill>
                  <a:schemeClr val="tx1"/>
                </a:solidFill>
              </a:rPr>
              <a:t>consum tehnologic </a:t>
            </a:r>
            <a:r>
              <a:rPr lang="vi-VN" sz="1600" dirty="0" smtClean="0">
                <a:solidFill>
                  <a:schemeClr val="tx1"/>
                </a:solidFill>
              </a:rPr>
              <a:t>– cantitatea de apă consumată/ utilizată pentru a se realiza procesele tehnice, procesele tehnologice la furnizarea serviciului public de alimentare cu apă şi de canalizare, lucrări necesare a fi efectuate în anul de reglementare în conformitate cu actele normativ tehnice de profil;</a:t>
            </a: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vi-VN" sz="1600" b="1" dirty="0" smtClean="0">
                <a:solidFill>
                  <a:schemeClr val="tx1"/>
                </a:solidFill>
              </a:rPr>
              <a:t>pierderi de apă </a:t>
            </a:r>
            <a:r>
              <a:rPr lang="vi-VN" sz="1600" dirty="0" smtClean="0">
                <a:solidFill>
                  <a:schemeClr val="tx1"/>
                </a:solidFill>
              </a:rPr>
              <a:t>– cantitatea de apă pierdută la furnizarea serviciului public de alimentare cu apă în procesele de tratare, transportul, distribuţia apei prin sistemul public de alimentare cu apă.</a:t>
            </a: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vi-VN" sz="1600" b="1" dirty="0" smtClean="0">
                <a:solidFill>
                  <a:schemeClr val="tx1"/>
                </a:solidFill>
              </a:rPr>
              <a:t>4.</a:t>
            </a:r>
            <a:r>
              <a:rPr lang="vi-VN" sz="1600" dirty="0" smtClean="0">
                <a:solidFill>
                  <a:schemeClr val="tx1"/>
                </a:solidFill>
              </a:rPr>
              <a:t> Consumul tehnologic de apă din sistemul public de alimentare cu apă şi de canalizare include:</a:t>
            </a:r>
            <a:r>
              <a:rPr lang="ro-MO" sz="1600" dirty="0" smtClean="0">
                <a:solidFill>
                  <a:schemeClr val="tx1"/>
                </a:solidFill>
              </a:rPr>
              <a:t/>
            </a:r>
            <a:br>
              <a:rPr lang="ro-MO" sz="1600" dirty="0" smtClean="0">
                <a:solidFill>
                  <a:schemeClr val="tx1"/>
                </a:solidFill>
              </a:rPr>
            </a:br>
            <a:r>
              <a:rPr lang="vi-VN" sz="1600" dirty="0" smtClean="0">
                <a:solidFill>
                  <a:schemeClr val="tx1"/>
                </a:solidFill>
              </a:rPr>
              <a:t>a) consumul tehnologic de apă în procesele de captare a apei; </a:t>
            </a:r>
            <a:r>
              <a:rPr lang="ro-MO" sz="1600" dirty="0" smtClean="0">
                <a:solidFill>
                  <a:schemeClr val="tx1"/>
                </a:solidFill>
              </a:rPr>
              <a:t/>
            </a:r>
            <a:br>
              <a:rPr lang="ro-MO" sz="1600" dirty="0" smtClean="0">
                <a:solidFill>
                  <a:schemeClr val="tx1"/>
                </a:solidFill>
              </a:rPr>
            </a:br>
            <a:r>
              <a:rPr lang="vi-VN" sz="1600" dirty="0" smtClean="0">
                <a:solidFill>
                  <a:schemeClr val="tx1"/>
                </a:solidFill>
              </a:rPr>
              <a:t>b) consumul tehnologic de apă în procesele de tratare a apei; </a:t>
            </a:r>
            <a:r>
              <a:rPr lang="ro-MO" sz="1600" dirty="0" smtClean="0">
                <a:solidFill>
                  <a:schemeClr val="tx1"/>
                </a:solidFill>
              </a:rPr>
              <a:t/>
            </a:r>
            <a:br>
              <a:rPr lang="ro-MO" sz="1600" dirty="0" smtClean="0">
                <a:solidFill>
                  <a:schemeClr val="tx1"/>
                </a:solidFill>
              </a:rPr>
            </a:br>
            <a:r>
              <a:rPr lang="vi-VN" sz="1600" dirty="0" smtClean="0">
                <a:solidFill>
                  <a:schemeClr val="tx1"/>
                </a:solidFill>
              </a:rPr>
              <a:t>c) consumul tehnologic de apă la transportul şi distribuţia apei; </a:t>
            </a:r>
            <a:r>
              <a:rPr lang="ro-MO" sz="1600" dirty="0" smtClean="0">
                <a:solidFill>
                  <a:schemeClr val="tx1"/>
                </a:solidFill>
              </a:rPr>
              <a:t/>
            </a:r>
            <a:br>
              <a:rPr lang="ro-MO" sz="1600" dirty="0" smtClean="0">
                <a:solidFill>
                  <a:schemeClr val="tx1"/>
                </a:solidFill>
              </a:rPr>
            </a:br>
            <a:r>
              <a:rPr lang="vi-VN" sz="1600" dirty="0" smtClean="0">
                <a:solidFill>
                  <a:schemeClr val="tx1"/>
                </a:solidFill>
              </a:rPr>
              <a:t>d) consumul de apă pentru necesităţile antiincendiare; </a:t>
            </a:r>
            <a:r>
              <a:rPr lang="ro-MO" sz="1600" dirty="0" smtClean="0">
                <a:solidFill>
                  <a:schemeClr val="tx1"/>
                </a:solidFill>
              </a:rPr>
              <a:t/>
            </a:r>
            <a:br>
              <a:rPr lang="ro-MO" sz="1600" dirty="0" smtClean="0">
                <a:solidFill>
                  <a:schemeClr val="tx1"/>
                </a:solidFill>
              </a:rPr>
            </a:br>
            <a:r>
              <a:rPr lang="vi-VN" sz="1600" dirty="0" smtClean="0">
                <a:solidFill>
                  <a:schemeClr val="tx1"/>
                </a:solidFill>
              </a:rPr>
              <a:t>e) consumul de apă pentru necesităţile gospodăreşti ale operatorului; </a:t>
            </a:r>
            <a:r>
              <a:rPr lang="ro-MO" sz="1600" dirty="0" smtClean="0">
                <a:solidFill>
                  <a:schemeClr val="tx1"/>
                </a:solidFill>
              </a:rPr>
              <a:t/>
            </a:r>
            <a:br>
              <a:rPr lang="ro-MO" sz="1600" dirty="0" smtClean="0">
                <a:solidFill>
                  <a:schemeClr val="tx1"/>
                </a:solidFill>
              </a:rPr>
            </a:br>
            <a:r>
              <a:rPr lang="vi-VN" sz="1600" dirty="0" smtClean="0">
                <a:solidFill>
                  <a:schemeClr val="tx1"/>
                </a:solidFill>
              </a:rPr>
              <a:t>f) consumul tehnologic de apă în sistemul public de canalizare. </a:t>
            </a:r>
            <a:endParaRPr lang="ro-RO" sz="1600" dirty="0">
              <a:solidFill>
                <a:schemeClr val="tx1"/>
              </a:solidFill>
            </a:endParaRPr>
          </a:p>
        </p:txBody>
      </p:sp>
      <p:sp>
        <p:nvSpPr>
          <p:cNvPr id="5"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sp>
        <p:nvSpPr>
          <p:cNvPr id="6"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pic>
        <p:nvPicPr>
          <p:cNvPr id="7" name="Picture 6" descr="C:\Users\starlab\AppData\Local\Microsoft\Windows\INetCache\Content.Word\Brazo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582" y="295824"/>
            <a:ext cx="993775" cy="1144905"/>
          </a:xfrm>
          <a:prstGeom prst="rect">
            <a:avLst/>
          </a:prstGeom>
          <a:noFill/>
          <a:ln>
            <a:noFill/>
          </a:ln>
        </p:spPr>
      </p:pic>
    </p:spTree>
    <p:extLst>
      <p:ext uri="{BB962C8B-B14F-4D97-AF65-F5344CB8AC3E}">
        <p14:creationId xmlns:p14="http://schemas.microsoft.com/office/powerpoint/2010/main" val="772088427"/>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5"/>
          <p:cNvSpPr>
            <a:spLocks noGrp="1"/>
          </p:cNvSpPr>
          <p:nvPr>
            <p:ph type="title"/>
          </p:nvPr>
        </p:nvSpPr>
        <p:spPr>
          <a:xfrm>
            <a:off x="148740" y="1469571"/>
            <a:ext cx="8839199" cy="5130865"/>
          </a:xfrm>
        </p:spPr>
        <p:txBody>
          <a:bodyPr/>
          <a:lstStyle/>
          <a:p>
            <a:r>
              <a:rPr lang="vi-VN" sz="1600" b="1" dirty="0" smtClean="0">
                <a:solidFill>
                  <a:schemeClr val="tx1"/>
                </a:solidFill>
              </a:rPr>
              <a:t>31. </a:t>
            </a:r>
            <a:r>
              <a:rPr lang="vi-VN" sz="1600" dirty="0" smtClean="0">
                <a:solidFill>
                  <a:schemeClr val="tx1"/>
                </a:solidFill>
              </a:rPr>
              <a:t>Consumul de apă pentru necesităţile gospodăreşti ale operatorului, care furnizează serviciul public de alimentare cu apă şi de canalizare, </a:t>
            </a:r>
            <a:r>
              <a:rPr lang="vi-VN" sz="1600" b="1" dirty="0" smtClean="0">
                <a:solidFill>
                  <a:schemeClr val="tx1"/>
                </a:solidFill>
              </a:rPr>
              <a:t>Vn.g.opr.</a:t>
            </a:r>
            <a:r>
              <a:rPr lang="vi-VN" sz="1600" dirty="0" smtClean="0">
                <a:solidFill>
                  <a:schemeClr val="tx1"/>
                </a:solidFill>
              </a:rPr>
              <a:t>,</a:t>
            </a:r>
            <a:r>
              <a:rPr lang="vi-VN" sz="1600" b="1" dirty="0" smtClean="0">
                <a:solidFill>
                  <a:schemeClr val="tx1"/>
                </a:solidFill>
              </a:rPr>
              <a:t> </a:t>
            </a:r>
            <a:r>
              <a:rPr lang="vi-VN" sz="1600" dirty="0" smtClean="0">
                <a:solidFill>
                  <a:schemeClr val="tx1"/>
                </a:solidFill>
              </a:rPr>
              <a:t>se determină în funcţie de numărul de angajaţi ai operatorului, numărul zilelor de lucru ale angajaţilor, numărul utilajelor tehnice (autocamioane, automobile aflate în uz), suprafaţă încăperilor de muncă la sectoare. </a:t>
            </a:r>
            <a:r>
              <a:rPr lang="en-US" sz="1600" dirty="0" smtClean="0">
                <a:solidFill>
                  <a:schemeClr val="tx1"/>
                </a:solidFill>
              </a:rPr>
              <a:t/>
            </a:r>
            <a:br>
              <a:rPr lang="en-US" sz="1600" dirty="0" smtClean="0">
                <a:solidFill>
                  <a:schemeClr val="tx1"/>
                </a:solidFill>
              </a:rPr>
            </a:br>
            <a:r>
              <a:rPr lang="en-US" sz="1600" dirty="0" smtClean="0">
                <a:solidFill>
                  <a:schemeClr val="tx1"/>
                </a:solidFill>
              </a:rPr>
              <a:t/>
            </a:r>
            <a:br>
              <a:rPr lang="en-US" sz="1600" dirty="0" smtClean="0">
                <a:solidFill>
                  <a:schemeClr val="tx1"/>
                </a:solidFill>
              </a:rPr>
            </a:br>
            <a:r>
              <a:rPr lang="en-US" sz="1600" dirty="0" smtClean="0">
                <a:solidFill>
                  <a:schemeClr val="tx1"/>
                </a:solidFill>
              </a:rPr>
              <a:t/>
            </a:r>
            <a:br>
              <a:rPr lang="en-US" sz="1600" dirty="0" smtClean="0">
                <a:solidFill>
                  <a:schemeClr val="tx1"/>
                </a:solidFill>
              </a:rPr>
            </a:br>
            <a:r>
              <a:rPr lang="en-US" sz="1600" dirty="0" smtClean="0">
                <a:solidFill>
                  <a:schemeClr val="tx1"/>
                </a:solidFill>
              </a:rPr>
              <a:t/>
            </a:r>
            <a:br>
              <a:rPr lang="en-US" sz="1600" dirty="0" smtClean="0">
                <a:solidFill>
                  <a:schemeClr val="tx1"/>
                </a:solidFill>
              </a:rPr>
            </a:br>
            <a:r>
              <a:rPr lang="en-US" sz="1600" dirty="0" smtClean="0">
                <a:solidFill>
                  <a:schemeClr val="tx1"/>
                </a:solidFill>
              </a:rPr>
              <a:t/>
            </a:r>
            <a:br>
              <a:rPr lang="en-US" sz="1600" dirty="0" smtClean="0">
                <a:solidFill>
                  <a:schemeClr val="tx1"/>
                </a:solidFill>
              </a:rPr>
            </a:br>
            <a:r>
              <a:rPr lang="en-US" sz="1600" dirty="0" smtClean="0">
                <a:solidFill>
                  <a:schemeClr val="tx1"/>
                </a:solidFill>
              </a:rPr>
              <a:t/>
            </a:r>
            <a:br>
              <a:rPr lang="en-US" sz="1600" dirty="0" smtClean="0">
                <a:solidFill>
                  <a:schemeClr val="tx1"/>
                </a:solidFill>
              </a:rPr>
            </a:br>
            <a:r>
              <a:rPr lang="en-US" sz="1600" dirty="0" smtClean="0">
                <a:solidFill>
                  <a:schemeClr val="tx1"/>
                </a:solidFill>
              </a:rPr>
              <a:t/>
            </a:r>
            <a:br>
              <a:rPr lang="en-US" sz="1600" dirty="0" smtClean="0">
                <a:solidFill>
                  <a:schemeClr val="tx1"/>
                </a:solidFill>
              </a:rPr>
            </a:br>
            <a:r>
              <a:rPr lang="en-US" sz="1600" dirty="0" smtClean="0">
                <a:solidFill>
                  <a:schemeClr val="tx1"/>
                </a:solidFill>
              </a:rPr>
              <a:t/>
            </a:r>
            <a:br>
              <a:rPr lang="en-US" sz="1600" dirty="0" smtClean="0">
                <a:solidFill>
                  <a:schemeClr val="tx1"/>
                </a:solidFill>
              </a:rPr>
            </a:br>
            <a:r>
              <a:rPr lang="en-US" sz="1600" dirty="0" smtClean="0">
                <a:solidFill>
                  <a:schemeClr val="tx1"/>
                </a:solidFill>
              </a:rPr>
              <a:t/>
            </a:r>
            <a:br>
              <a:rPr lang="en-US" sz="1600" dirty="0" smtClean="0">
                <a:solidFill>
                  <a:schemeClr val="tx1"/>
                </a:solidFill>
              </a:rPr>
            </a:br>
            <a:r>
              <a:rPr lang="en-US" sz="1600" dirty="0" smtClean="0">
                <a:solidFill>
                  <a:schemeClr val="tx1"/>
                </a:solidFill>
              </a:rPr>
              <a:t/>
            </a:r>
            <a:br>
              <a:rPr lang="en-US" sz="1600" dirty="0" smtClean="0">
                <a:solidFill>
                  <a:schemeClr val="tx1"/>
                </a:solidFill>
              </a:rPr>
            </a:br>
            <a:r>
              <a:rPr lang="en-US" sz="1600" dirty="0" smtClean="0">
                <a:solidFill>
                  <a:schemeClr val="tx1"/>
                </a:solidFill>
              </a:rPr>
              <a:t/>
            </a:r>
            <a:br>
              <a:rPr lang="en-US" sz="1600" dirty="0" smtClean="0">
                <a:solidFill>
                  <a:schemeClr val="tx1"/>
                </a:solidFill>
              </a:rPr>
            </a:br>
            <a:r>
              <a:rPr lang="en-US" sz="1600" dirty="0" smtClean="0">
                <a:solidFill>
                  <a:schemeClr val="tx1"/>
                </a:solidFill>
              </a:rPr>
              <a:t/>
            </a:r>
            <a:br>
              <a:rPr lang="en-US" sz="1600" dirty="0" smtClean="0">
                <a:solidFill>
                  <a:schemeClr val="tx1"/>
                </a:solidFill>
              </a:rPr>
            </a:br>
            <a:r>
              <a:rPr lang="en-US" sz="1600" dirty="0" smtClean="0">
                <a:solidFill>
                  <a:schemeClr val="tx1"/>
                </a:solidFill>
              </a:rPr>
              <a:t/>
            </a:r>
            <a:br>
              <a:rPr lang="en-US" sz="1600" dirty="0" smtClean="0">
                <a:solidFill>
                  <a:schemeClr val="tx1"/>
                </a:solidFill>
              </a:rPr>
            </a:br>
            <a:r>
              <a:rPr lang="en-US" sz="1600" dirty="0" smtClean="0">
                <a:solidFill>
                  <a:schemeClr val="tx1"/>
                </a:solidFill>
              </a:rPr>
              <a:t/>
            </a:r>
            <a:br>
              <a:rPr lang="en-US" sz="1600" dirty="0" smtClean="0">
                <a:solidFill>
                  <a:schemeClr val="tx1"/>
                </a:solidFill>
              </a:rPr>
            </a:br>
            <a:r>
              <a:rPr lang="en-US" sz="1600" dirty="0" smtClean="0">
                <a:solidFill>
                  <a:schemeClr val="tx1"/>
                </a:solidFill>
              </a:rPr>
              <a:t/>
            </a:r>
            <a:br>
              <a:rPr lang="en-US" sz="1600" dirty="0" smtClean="0">
                <a:solidFill>
                  <a:schemeClr val="tx1"/>
                </a:solidFill>
              </a:rPr>
            </a:br>
            <a:r>
              <a:rPr lang="en-US" sz="1600" dirty="0" smtClean="0">
                <a:solidFill>
                  <a:schemeClr val="tx1"/>
                </a:solidFill>
              </a:rPr>
              <a:t/>
            </a:r>
            <a:br>
              <a:rPr lang="en-US"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endParaRPr lang="ro-RO" sz="1600" b="1" dirty="0">
              <a:solidFill>
                <a:schemeClr val="tx1"/>
              </a:solidFill>
            </a:endParaRPr>
          </a:p>
        </p:txBody>
      </p:sp>
      <p:sp>
        <p:nvSpPr>
          <p:cNvPr id="5"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sp>
        <p:nvSpPr>
          <p:cNvPr id="6"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pic>
        <p:nvPicPr>
          <p:cNvPr id="7" name="Picture 6" descr="C:\Users\starlab\AppData\Local\Microsoft\Windows\INetCache\Content.Word\Brazo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582" y="295824"/>
            <a:ext cx="993775" cy="1144905"/>
          </a:xfrm>
          <a:prstGeom prst="rect">
            <a:avLst/>
          </a:prstGeom>
          <a:noFill/>
          <a:ln>
            <a:noFill/>
          </a:ln>
        </p:spPr>
      </p:pic>
      <p:pic>
        <p:nvPicPr>
          <p:cNvPr id="5122" name="Picture 2"/>
          <p:cNvPicPr>
            <a:picLocks noChangeAspect="1" noChangeArrowheads="1"/>
          </p:cNvPicPr>
          <p:nvPr/>
        </p:nvPicPr>
        <p:blipFill>
          <a:blip r:embed="rId5" cstate="print"/>
          <a:srcRect/>
          <a:stretch>
            <a:fillRect/>
          </a:stretch>
        </p:blipFill>
        <p:spPr bwMode="auto">
          <a:xfrm>
            <a:off x="1112150" y="2713393"/>
            <a:ext cx="7029030" cy="3974010"/>
          </a:xfrm>
          <a:prstGeom prst="rect">
            <a:avLst/>
          </a:prstGeom>
          <a:noFill/>
          <a:ln w="9525">
            <a:noFill/>
            <a:miter lim="800000"/>
            <a:headEnd/>
            <a:tailEnd/>
          </a:ln>
          <a:effectLst/>
        </p:spPr>
      </p:pic>
    </p:spTree>
    <p:extLst>
      <p:ext uri="{BB962C8B-B14F-4D97-AF65-F5344CB8AC3E}">
        <p14:creationId xmlns:p14="http://schemas.microsoft.com/office/powerpoint/2010/main" val="772088427"/>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5"/>
          <p:cNvSpPr>
            <a:spLocks noGrp="1"/>
          </p:cNvSpPr>
          <p:nvPr>
            <p:ph type="title"/>
          </p:nvPr>
        </p:nvSpPr>
        <p:spPr>
          <a:xfrm>
            <a:off x="148740" y="1469571"/>
            <a:ext cx="8839199" cy="5130865"/>
          </a:xfrm>
        </p:spPr>
        <p:txBody>
          <a:bodyPr/>
          <a:lstStyle/>
          <a:p>
            <a:r>
              <a:rPr lang="vi-VN" sz="1600" b="1" dirty="0" smtClean="0">
                <a:solidFill>
                  <a:schemeClr val="tx1"/>
                </a:solidFill>
              </a:rPr>
              <a:t>Notă:</a:t>
            </a:r>
            <a:r>
              <a:rPr lang="vi-VN" sz="1600" dirty="0" smtClean="0">
                <a:solidFill>
                  <a:schemeClr val="tx1"/>
                </a:solidFill>
              </a:rPr>
              <a:t> </a:t>
            </a:r>
            <a:r>
              <a:rPr lang="en-US" sz="1600" dirty="0" smtClean="0">
                <a:solidFill>
                  <a:schemeClr val="tx1"/>
                </a:solidFill>
              </a:rPr>
              <a:t/>
            </a:r>
            <a:br>
              <a:rPr lang="en-US" sz="1600" dirty="0" smtClean="0">
                <a:solidFill>
                  <a:schemeClr val="tx1"/>
                </a:solidFill>
              </a:rPr>
            </a:br>
            <a:r>
              <a:rPr lang="en-US" sz="1600" dirty="0" smtClean="0">
                <a:solidFill>
                  <a:schemeClr val="tx1"/>
                </a:solidFill>
              </a:rPr>
              <a:t/>
            </a:r>
            <a:br>
              <a:rPr lang="en-US" sz="1600" dirty="0" smtClean="0">
                <a:solidFill>
                  <a:schemeClr val="tx1"/>
                </a:solidFill>
              </a:rPr>
            </a:br>
            <a:r>
              <a:rPr lang="vi-VN" sz="1600" dirty="0" smtClean="0">
                <a:solidFill>
                  <a:schemeClr val="tx1"/>
                </a:solidFill>
              </a:rPr>
              <a:t>- Volumul anual de apă destinat pentru necesităţile potabile şi menajere ale operatorului se determină conform datelor prezentate în tabelul nr.4 din Anexa la prezentul Regulament; </a:t>
            </a:r>
            <a:r>
              <a:rPr lang="en-US" sz="1600" dirty="0" smtClean="0">
                <a:solidFill>
                  <a:schemeClr val="tx1"/>
                </a:solidFill>
              </a:rPr>
              <a:t/>
            </a:r>
            <a:br>
              <a:rPr lang="en-US" sz="1600" dirty="0" smtClean="0">
                <a:solidFill>
                  <a:schemeClr val="tx1"/>
                </a:solidFill>
              </a:rPr>
            </a:br>
            <a:r>
              <a:rPr lang="en-US" sz="1600" dirty="0" smtClean="0">
                <a:solidFill>
                  <a:schemeClr val="tx1"/>
                </a:solidFill>
              </a:rPr>
              <a:t/>
            </a:r>
            <a:br>
              <a:rPr lang="en-US" sz="1600" dirty="0" smtClean="0">
                <a:solidFill>
                  <a:schemeClr val="tx1"/>
                </a:solidFill>
              </a:rPr>
            </a:br>
            <a:r>
              <a:rPr lang="vi-VN" sz="1600" dirty="0" smtClean="0">
                <a:solidFill>
                  <a:schemeClr val="tx1"/>
                </a:solidFill>
              </a:rPr>
              <a:t>- în cazul existenţei contoarelor se utilizează valoarea efectivă a volumului de apă pentru necesităţile gospodăreşti, înregistrată conform indicilor contorului, dar care nu va fi mai mare decât volumul de apă ce se obţine conform calculelor. </a:t>
            </a:r>
            <a:r>
              <a:rPr lang="en-US" sz="1600" dirty="0" smtClean="0">
                <a:solidFill>
                  <a:schemeClr val="tx1"/>
                </a:solidFill>
              </a:rPr>
              <a:t/>
            </a:r>
            <a:br>
              <a:rPr lang="en-US" sz="1600" dirty="0" smtClean="0">
                <a:solidFill>
                  <a:schemeClr val="tx1"/>
                </a:solidFill>
              </a:rPr>
            </a:br>
            <a:r>
              <a:rPr lang="en-US" sz="1600" dirty="0" smtClean="0">
                <a:solidFill>
                  <a:schemeClr val="tx1"/>
                </a:solidFill>
              </a:rPr>
              <a:t/>
            </a:r>
            <a:br>
              <a:rPr lang="en-US" sz="1600" dirty="0" smtClean="0">
                <a:solidFill>
                  <a:schemeClr val="tx1"/>
                </a:solidFill>
              </a:rPr>
            </a:br>
            <a:r>
              <a:rPr lang="en-US" sz="1600" dirty="0" smtClean="0">
                <a:solidFill>
                  <a:schemeClr val="tx1"/>
                </a:solidFill>
              </a:rPr>
              <a:t/>
            </a:r>
            <a:br>
              <a:rPr lang="en-US" sz="1600" dirty="0" smtClean="0">
                <a:solidFill>
                  <a:schemeClr val="tx1"/>
                </a:solidFill>
              </a:rPr>
            </a:br>
            <a:r>
              <a:rPr lang="vi-VN" sz="1600" b="1" dirty="0" smtClean="0">
                <a:solidFill>
                  <a:schemeClr val="tx1"/>
                </a:solidFill>
              </a:rPr>
              <a:t>32. </a:t>
            </a:r>
            <a:r>
              <a:rPr lang="vi-VN" sz="1600" dirty="0" smtClean="0">
                <a:solidFill>
                  <a:schemeClr val="tx1"/>
                </a:solidFill>
              </a:rPr>
              <a:t>Consumul tehnologic sumar de apă în sistemul public de canalizare, </a:t>
            </a:r>
            <a:r>
              <a:rPr lang="vi-VN" sz="1600" b="1" dirty="0" smtClean="0">
                <a:solidFill>
                  <a:schemeClr val="tx1"/>
                </a:solidFill>
              </a:rPr>
              <a:t>V</a:t>
            </a:r>
            <a:r>
              <a:rPr lang="vi-VN" sz="1600" b="1" baseline="-25000" dirty="0" smtClean="0">
                <a:solidFill>
                  <a:schemeClr val="tx1"/>
                </a:solidFill>
              </a:rPr>
              <a:t>c.t. s.cnl.</a:t>
            </a:r>
            <a:r>
              <a:rPr lang="vi-VN" sz="1600" dirty="0" smtClean="0">
                <a:solidFill>
                  <a:schemeClr val="tx1"/>
                </a:solidFill>
              </a:rPr>
              <a:t>, se determină conform formulei: </a:t>
            </a:r>
            <a:r>
              <a:rPr lang="en-US" sz="1600" dirty="0" smtClean="0">
                <a:solidFill>
                  <a:schemeClr val="tx1"/>
                </a:solidFill>
              </a:rPr>
              <a:t/>
            </a:r>
            <a:br>
              <a:rPr lang="en-US" sz="1600" dirty="0" smtClean="0">
                <a:solidFill>
                  <a:schemeClr val="tx1"/>
                </a:solidFill>
              </a:rPr>
            </a:br>
            <a:r>
              <a:rPr lang="en-US" sz="1600" dirty="0" smtClean="0">
                <a:solidFill>
                  <a:schemeClr val="tx1"/>
                </a:solidFill>
              </a:rPr>
              <a:t>                                  </a:t>
            </a:r>
            <a:r>
              <a:rPr lang="vi-VN" sz="1600" b="1" dirty="0" smtClean="0">
                <a:solidFill>
                  <a:schemeClr val="tx1"/>
                </a:solidFill>
              </a:rPr>
              <a:t>V</a:t>
            </a:r>
            <a:r>
              <a:rPr lang="vi-VN" sz="1600" b="1" baseline="-25000" dirty="0" smtClean="0">
                <a:solidFill>
                  <a:schemeClr val="tx1"/>
                </a:solidFill>
              </a:rPr>
              <a:t>c.t. s.cnl. </a:t>
            </a:r>
            <a:r>
              <a:rPr lang="vi-VN" sz="1600" b="1" i="1" dirty="0" smtClean="0">
                <a:solidFill>
                  <a:schemeClr val="tx1"/>
                </a:solidFill>
              </a:rPr>
              <a:t>= </a:t>
            </a:r>
            <a:r>
              <a:rPr lang="vi-VN" sz="1600" b="1" dirty="0" smtClean="0">
                <a:solidFill>
                  <a:schemeClr val="tx1"/>
                </a:solidFill>
              </a:rPr>
              <a:t>V</a:t>
            </a:r>
            <a:r>
              <a:rPr lang="vi-VN" sz="1600" b="1" baseline="-25000" dirty="0" smtClean="0">
                <a:solidFill>
                  <a:schemeClr val="tx1"/>
                </a:solidFill>
              </a:rPr>
              <a:t>sp.grt.</a:t>
            </a:r>
            <a:r>
              <a:rPr lang="vi-VN" sz="1600" b="1" dirty="0" smtClean="0">
                <a:solidFill>
                  <a:schemeClr val="tx1"/>
                </a:solidFill>
              </a:rPr>
              <a:t> + V</a:t>
            </a:r>
            <a:r>
              <a:rPr lang="vi-VN" sz="1600" b="1" baseline="-25000" dirty="0" smtClean="0">
                <a:solidFill>
                  <a:schemeClr val="tx1"/>
                </a:solidFill>
              </a:rPr>
              <a:t>tr.nm.</a:t>
            </a:r>
            <a:r>
              <a:rPr lang="vi-VN" sz="1600" b="1" dirty="0" smtClean="0">
                <a:solidFill>
                  <a:schemeClr val="tx1"/>
                </a:solidFill>
              </a:rPr>
              <a:t> + V</a:t>
            </a:r>
            <a:r>
              <a:rPr lang="vi-VN" sz="1600" b="1" baseline="-25000" dirty="0" smtClean="0">
                <a:solidFill>
                  <a:schemeClr val="tx1"/>
                </a:solidFill>
              </a:rPr>
              <a:t>lb.</a:t>
            </a:r>
            <a:r>
              <a:rPr lang="vi-VN" sz="1600" b="1" dirty="0" smtClean="0">
                <a:solidFill>
                  <a:schemeClr val="tx1"/>
                </a:solidFill>
              </a:rPr>
              <a:t> + V</a:t>
            </a:r>
            <a:r>
              <a:rPr lang="vi-VN" sz="1600" b="1" baseline="-25000" dirty="0" smtClean="0">
                <a:solidFill>
                  <a:schemeClr val="tx1"/>
                </a:solidFill>
              </a:rPr>
              <a:t>ds.r.cnl.</a:t>
            </a:r>
            <a:r>
              <a:rPr lang="vi-VN" sz="1600" b="1" dirty="0" smtClean="0">
                <a:solidFill>
                  <a:schemeClr val="tx1"/>
                </a:solidFill>
              </a:rPr>
              <a:t>, </a:t>
            </a:r>
            <a:r>
              <a:rPr lang="vi-VN" sz="1600" dirty="0" smtClean="0">
                <a:solidFill>
                  <a:schemeClr val="tx1"/>
                </a:solidFill>
              </a:rPr>
              <a:t>m</a:t>
            </a:r>
            <a:r>
              <a:rPr lang="vi-VN" sz="1600" baseline="30000" dirty="0" smtClean="0">
                <a:solidFill>
                  <a:schemeClr val="tx1"/>
                </a:solidFill>
              </a:rPr>
              <a:t>3</a:t>
            </a:r>
            <a:r>
              <a:rPr lang="vi-VN" sz="1600" dirty="0" smtClean="0">
                <a:solidFill>
                  <a:schemeClr val="tx1"/>
                </a:solidFill>
              </a:rPr>
              <a:t>, (23) </a:t>
            </a:r>
            <a:r>
              <a:rPr lang="en-US" sz="1600" dirty="0" smtClean="0">
                <a:solidFill>
                  <a:schemeClr val="tx1"/>
                </a:solidFill>
              </a:rPr>
              <a:t/>
            </a:r>
            <a:br>
              <a:rPr lang="en-US" sz="1600" dirty="0" smtClean="0">
                <a:solidFill>
                  <a:schemeClr val="tx1"/>
                </a:solidFill>
              </a:rPr>
            </a:br>
            <a:r>
              <a:rPr lang="en-US" sz="1600" dirty="0" smtClean="0">
                <a:solidFill>
                  <a:schemeClr val="tx1"/>
                </a:solidFill>
              </a:rPr>
              <a:t/>
            </a:r>
            <a:br>
              <a:rPr lang="en-US" sz="1600" dirty="0" smtClean="0">
                <a:solidFill>
                  <a:schemeClr val="tx1"/>
                </a:solidFill>
              </a:rPr>
            </a:br>
            <a:r>
              <a:rPr lang="en-US" sz="1600" dirty="0" smtClean="0">
                <a:solidFill>
                  <a:schemeClr val="tx1"/>
                </a:solidFill>
              </a:rPr>
              <a:t/>
            </a:r>
            <a:br>
              <a:rPr lang="en-US" sz="1600" dirty="0" smtClean="0">
                <a:solidFill>
                  <a:schemeClr val="tx1"/>
                </a:solidFill>
              </a:rPr>
            </a:br>
            <a:r>
              <a:rPr lang="en-US" sz="1600" dirty="0" smtClean="0">
                <a:solidFill>
                  <a:schemeClr val="tx1"/>
                </a:solidFill>
              </a:rPr>
              <a:t/>
            </a:r>
            <a:br>
              <a:rPr lang="en-US" sz="1600" dirty="0" smtClean="0">
                <a:solidFill>
                  <a:schemeClr val="tx1"/>
                </a:solidFill>
              </a:rPr>
            </a:br>
            <a:r>
              <a:rPr lang="en-US" sz="1600" dirty="0" smtClean="0">
                <a:solidFill>
                  <a:schemeClr val="tx1"/>
                </a:solidFill>
              </a:rPr>
              <a:t/>
            </a:r>
            <a:br>
              <a:rPr lang="en-US" sz="1600" dirty="0" smtClean="0">
                <a:solidFill>
                  <a:schemeClr val="tx1"/>
                </a:solidFill>
              </a:rPr>
            </a:br>
            <a:r>
              <a:rPr lang="en-US" sz="1600" dirty="0" smtClean="0">
                <a:solidFill>
                  <a:schemeClr val="tx1"/>
                </a:solidFill>
              </a:rPr>
              <a:t/>
            </a:r>
            <a:br>
              <a:rPr lang="en-US" sz="1600" dirty="0" smtClean="0">
                <a:solidFill>
                  <a:schemeClr val="tx1"/>
                </a:solidFill>
              </a:rPr>
            </a:br>
            <a:r>
              <a:rPr lang="en-US" sz="1600" dirty="0" smtClean="0">
                <a:solidFill>
                  <a:schemeClr val="tx1"/>
                </a:solidFill>
              </a:rPr>
              <a:t/>
            </a:r>
            <a:br>
              <a:rPr lang="en-US" sz="1600" dirty="0" smtClean="0">
                <a:solidFill>
                  <a:schemeClr val="tx1"/>
                </a:solidFill>
              </a:rPr>
            </a:br>
            <a:r>
              <a:rPr lang="en-US" sz="1600" dirty="0" smtClean="0">
                <a:solidFill>
                  <a:schemeClr val="tx1"/>
                </a:solidFill>
              </a:rPr>
              <a:t/>
            </a:r>
            <a:br>
              <a:rPr lang="en-US" sz="1600" dirty="0" smtClean="0">
                <a:solidFill>
                  <a:schemeClr val="tx1"/>
                </a:solidFill>
              </a:rPr>
            </a:br>
            <a:r>
              <a:rPr lang="en-US" sz="1600" dirty="0" smtClean="0">
                <a:solidFill>
                  <a:schemeClr val="tx1"/>
                </a:solidFill>
              </a:rPr>
              <a:t/>
            </a:r>
            <a:br>
              <a:rPr lang="en-US" sz="1600" dirty="0" smtClean="0">
                <a:solidFill>
                  <a:schemeClr val="tx1"/>
                </a:solidFill>
              </a:rPr>
            </a:br>
            <a:r>
              <a:rPr lang="en-US" sz="1600" dirty="0" smtClean="0">
                <a:solidFill>
                  <a:schemeClr val="tx1"/>
                </a:solidFill>
              </a:rPr>
              <a:t/>
            </a:r>
            <a:br>
              <a:rPr lang="en-US" sz="1600" dirty="0" smtClean="0">
                <a:solidFill>
                  <a:schemeClr val="tx1"/>
                </a:solidFill>
              </a:rPr>
            </a:br>
            <a:r>
              <a:rPr lang="en-US" sz="1600" dirty="0" smtClean="0">
                <a:solidFill>
                  <a:schemeClr val="tx1"/>
                </a:solidFill>
              </a:rPr>
              <a:t/>
            </a:r>
            <a:br>
              <a:rPr lang="en-US"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endParaRPr lang="ro-RO" sz="1600" b="1" dirty="0">
              <a:solidFill>
                <a:schemeClr val="tx1"/>
              </a:solidFill>
            </a:endParaRPr>
          </a:p>
        </p:txBody>
      </p:sp>
      <p:sp>
        <p:nvSpPr>
          <p:cNvPr id="5"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sp>
        <p:nvSpPr>
          <p:cNvPr id="6"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pic>
        <p:nvPicPr>
          <p:cNvPr id="7" name="Picture 6" descr="C:\Users\starlab\AppData\Local\Microsoft\Windows\INetCache\Content.Word\Brazo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582" y="295824"/>
            <a:ext cx="993775" cy="1144905"/>
          </a:xfrm>
          <a:prstGeom prst="rect">
            <a:avLst/>
          </a:prstGeom>
          <a:noFill/>
          <a:ln>
            <a:noFill/>
          </a:ln>
        </p:spPr>
      </p:pic>
      <p:pic>
        <p:nvPicPr>
          <p:cNvPr id="6146" name="Picture 2"/>
          <p:cNvPicPr>
            <a:picLocks noChangeAspect="1" noChangeArrowheads="1"/>
          </p:cNvPicPr>
          <p:nvPr/>
        </p:nvPicPr>
        <p:blipFill>
          <a:blip r:embed="rId5" cstate="print"/>
          <a:srcRect/>
          <a:stretch>
            <a:fillRect/>
          </a:stretch>
        </p:blipFill>
        <p:spPr bwMode="auto">
          <a:xfrm>
            <a:off x="867057" y="5146320"/>
            <a:ext cx="7443605" cy="845047"/>
          </a:xfrm>
          <a:prstGeom prst="rect">
            <a:avLst/>
          </a:prstGeom>
          <a:noFill/>
          <a:ln w="9525">
            <a:noFill/>
            <a:miter lim="800000"/>
            <a:headEnd/>
            <a:tailEnd/>
          </a:ln>
          <a:effectLst/>
        </p:spPr>
      </p:pic>
    </p:spTree>
    <p:extLst>
      <p:ext uri="{BB962C8B-B14F-4D97-AF65-F5344CB8AC3E}">
        <p14:creationId xmlns:p14="http://schemas.microsoft.com/office/powerpoint/2010/main" val="772088427"/>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5"/>
          <p:cNvSpPr>
            <a:spLocks noGrp="1"/>
          </p:cNvSpPr>
          <p:nvPr>
            <p:ph type="title"/>
          </p:nvPr>
        </p:nvSpPr>
        <p:spPr>
          <a:xfrm>
            <a:off x="148740" y="1469571"/>
            <a:ext cx="8839199" cy="5130865"/>
          </a:xfrm>
        </p:spPr>
        <p:txBody>
          <a:bodyPr/>
          <a:lstStyle/>
          <a:p>
            <a:r>
              <a:rPr lang="vi-VN" sz="1600" dirty="0" smtClean="0">
                <a:solidFill>
                  <a:schemeClr val="tx1"/>
                </a:solidFill>
              </a:rPr>
              <a:t>unde: </a:t>
            </a:r>
            <a:r>
              <a:rPr lang="en-US" sz="1600" dirty="0" smtClean="0">
                <a:solidFill>
                  <a:schemeClr val="tx1"/>
                </a:solidFill>
              </a:rPr>
              <a:t/>
            </a:r>
            <a:br>
              <a:rPr lang="en-US" sz="1600" dirty="0" smtClean="0">
                <a:solidFill>
                  <a:schemeClr val="tx1"/>
                </a:solidFill>
              </a:rPr>
            </a:br>
            <a:r>
              <a:rPr lang="vi-VN" sz="1600" b="1" dirty="0" smtClean="0">
                <a:solidFill>
                  <a:schemeClr val="tx1"/>
                </a:solidFill>
              </a:rPr>
              <a:t>V</a:t>
            </a:r>
            <a:r>
              <a:rPr lang="vi-VN" sz="1600" b="1" baseline="-25000" dirty="0" smtClean="0">
                <a:solidFill>
                  <a:schemeClr val="tx1"/>
                </a:solidFill>
              </a:rPr>
              <a:t>sp.grt. </a:t>
            </a:r>
            <a:r>
              <a:rPr lang="vi-VN" sz="1600" dirty="0" smtClean="0">
                <a:solidFill>
                  <a:schemeClr val="tx1"/>
                </a:solidFill>
              </a:rPr>
              <a:t>– volumul de apă utilizat în procesul de spălare a grătarelor („subsolului” secţiei de pompare</a:t>
            </a:r>
            <a:r>
              <a:rPr lang="vi-VN" sz="1600" i="1" dirty="0" smtClean="0">
                <a:solidFill>
                  <a:schemeClr val="tx1"/>
                </a:solidFill>
              </a:rPr>
              <a:t>)</a:t>
            </a:r>
            <a:r>
              <a:rPr lang="vi-VN" sz="1600" dirty="0" smtClean="0">
                <a:solidFill>
                  <a:schemeClr val="tx1"/>
                </a:solidFill>
              </a:rPr>
              <a:t> se determină conform formulei: </a:t>
            </a:r>
            <a:r>
              <a:rPr lang="ro-MO" sz="1600" dirty="0" smtClean="0">
                <a:solidFill>
                  <a:schemeClr val="tx1"/>
                </a:solidFill>
              </a:rPr>
              <a:t/>
            </a:r>
            <a:br>
              <a:rPr lang="ro-MO" sz="1600" dirty="0" smtClean="0">
                <a:solidFill>
                  <a:schemeClr val="tx1"/>
                </a:solidFill>
              </a:rPr>
            </a:br>
            <a:r>
              <a:rPr lang="en-US" sz="1600" dirty="0" smtClean="0">
                <a:solidFill>
                  <a:schemeClr val="tx1"/>
                </a:solidFill>
              </a:rPr>
              <a:t/>
            </a:r>
            <a:br>
              <a:rPr lang="en-US" sz="1600" dirty="0" smtClean="0">
                <a:solidFill>
                  <a:schemeClr val="tx1"/>
                </a:solidFill>
              </a:rPr>
            </a:br>
            <a:r>
              <a:rPr lang="en-US" sz="1600" dirty="0" smtClean="0">
                <a:solidFill>
                  <a:schemeClr val="tx1"/>
                </a:solidFill>
              </a:rPr>
              <a:t>                                     </a:t>
            </a:r>
            <a:r>
              <a:rPr lang="ro-MO" sz="1600" dirty="0" smtClean="0">
                <a:solidFill>
                  <a:schemeClr val="tx1"/>
                </a:solidFill>
              </a:rPr>
              <a:t>   </a:t>
            </a:r>
            <a:r>
              <a:rPr lang="vi-VN" sz="1600" b="1" dirty="0" smtClean="0">
                <a:solidFill>
                  <a:schemeClr val="tx1"/>
                </a:solidFill>
              </a:rPr>
              <a:t>V</a:t>
            </a:r>
            <a:r>
              <a:rPr lang="vi-VN" sz="1600" b="1" baseline="-25000" dirty="0" smtClean="0">
                <a:solidFill>
                  <a:schemeClr val="tx1"/>
                </a:solidFill>
              </a:rPr>
              <a:t>sp.grt. </a:t>
            </a:r>
            <a:r>
              <a:rPr lang="vi-VN" sz="1600" b="1" dirty="0" smtClean="0">
                <a:solidFill>
                  <a:schemeClr val="tx1"/>
                </a:solidFill>
              </a:rPr>
              <a:t>= s ∙ t ∙ n ∙ q/1000 ∙ 365,</a:t>
            </a:r>
            <a:r>
              <a:rPr lang="vi-VN" sz="1600" dirty="0" smtClean="0">
                <a:solidFill>
                  <a:schemeClr val="tx1"/>
                </a:solidFill>
              </a:rPr>
              <a:t> m</a:t>
            </a:r>
            <a:r>
              <a:rPr lang="vi-VN" sz="1600" baseline="30000" dirty="0" smtClean="0">
                <a:solidFill>
                  <a:schemeClr val="tx1"/>
                </a:solidFill>
              </a:rPr>
              <a:t>3</a:t>
            </a:r>
            <a:r>
              <a:rPr lang="vi-VN" sz="1600" dirty="0" smtClean="0">
                <a:solidFill>
                  <a:schemeClr val="tx1"/>
                </a:solidFill>
              </a:rPr>
              <a:t>, (24) </a:t>
            </a:r>
            <a:r>
              <a:rPr lang="vi-VN" sz="1600" b="1" dirty="0" smtClean="0">
                <a:solidFill>
                  <a:schemeClr val="tx1"/>
                </a:solidFill>
              </a:rPr>
              <a:t> </a:t>
            </a:r>
            <a:r>
              <a:rPr lang="en-US" sz="1600" b="1" dirty="0" smtClean="0">
                <a:solidFill>
                  <a:schemeClr val="tx1"/>
                </a:solidFill>
              </a:rPr>
              <a:t/>
            </a:r>
            <a:br>
              <a:rPr lang="en-US" sz="1600" b="1" dirty="0" smtClean="0">
                <a:solidFill>
                  <a:schemeClr val="tx1"/>
                </a:solidFill>
              </a:rPr>
            </a:br>
            <a:r>
              <a:rPr lang="en-US" sz="1600" dirty="0" err="1" smtClean="0">
                <a:solidFill>
                  <a:schemeClr val="tx1"/>
                </a:solidFill>
              </a:rPr>
              <a:t>unde</a:t>
            </a:r>
            <a:r>
              <a:rPr lang="ro-MO" sz="1600" dirty="0" smtClean="0">
                <a:solidFill>
                  <a:schemeClr val="tx1"/>
                </a:solidFill>
              </a:rPr>
              <a:t>:</a:t>
            </a:r>
            <a:r>
              <a:rPr lang="en-US" sz="1600" b="1" dirty="0" smtClean="0">
                <a:solidFill>
                  <a:schemeClr val="tx1"/>
                </a:solidFill>
              </a:rPr>
              <a:t/>
            </a:r>
            <a:br>
              <a:rPr lang="en-US" sz="1600" b="1" dirty="0" smtClean="0">
                <a:solidFill>
                  <a:schemeClr val="tx1"/>
                </a:solidFill>
              </a:rPr>
            </a:br>
            <a:r>
              <a:rPr lang="en-US" sz="1600" b="1" dirty="0" smtClean="0">
                <a:solidFill>
                  <a:schemeClr val="tx1"/>
                </a:solidFill>
              </a:rPr>
              <a:t/>
            </a:r>
            <a:br>
              <a:rPr lang="en-US" sz="1600" b="1" dirty="0" smtClean="0">
                <a:solidFill>
                  <a:schemeClr val="tx1"/>
                </a:solidFill>
              </a:rPr>
            </a:br>
            <a:r>
              <a:rPr lang="en-US" sz="1600" b="1" dirty="0" smtClean="0">
                <a:solidFill>
                  <a:schemeClr val="tx1"/>
                </a:solidFill>
              </a:rPr>
              <a:t/>
            </a:r>
            <a:br>
              <a:rPr lang="en-US" sz="1600" b="1" dirty="0" smtClean="0">
                <a:solidFill>
                  <a:schemeClr val="tx1"/>
                </a:solidFill>
              </a:rPr>
            </a:br>
            <a:r>
              <a:rPr lang="en-US" sz="1600" b="1" dirty="0" smtClean="0">
                <a:solidFill>
                  <a:schemeClr val="tx1"/>
                </a:solidFill>
              </a:rPr>
              <a:t/>
            </a:r>
            <a:br>
              <a:rPr lang="en-US" sz="1600" b="1" dirty="0" smtClean="0">
                <a:solidFill>
                  <a:schemeClr val="tx1"/>
                </a:solidFill>
              </a:rPr>
            </a:br>
            <a:r>
              <a:rPr lang="vi-VN" sz="1600" dirty="0" smtClean="0">
                <a:solidFill>
                  <a:schemeClr val="tx1"/>
                </a:solidFill>
              </a:rPr>
              <a:t>unde: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s </a:t>
            </a:r>
            <a:r>
              <a:rPr lang="vi-VN" sz="1600" dirty="0" smtClean="0">
                <a:solidFill>
                  <a:schemeClr val="tx1"/>
                </a:solidFill>
              </a:rPr>
              <a:t>– suprafaţa secţiei de grătare (suprafaţa „subsolului” secţiei de pompare), m</a:t>
            </a:r>
            <a:r>
              <a:rPr lang="vi-VN" sz="1600" baseline="30000" dirty="0" smtClean="0">
                <a:solidFill>
                  <a:schemeClr val="tx1"/>
                </a:solidFill>
              </a:rPr>
              <a:t>2</a:t>
            </a:r>
            <a:r>
              <a:rPr lang="vi-VN" sz="1600" dirty="0" smtClean="0">
                <a:solidFill>
                  <a:schemeClr val="tx1"/>
                </a:solidFill>
              </a:rPr>
              <a:t> de suprafaţă;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t </a:t>
            </a:r>
            <a:r>
              <a:rPr lang="vi-VN" sz="1600" dirty="0" smtClean="0">
                <a:solidFill>
                  <a:schemeClr val="tx1"/>
                </a:solidFill>
              </a:rPr>
              <a:t>– durata de timp a spălării 1 m</a:t>
            </a:r>
            <a:r>
              <a:rPr lang="vi-VN" sz="1600" baseline="30000" dirty="0" smtClean="0">
                <a:solidFill>
                  <a:schemeClr val="tx1"/>
                </a:solidFill>
              </a:rPr>
              <a:t>2</a:t>
            </a:r>
            <a:r>
              <a:rPr lang="vi-VN" sz="1600" dirty="0" smtClean="0">
                <a:solidFill>
                  <a:schemeClr val="tx1"/>
                </a:solidFill>
              </a:rPr>
              <a:t> de suprafaţă, secunde;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n</a:t>
            </a:r>
            <a:r>
              <a:rPr lang="vi-VN" sz="1600" dirty="0" smtClean="0">
                <a:solidFill>
                  <a:schemeClr val="tx1"/>
                </a:solidFill>
              </a:rPr>
              <a:t> – numărul de spălări în decurs de 24 de ore;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q</a:t>
            </a:r>
            <a:r>
              <a:rPr lang="vi-VN" sz="1600" dirty="0" smtClean="0">
                <a:solidFill>
                  <a:schemeClr val="tx1"/>
                </a:solidFill>
              </a:rPr>
              <a:t> – debitul jetului de apă, l/(s ∙ m</a:t>
            </a:r>
            <a:r>
              <a:rPr lang="vi-VN" sz="1600" baseline="30000" dirty="0" smtClean="0">
                <a:solidFill>
                  <a:schemeClr val="tx1"/>
                </a:solidFill>
              </a:rPr>
              <a:t>2</a:t>
            </a:r>
            <a:r>
              <a:rPr lang="vi-VN" sz="1600" dirty="0" smtClean="0">
                <a:solidFill>
                  <a:schemeClr val="tx1"/>
                </a:solidFill>
              </a:rPr>
              <a:t>).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Notă:</a:t>
            </a:r>
            <a:r>
              <a:rPr lang="vi-VN" sz="1600" dirty="0" smtClean="0">
                <a:solidFill>
                  <a:schemeClr val="tx1"/>
                </a:solidFill>
              </a:rPr>
              <a:t>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s</a:t>
            </a:r>
            <a:r>
              <a:rPr lang="vi-VN" sz="1600" dirty="0" smtClean="0">
                <a:solidFill>
                  <a:schemeClr val="tx1"/>
                </a:solidFill>
              </a:rPr>
              <a:t> – suprafaţa secţiei de grătare (suprafaţa „subsolului” secţiei de pompare) se determină conform datelor tehnice ale instalaţiei;</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t </a:t>
            </a:r>
            <a:r>
              <a:rPr lang="vi-VN" sz="1600" dirty="0" smtClean="0">
                <a:solidFill>
                  <a:schemeClr val="tx1"/>
                </a:solidFill>
              </a:rPr>
              <a:t>– durata de timp a spălării, se stabileşte 12 secunde;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n</a:t>
            </a:r>
            <a:r>
              <a:rPr lang="vi-VN" sz="1600" dirty="0" smtClean="0">
                <a:solidFill>
                  <a:schemeClr val="tx1"/>
                </a:solidFill>
              </a:rPr>
              <a:t> – numărul de spălări, în decurs de 24 de ore se stabileşte una dată;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q </a:t>
            </a:r>
            <a:r>
              <a:rPr lang="vi-VN" sz="1600" dirty="0" smtClean="0">
                <a:solidFill>
                  <a:schemeClr val="tx1"/>
                </a:solidFill>
              </a:rPr>
              <a:t>– debitul jetului de apă, se stabileşte egal cu 2 l/(s∙m</a:t>
            </a:r>
            <a:r>
              <a:rPr lang="vi-VN" sz="1600" baseline="30000" dirty="0" smtClean="0">
                <a:solidFill>
                  <a:schemeClr val="tx1"/>
                </a:solidFill>
              </a:rPr>
              <a:t>2</a:t>
            </a:r>
            <a:r>
              <a:rPr lang="vi-VN" sz="1600" dirty="0" smtClean="0">
                <a:solidFill>
                  <a:schemeClr val="tx1"/>
                </a:solidFill>
              </a:rPr>
              <a:t>). </a:t>
            </a:r>
            <a:r>
              <a:rPr lang="en-US" sz="1600" b="1" dirty="0" smtClean="0">
                <a:solidFill>
                  <a:schemeClr val="tx1"/>
                </a:solidFill>
              </a:rPr>
              <a:t/>
            </a:r>
            <a:br>
              <a:rPr lang="en-US" sz="1600" b="1" dirty="0" smtClean="0">
                <a:solidFill>
                  <a:schemeClr val="tx1"/>
                </a:solidFill>
              </a:rPr>
            </a:br>
            <a:r>
              <a:rPr lang="en-US" sz="1600" b="1" dirty="0" smtClean="0">
                <a:solidFill>
                  <a:schemeClr val="tx1"/>
                </a:solidFill>
              </a:rPr>
              <a:t/>
            </a:r>
            <a:br>
              <a:rPr lang="en-US" sz="1600" b="1" dirty="0" smtClean="0">
                <a:solidFill>
                  <a:schemeClr val="tx1"/>
                </a:solidFill>
              </a:rPr>
            </a:br>
            <a:r>
              <a:rPr lang="en-US" sz="1600" b="1" dirty="0" smtClean="0">
                <a:solidFill>
                  <a:schemeClr val="tx1"/>
                </a:solidFill>
              </a:rPr>
              <a:t/>
            </a:r>
            <a:br>
              <a:rPr lang="en-US" sz="1600" b="1" dirty="0" smtClean="0">
                <a:solidFill>
                  <a:schemeClr val="tx1"/>
                </a:solidFill>
              </a:rPr>
            </a:br>
            <a:r>
              <a:rPr lang="en-US" sz="1600" b="1" dirty="0" smtClean="0">
                <a:solidFill>
                  <a:schemeClr val="tx1"/>
                </a:solidFill>
              </a:rPr>
              <a:t/>
            </a:r>
            <a:br>
              <a:rPr lang="en-US" sz="1600" b="1" dirty="0" smtClean="0">
                <a:solidFill>
                  <a:schemeClr val="tx1"/>
                </a:solidFill>
              </a:rPr>
            </a:br>
            <a:r>
              <a:rPr lang="en-US" sz="1600" b="1" dirty="0" smtClean="0">
                <a:solidFill>
                  <a:schemeClr val="tx1"/>
                </a:solidFill>
              </a:rPr>
              <a:t/>
            </a:r>
            <a:br>
              <a:rPr lang="en-US" sz="1600" b="1" dirty="0" smtClean="0">
                <a:solidFill>
                  <a:schemeClr val="tx1"/>
                </a:solidFill>
              </a:rPr>
            </a:br>
            <a:r>
              <a:rPr lang="en-US" sz="1600" b="1" dirty="0" smtClean="0">
                <a:solidFill>
                  <a:schemeClr val="tx1"/>
                </a:solidFill>
              </a:rPr>
              <a:t/>
            </a:r>
            <a:br>
              <a:rPr lang="en-US" sz="1600" b="1" dirty="0" smtClean="0">
                <a:solidFill>
                  <a:schemeClr val="tx1"/>
                </a:solidFill>
              </a:rPr>
            </a:br>
            <a:r>
              <a:rPr lang="en-US" sz="1600" b="1" dirty="0" smtClean="0">
                <a:solidFill>
                  <a:schemeClr val="tx1"/>
                </a:solidFill>
              </a:rPr>
              <a:t/>
            </a:r>
            <a:br>
              <a:rPr lang="en-US" sz="1600" b="1" dirty="0" smtClean="0">
                <a:solidFill>
                  <a:schemeClr val="tx1"/>
                </a:solidFill>
              </a:rPr>
            </a:br>
            <a:r>
              <a:rPr lang="en-US" sz="1600" b="1" dirty="0" smtClean="0">
                <a:solidFill>
                  <a:schemeClr val="tx1"/>
                </a:solidFill>
              </a:rPr>
              <a:t/>
            </a:r>
            <a:br>
              <a:rPr lang="en-US" sz="1600" b="1"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endParaRPr lang="ro-RO" sz="1600" b="1" dirty="0">
              <a:solidFill>
                <a:schemeClr val="tx1"/>
              </a:solidFill>
            </a:endParaRPr>
          </a:p>
        </p:txBody>
      </p:sp>
      <p:sp>
        <p:nvSpPr>
          <p:cNvPr id="5"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sp>
        <p:nvSpPr>
          <p:cNvPr id="6"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pic>
        <p:nvPicPr>
          <p:cNvPr id="7" name="Picture 6" descr="C:\Users\starlab\AppData\Local\Microsoft\Windows\INetCache\Content.Word\Brazo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582" y="295824"/>
            <a:ext cx="993775" cy="1144905"/>
          </a:xfrm>
          <a:prstGeom prst="rect">
            <a:avLst/>
          </a:prstGeom>
          <a:noFill/>
          <a:ln>
            <a:noFill/>
          </a:ln>
        </p:spPr>
      </p:pic>
      <p:pic>
        <p:nvPicPr>
          <p:cNvPr id="7170" name="Picture 2"/>
          <p:cNvPicPr>
            <a:picLocks noChangeAspect="1" noChangeArrowheads="1"/>
          </p:cNvPicPr>
          <p:nvPr/>
        </p:nvPicPr>
        <p:blipFill>
          <a:blip r:embed="rId5" cstate="print"/>
          <a:srcRect/>
          <a:stretch>
            <a:fillRect/>
          </a:stretch>
        </p:blipFill>
        <p:spPr bwMode="auto">
          <a:xfrm>
            <a:off x="1016403" y="2917613"/>
            <a:ext cx="7050998" cy="630805"/>
          </a:xfrm>
          <a:prstGeom prst="rect">
            <a:avLst/>
          </a:prstGeom>
          <a:noFill/>
          <a:ln w="9525">
            <a:noFill/>
            <a:miter lim="800000"/>
            <a:headEnd/>
            <a:tailEnd/>
          </a:ln>
          <a:effectLst/>
        </p:spPr>
      </p:pic>
    </p:spTree>
    <p:extLst>
      <p:ext uri="{BB962C8B-B14F-4D97-AF65-F5344CB8AC3E}">
        <p14:creationId xmlns:p14="http://schemas.microsoft.com/office/powerpoint/2010/main" val="772088427"/>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5"/>
          <p:cNvSpPr>
            <a:spLocks noGrp="1"/>
          </p:cNvSpPr>
          <p:nvPr>
            <p:ph type="title"/>
          </p:nvPr>
        </p:nvSpPr>
        <p:spPr>
          <a:xfrm>
            <a:off x="148740" y="1469571"/>
            <a:ext cx="8839199" cy="5130865"/>
          </a:xfrm>
        </p:spPr>
        <p:txBody>
          <a:bodyPr/>
          <a:lstStyle/>
          <a:p>
            <a:r>
              <a:rPr lang="vi-VN" sz="1600" dirty="0" smtClean="0">
                <a:solidFill>
                  <a:schemeClr val="tx1"/>
                </a:solidFill>
              </a:rPr>
              <a:t>Volumul de apă utilizat în procesul de tratare a nămolului,</a:t>
            </a:r>
            <a:r>
              <a:rPr lang="vi-VN" sz="1600" b="1" dirty="0" smtClean="0">
                <a:solidFill>
                  <a:schemeClr val="tx1"/>
                </a:solidFill>
              </a:rPr>
              <a:t> V</a:t>
            </a:r>
            <a:r>
              <a:rPr lang="vi-VN" sz="1600" b="1" baseline="-25000" dirty="0" smtClean="0">
                <a:solidFill>
                  <a:schemeClr val="tx1"/>
                </a:solidFill>
              </a:rPr>
              <a:t>tr.nm.</a:t>
            </a:r>
            <a:r>
              <a:rPr lang="vi-VN" sz="1600" dirty="0" smtClean="0">
                <a:solidFill>
                  <a:schemeClr val="tx1"/>
                </a:solidFill>
              </a:rPr>
              <a:t>,</a:t>
            </a:r>
            <a:r>
              <a:rPr lang="vi-VN" sz="1600" b="1" dirty="0" smtClean="0">
                <a:solidFill>
                  <a:schemeClr val="tx1"/>
                </a:solidFill>
              </a:rPr>
              <a:t> </a:t>
            </a:r>
            <a:r>
              <a:rPr lang="vi-VN" sz="1600" dirty="0" smtClean="0">
                <a:solidFill>
                  <a:schemeClr val="tx1"/>
                </a:solidFill>
              </a:rPr>
              <a:t>se determină conform formulei: </a:t>
            </a:r>
            <a:r>
              <a:rPr lang="ro-MO" sz="1600" dirty="0" smtClean="0">
                <a:solidFill>
                  <a:schemeClr val="tx1"/>
                </a:solidFill>
              </a:rPr>
              <a:t/>
            </a:r>
            <a:br>
              <a:rPr lang="ro-MO" sz="1600" dirty="0" smtClean="0">
                <a:solidFill>
                  <a:schemeClr val="tx1"/>
                </a:solidFill>
              </a:rPr>
            </a:br>
            <a:r>
              <a:rPr lang="ro-MO" sz="1600" dirty="0" smtClean="0">
                <a:solidFill>
                  <a:schemeClr val="tx1"/>
                </a:solidFill>
              </a:rPr>
              <a:t>                                           </a:t>
            </a:r>
            <a:r>
              <a:rPr lang="vi-VN" sz="1600" b="1" dirty="0" smtClean="0">
                <a:solidFill>
                  <a:schemeClr val="tx1"/>
                </a:solidFill>
              </a:rPr>
              <a:t>V</a:t>
            </a:r>
            <a:r>
              <a:rPr lang="vi-VN" sz="1600" b="1" baseline="-25000" dirty="0" smtClean="0">
                <a:solidFill>
                  <a:schemeClr val="tx1"/>
                </a:solidFill>
              </a:rPr>
              <a:t>tr.nm.</a:t>
            </a:r>
            <a:r>
              <a:rPr lang="vi-VN" sz="1600" dirty="0" smtClean="0">
                <a:solidFill>
                  <a:schemeClr val="tx1"/>
                </a:solidFill>
              </a:rPr>
              <a:t> </a:t>
            </a:r>
            <a:r>
              <a:rPr lang="vi-VN" sz="1600" b="1" dirty="0" smtClean="0">
                <a:solidFill>
                  <a:schemeClr val="tx1"/>
                </a:solidFill>
              </a:rPr>
              <a:t>= Q</a:t>
            </a:r>
            <a:r>
              <a:rPr lang="vi-VN" sz="1600" b="1" baseline="-25000" dirty="0" smtClean="0">
                <a:solidFill>
                  <a:schemeClr val="tx1"/>
                </a:solidFill>
              </a:rPr>
              <a:t>s.u.</a:t>
            </a:r>
            <a:r>
              <a:rPr lang="vi-VN" sz="1600" b="1" dirty="0" smtClean="0">
                <a:solidFill>
                  <a:schemeClr val="tx1"/>
                </a:solidFill>
              </a:rPr>
              <a:t> ∙ ∑q, </a:t>
            </a:r>
            <a:r>
              <a:rPr lang="vi-VN" sz="1600" dirty="0" smtClean="0">
                <a:solidFill>
                  <a:schemeClr val="tx1"/>
                </a:solidFill>
              </a:rPr>
              <a:t>m</a:t>
            </a:r>
            <a:r>
              <a:rPr lang="vi-VN" sz="1600" baseline="30000" dirty="0" smtClean="0">
                <a:solidFill>
                  <a:schemeClr val="tx1"/>
                </a:solidFill>
              </a:rPr>
              <a:t>3</a:t>
            </a:r>
            <a:r>
              <a:rPr lang="vi-VN" sz="1600" dirty="0" smtClean="0">
                <a:solidFill>
                  <a:schemeClr val="tx1"/>
                </a:solidFill>
              </a:rPr>
              <a:t>, (25) </a:t>
            </a:r>
            <a:r>
              <a:rPr lang="vi-VN" sz="1600" b="1" dirty="0" smtClean="0">
                <a:solidFill>
                  <a:schemeClr val="tx1"/>
                </a:solidFill>
              </a:rPr>
              <a:t> </a:t>
            </a:r>
            <a:r>
              <a:rPr lang="ro-MO" sz="1600" b="1" dirty="0" smtClean="0">
                <a:solidFill>
                  <a:schemeClr val="tx1"/>
                </a:solidFill>
              </a:rPr>
              <a:t/>
            </a:r>
            <a:br>
              <a:rPr lang="ro-MO" sz="1600" b="1" dirty="0" smtClean="0">
                <a:solidFill>
                  <a:schemeClr val="tx1"/>
                </a:solidFill>
              </a:rPr>
            </a:br>
            <a:r>
              <a:rPr lang="ro-MO" sz="1600" b="1" dirty="0" smtClean="0">
                <a:solidFill>
                  <a:schemeClr val="tx1"/>
                </a:solidFill>
              </a:rPr>
              <a:t/>
            </a:r>
            <a:br>
              <a:rPr lang="ro-MO" sz="1600" b="1" dirty="0" smtClean="0">
                <a:solidFill>
                  <a:schemeClr val="tx1"/>
                </a:solidFill>
              </a:rPr>
            </a:br>
            <a:r>
              <a:rPr lang="ro-MO" sz="1600" b="1" dirty="0" smtClean="0">
                <a:solidFill>
                  <a:schemeClr val="tx1"/>
                </a:solidFill>
              </a:rPr>
              <a:t/>
            </a:r>
            <a:br>
              <a:rPr lang="ro-MO" sz="1600" b="1" dirty="0" smtClean="0">
                <a:solidFill>
                  <a:schemeClr val="tx1"/>
                </a:solidFill>
              </a:rPr>
            </a:br>
            <a:r>
              <a:rPr lang="ro-MO" sz="1600" b="1" dirty="0" smtClean="0">
                <a:solidFill>
                  <a:schemeClr val="tx1"/>
                </a:solidFill>
              </a:rPr>
              <a:t/>
            </a:r>
            <a:br>
              <a:rPr lang="ro-MO" sz="1600" b="1" dirty="0" smtClean="0">
                <a:solidFill>
                  <a:schemeClr val="tx1"/>
                </a:solidFill>
              </a:rPr>
            </a:br>
            <a:r>
              <a:rPr lang="ro-MO" sz="1600" b="1" dirty="0" smtClean="0">
                <a:solidFill>
                  <a:schemeClr val="tx1"/>
                </a:solidFill>
              </a:rPr>
              <a:t/>
            </a:r>
            <a:br>
              <a:rPr lang="ro-MO" sz="1600" b="1" dirty="0" smtClean="0">
                <a:solidFill>
                  <a:schemeClr val="tx1"/>
                </a:solidFill>
              </a:rPr>
            </a:br>
            <a:r>
              <a:rPr lang="vi-VN" sz="1600" dirty="0" smtClean="0">
                <a:solidFill>
                  <a:schemeClr val="tx1"/>
                </a:solidFill>
              </a:rPr>
              <a:t>unde: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Q</a:t>
            </a:r>
            <a:r>
              <a:rPr lang="vi-VN" sz="1600" b="1" baseline="-25000" dirty="0" smtClean="0">
                <a:solidFill>
                  <a:schemeClr val="tx1"/>
                </a:solidFill>
              </a:rPr>
              <a:t>s.u.</a:t>
            </a:r>
            <a:r>
              <a:rPr lang="vi-VN" sz="1600" dirty="0" smtClean="0">
                <a:solidFill>
                  <a:schemeClr val="tx1"/>
                </a:solidFill>
              </a:rPr>
              <a:t> – cantitatea de substanţă uscată destinată pentru tratare, tonă;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q</a:t>
            </a:r>
            <a:r>
              <a:rPr lang="vi-VN" sz="1600" dirty="0" smtClean="0">
                <a:solidFill>
                  <a:schemeClr val="tx1"/>
                </a:solidFill>
              </a:rPr>
              <a:t> – consumul de apă utilizat la pregătirea soluţiei (floculant) pentru un proces tehnologic de deshidratare a nămolului, m</a:t>
            </a:r>
            <a:r>
              <a:rPr lang="vi-VN" sz="1600" baseline="30000" dirty="0" smtClean="0">
                <a:solidFill>
                  <a:schemeClr val="tx1"/>
                </a:solidFill>
              </a:rPr>
              <a:t>3</a:t>
            </a:r>
            <a:r>
              <a:rPr lang="vi-VN" sz="1600" dirty="0" smtClean="0">
                <a:solidFill>
                  <a:schemeClr val="tx1"/>
                </a:solidFill>
              </a:rPr>
              <a:t>/t substanţă uscată </a:t>
            </a:r>
            <a:r>
              <a:rPr lang="vi-VN" sz="1600" b="1" dirty="0" smtClean="0">
                <a:solidFill>
                  <a:schemeClr val="tx1"/>
                </a:solidFill>
              </a:rPr>
              <a:t>(Q</a:t>
            </a:r>
            <a:r>
              <a:rPr lang="vi-VN" sz="1600" b="1" baseline="-25000" dirty="0" smtClean="0">
                <a:solidFill>
                  <a:schemeClr val="tx1"/>
                </a:solidFill>
              </a:rPr>
              <a:t>s.u.</a:t>
            </a:r>
            <a:r>
              <a:rPr lang="vi-VN" sz="1600" b="1" dirty="0" smtClean="0">
                <a:solidFill>
                  <a:schemeClr val="tx1"/>
                </a:solidFill>
              </a:rPr>
              <a:t>)</a:t>
            </a:r>
            <a:r>
              <a:rPr lang="vi-VN" sz="1600" dirty="0" smtClean="0">
                <a:solidFill>
                  <a:schemeClr val="tx1"/>
                </a:solidFill>
              </a:rPr>
              <a:t>. </a:t>
            </a:r>
            <a:r>
              <a:rPr lang="ro-MO" sz="1600" b="1" dirty="0" smtClean="0">
                <a:solidFill>
                  <a:schemeClr val="tx1"/>
                </a:solidFill>
              </a:rPr>
              <a:t/>
            </a:r>
            <a:br>
              <a:rPr lang="ro-MO" sz="1600" b="1" dirty="0" smtClean="0">
                <a:solidFill>
                  <a:schemeClr val="tx1"/>
                </a:solidFill>
              </a:rPr>
            </a:br>
            <a:r>
              <a:rPr lang="ro-MO" sz="1600" b="1" dirty="0" smtClean="0">
                <a:solidFill>
                  <a:schemeClr val="tx1"/>
                </a:solidFill>
              </a:rPr>
              <a:t/>
            </a:r>
            <a:br>
              <a:rPr lang="ro-MO" sz="1600" b="1" dirty="0" smtClean="0">
                <a:solidFill>
                  <a:schemeClr val="tx1"/>
                </a:solidFill>
              </a:rPr>
            </a:br>
            <a:r>
              <a:rPr lang="vi-VN" sz="1600" dirty="0" smtClean="0">
                <a:solidFill>
                  <a:schemeClr val="tx1"/>
                </a:solidFill>
              </a:rPr>
              <a:t>Cantitatea de substanţă uscată destinată pentru tratare, </a:t>
            </a:r>
            <a:r>
              <a:rPr lang="vi-VN" sz="1600" b="1" dirty="0" smtClean="0">
                <a:solidFill>
                  <a:schemeClr val="tx1"/>
                </a:solidFill>
              </a:rPr>
              <a:t>Q</a:t>
            </a:r>
            <a:r>
              <a:rPr lang="vi-VN" sz="1600" b="1" baseline="-25000" dirty="0" smtClean="0">
                <a:solidFill>
                  <a:schemeClr val="tx1"/>
                </a:solidFill>
              </a:rPr>
              <a:t>s.u.</a:t>
            </a:r>
            <a:r>
              <a:rPr lang="vi-VN" sz="1600" baseline="-25000" dirty="0" smtClean="0">
                <a:solidFill>
                  <a:schemeClr val="tx1"/>
                </a:solidFill>
              </a:rPr>
              <a:t>,</a:t>
            </a:r>
            <a:r>
              <a:rPr lang="vi-VN" sz="1600" dirty="0" smtClean="0">
                <a:solidFill>
                  <a:schemeClr val="tx1"/>
                </a:solidFill>
              </a:rPr>
              <a:t> se determină în funcţie de volumul apelor uzate expuse pentru tratare şi în funcţie de turbiditatea apelor uzate expuse pentru tratare la staţia de epurare a apei, care se calculează conform formulei:</a:t>
            </a:r>
            <a:r>
              <a:rPr lang="ro-MO" sz="1600" dirty="0" smtClean="0">
                <a:solidFill>
                  <a:schemeClr val="tx1"/>
                </a:solidFill>
              </a:rPr>
              <a:t/>
            </a:r>
            <a:br>
              <a:rPr lang="ro-MO" sz="1600" dirty="0" smtClean="0">
                <a:solidFill>
                  <a:schemeClr val="tx1"/>
                </a:solidFill>
              </a:rPr>
            </a:br>
            <a:r>
              <a:rPr lang="vi-VN" sz="1600" dirty="0" smtClean="0">
                <a:solidFill>
                  <a:schemeClr val="tx1"/>
                </a:solidFill>
              </a:rPr>
              <a:t> </a:t>
            </a:r>
            <a:r>
              <a:rPr lang="ro-MO" sz="1600" dirty="0" smtClean="0">
                <a:solidFill>
                  <a:schemeClr val="tx1"/>
                </a:solidFill>
              </a:rPr>
              <a:t/>
            </a:r>
            <a:br>
              <a:rPr lang="ro-MO" sz="1600" dirty="0" smtClean="0">
                <a:solidFill>
                  <a:schemeClr val="tx1"/>
                </a:solidFill>
              </a:rPr>
            </a:br>
            <a:r>
              <a:rPr lang="ro-MO" sz="1600" dirty="0" smtClean="0">
                <a:solidFill>
                  <a:schemeClr val="tx1"/>
                </a:solidFill>
              </a:rPr>
              <a:t>                                     </a:t>
            </a:r>
            <a:r>
              <a:rPr lang="vi-VN" sz="1600" b="1" dirty="0" smtClean="0">
                <a:solidFill>
                  <a:schemeClr val="tx1"/>
                </a:solidFill>
              </a:rPr>
              <a:t>Q</a:t>
            </a:r>
            <a:r>
              <a:rPr lang="vi-VN" sz="1600" b="1" baseline="-25000" dirty="0" smtClean="0">
                <a:solidFill>
                  <a:schemeClr val="tx1"/>
                </a:solidFill>
              </a:rPr>
              <a:t>s.u. </a:t>
            </a:r>
            <a:r>
              <a:rPr lang="vi-VN" sz="1600" b="1" dirty="0" smtClean="0">
                <a:solidFill>
                  <a:schemeClr val="tx1"/>
                </a:solidFill>
              </a:rPr>
              <a:t>= Q</a:t>
            </a:r>
            <a:r>
              <a:rPr lang="vi-VN" sz="1600" b="1" baseline="-25000" dirty="0" smtClean="0">
                <a:solidFill>
                  <a:schemeClr val="tx1"/>
                </a:solidFill>
              </a:rPr>
              <a:t>apă.uz.</a:t>
            </a:r>
            <a:r>
              <a:rPr lang="vi-VN" sz="1600" b="1" dirty="0" smtClean="0">
                <a:solidFill>
                  <a:schemeClr val="tx1"/>
                </a:solidFill>
              </a:rPr>
              <a:t> ∙ (C</a:t>
            </a:r>
            <a:r>
              <a:rPr lang="vi-VN" sz="1600" b="1" baseline="-25000" dirty="0" smtClean="0">
                <a:solidFill>
                  <a:schemeClr val="tx1"/>
                </a:solidFill>
              </a:rPr>
              <a:t>inf.</a:t>
            </a:r>
            <a:r>
              <a:rPr lang="vi-VN" sz="1600" b="1" dirty="0" smtClean="0">
                <a:solidFill>
                  <a:schemeClr val="tx1"/>
                </a:solidFill>
              </a:rPr>
              <a:t> – C</a:t>
            </a:r>
            <a:r>
              <a:rPr lang="vi-VN" sz="1600" b="1" baseline="-25000" dirty="0" smtClean="0">
                <a:solidFill>
                  <a:schemeClr val="tx1"/>
                </a:solidFill>
              </a:rPr>
              <a:t>efl.</a:t>
            </a:r>
            <a:r>
              <a:rPr lang="vi-VN" sz="1600" b="1" dirty="0" smtClean="0">
                <a:solidFill>
                  <a:schemeClr val="tx1"/>
                </a:solidFill>
              </a:rPr>
              <a:t>), </a:t>
            </a:r>
            <a:r>
              <a:rPr lang="vi-VN" sz="1600" dirty="0" smtClean="0">
                <a:solidFill>
                  <a:schemeClr val="tx1"/>
                </a:solidFill>
              </a:rPr>
              <a:t>t (tone), (26) </a:t>
            </a:r>
            <a:r>
              <a:rPr lang="ro-MO" sz="1600" b="1" dirty="0" smtClean="0">
                <a:solidFill>
                  <a:schemeClr val="tx1"/>
                </a:solidFill>
              </a:rPr>
              <a:t/>
            </a:r>
            <a:br>
              <a:rPr lang="ro-MO" sz="1600" b="1" dirty="0" smtClean="0">
                <a:solidFill>
                  <a:schemeClr val="tx1"/>
                </a:solidFill>
              </a:rPr>
            </a:br>
            <a:r>
              <a:rPr lang="ro-MO" sz="1600" b="1" dirty="0" smtClean="0">
                <a:solidFill>
                  <a:schemeClr val="tx1"/>
                </a:solidFill>
              </a:rPr>
              <a:t/>
            </a:r>
            <a:br>
              <a:rPr lang="ro-MO" sz="1600" b="1" dirty="0" smtClean="0">
                <a:solidFill>
                  <a:schemeClr val="tx1"/>
                </a:solidFill>
              </a:rPr>
            </a:br>
            <a:r>
              <a:rPr lang="ro-MO" sz="1600" b="1" dirty="0" smtClean="0">
                <a:solidFill>
                  <a:schemeClr val="tx1"/>
                </a:solidFill>
              </a:rPr>
              <a:t/>
            </a:r>
            <a:br>
              <a:rPr lang="ro-MO" sz="1600" b="1" dirty="0" smtClean="0">
                <a:solidFill>
                  <a:schemeClr val="tx1"/>
                </a:solidFill>
              </a:rPr>
            </a:br>
            <a:r>
              <a:rPr lang="ro-MO" sz="1600" b="1" dirty="0" smtClean="0">
                <a:solidFill>
                  <a:schemeClr val="tx1"/>
                </a:solidFill>
              </a:rPr>
              <a:t/>
            </a:r>
            <a:br>
              <a:rPr lang="ro-MO" sz="1600" b="1" dirty="0" smtClean="0">
                <a:solidFill>
                  <a:schemeClr val="tx1"/>
                </a:solidFill>
              </a:rPr>
            </a:br>
            <a:r>
              <a:rPr lang="ro-MO" sz="1600" b="1" dirty="0" smtClean="0">
                <a:solidFill>
                  <a:schemeClr val="tx1"/>
                </a:solidFill>
              </a:rPr>
              <a:t/>
            </a:r>
            <a:br>
              <a:rPr lang="ro-MO" sz="1600" b="1" dirty="0" smtClean="0">
                <a:solidFill>
                  <a:schemeClr val="tx1"/>
                </a:solidFill>
              </a:rPr>
            </a:br>
            <a:r>
              <a:rPr lang="ro-MO" sz="1600" b="1" dirty="0" smtClean="0">
                <a:solidFill>
                  <a:schemeClr val="tx1"/>
                </a:solidFill>
              </a:rPr>
              <a:t/>
            </a:r>
            <a:br>
              <a:rPr lang="ro-MO" sz="1600" b="1" dirty="0" smtClean="0">
                <a:solidFill>
                  <a:schemeClr val="tx1"/>
                </a:solidFill>
              </a:rPr>
            </a:br>
            <a:r>
              <a:rPr lang="ro-MO" sz="1600" b="1" dirty="0" smtClean="0">
                <a:solidFill>
                  <a:schemeClr val="tx1"/>
                </a:solidFill>
              </a:rPr>
              <a:t/>
            </a:r>
            <a:br>
              <a:rPr lang="ro-MO" sz="1600" b="1"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endParaRPr lang="ro-RO" sz="1600" b="1" dirty="0">
              <a:solidFill>
                <a:schemeClr val="tx1"/>
              </a:solidFill>
            </a:endParaRPr>
          </a:p>
        </p:txBody>
      </p:sp>
      <p:sp>
        <p:nvSpPr>
          <p:cNvPr id="5"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sp>
        <p:nvSpPr>
          <p:cNvPr id="6"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pic>
        <p:nvPicPr>
          <p:cNvPr id="7" name="Picture 6" descr="C:\Users\starlab\AppData\Local\Microsoft\Windows\INetCache\Content.Word\Brazo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582" y="295824"/>
            <a:ext cx="993775" cy="1144905"/>
          </a:xfrm>
          <a:prstGeom prst="rect">
            <a:avLst/>
          </a:prstGeom>
          <a:noFill/>
          <a:ln>
            <a:noFill/>
          </a:ln>
        </p:spPr>
      </p:pic>
      <p:pic>
        <p:nvPicPr>
          <p:cNvPr id="8194" name="Picture 2"/>
          <p:cNvPicPr>
            <a:picLocks noChangeAspect="1" noChangeArrowheads="1"/>
          </p:cNvPicPr>
          <p:nvPr/>
        </p:nvPicPr>
        <p:blipFill>
          <a:blip r:embed="rId5" cstate="print"/>
          <a:srcRect/>
          <a:stretch>
            <a:fillRect/>
          </a:stretch>
        </p:blipFill>
        <p:spPr bwMode="auto">
          <a:xfrm>
            <a:off x="598509" y="2380586"/>
            <a:ext cx="5894729" cy="621921"/>
          </a:xfrm>
          <a:prstGeom prst="rect">
            <a:avLst/>
          </a:prstGeom>
          <a:noFill/>
          <a:ln w="9525">
            <a:noFill/>
            <a:miter lim="800000"/>
            <a:headEnd/>
            <a:tailEnd/>
          </a:ln>
          <a:effectLst/>
        </p:spPr>
      </p:pic>
      <p:pic>
        <p:nvPicPr>
          <p:cNvPr id="8195" name="Picture 3"/>
          <p:cNvPicPr>
            <a:picLocks noChangeAspect="1" noChangeArrowheads="1"/>
          </p:cNvPicPr>
          <p:nvPr/>
        </p:nvPicPr>
        <p:blipFill>
          <a:blip r:embed="rId6" cstate="print"/>
          <a:srcRect/>
          <a:stretch>
            <a:fillRect/>
          </a:stretch>
        </p:blipFill>
        <p:spPr bwMode="auto">
          <a:xfrm>
            <a:off x="1609228" y="5860763"/>
            <a:ext cx="5618013" cy="744751"/>
          </a:xfrm>
          <a:prstGeom prst="rect">
            <a:avLst/>
          </a:prstGeom>
          <a:noFill/>
          <a:ln w="9525">
            <a:noFill/>
            <a:miter lim="800000"/>
            <a:headEnd/>
            <a:tailEnd/>
          </a:ln>
          <a:effectLst/>
        </p:spPr>
      </p:pic>
    </p:spTree>
    <p:extLst>
      <p:ext uri="{BB962C8B-B14F-4D97-AF65-F5344CB8AC3E}">
        <p14:creationId xmlns:p14="http://schemas.microsoft.com/office/powerpoint/2010/main" val="772088427"/>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5"/>
          <p:cNvSpPr>
            <a:spLocks noGrp="1"/>
          </p:cNvSpPr>
          <p:nvPr>
            <p:ph type="title"/>
          </p:nvPr>
        </p:nvSpPr>
        <p:spPr>
          <a:xfrm>
            <a:off x="148740" y="1469571"/>
            <a:ext cx="8839199" cy="5130865"/>
          </a:xfrm>
        </p:spPr>
        <p:txBody>
          <a:bodyPr/>
          <a:lstStyle/>
          <a:p>
            <a:r>
              <a:rPr lang="vi-VN" sz="1600" dirty="0" smtClean="0">
                <a:solidFill>
                  <a:schemeClr val="tx1"/>
                </a:solidFill>
              </a:rPr>
              <a:t>unde: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Q</a:t>
            </a:r>
            <a:r>
              <a:rPr lang="vi-VN" sz="1600" b="1" baseline="-25000" dirty="0" smtClean="0">
                <a:solidFill>
                  <a:schemeClr val="tx1"/>
                </a:solidFill>
              </a:rPr>
              <a:t>apă.uz,</a:t>
            </a:r>
            <a:r>
              <a:rPr lang="vi-VN" sz="1600" dirty="0" smtClean="0">
                <a:solidFill>
                  <a:schemeClr val="tx1"/>
                </a:solidFill>
              </a:rPr>
              <a:t> – volumul apelor uzate expusă pentru tratare la staţia de epurare a apei, care se stabileşte conform indicaţiilor de debitmetru al staţiei de epurare a apei;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C</a:t>
            </a:r>
            <a:r>
              <a:rPr lang="vi-VN" sz="1600" b="1" baseline="-25000" dirty="0" smtClean="0">
                <a:solidFill>
                  <a:schemeClr val="tx1"/>
                </a:solidFill>
              </a:rPr>
              <a:t>inf.</a:t>
            </a:r>
            <a:r>
              <a:rPr lang="vi-VN" sz="1600" dirty="0" smtClean="0">
                <a:solidFill>
                  <a:schemeClr val="tx1"/>
                </a:solidFill>
              </a:rPr>
              <a:t> – concentraţia mg/l de impurităţi la un litru de apă uzată în influent (la intrarea în staţie) expusă pentru tratare la staţia de epurare a apei, care se stabileşte conform rezultatelor investigaţiilor tehnologice ale laboratorului;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C</a:t>
            </a:r>
            <a:r>
              <a:rPr lang="vi-VN" sz="1600" b="1" baseline="-25000" dirty="0" smtClean="0">
                <a:solidFill>
                  <a:schemeClr val="tx1"/>
                </a:solidFill>
              </a:rPr>
              <a:t>efl.</a:t>
            </a:r>
            <a:r>
              <a:rPr lang="vi-VN" sz="1600" dirty="0" smtClean="0">
                <a:solidFill>
                  <a:schemeClr val="tx1"/>
                </a:solidFill>
              </a:rPr>
              <a:t> – concentraţia mg/l de impurităţi la un litru de apă uzată epurată (în efluent – la ieşirea din staţie), care se stabileşte conform rezultatelor investigaţiilor tehnologice ale laboratorului. </a:t>
            </a: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vi-VN" sz="1600" b="1" dirty="0" smtClean="0">
                <a:solidFill>
                  <a:schemeClr val="tx1"/>
                </a:solidFill>
              </a:rPr>
              <a:t>Notă:</a:t>
            </a:r>
            <a:r>
              <a:rPr lang="vi-VN" sz="1600" dirty="0" smtClean="0">
                <a:solidFill>
                  <a:schemeClr val="tx1"/>
                </a:solidFill>
              </a:rPr>
              <a:t>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q </a:t>
            </a:r>
            <a:r>
              <a:rPr lang="vi-VN" sz="1600" dirty="0" smtClean="0">
                <a:solidFill>
                  <a:schemeClr val="tx1"/>
                </a:solidFill>
              </a:rPr>
              <a:t>– consumul de apă utilizat la pregătirea soluţiei (floculant) pentru un proces tehnologic de deshidratare a nămolului constituie volumul de apă indicat în paşaportul tehnic al instalaţiei/ agregatului de pregătire a reactivelor la prelucrarea de substanţă uscată </a:t>
            </a:r>
            <a:r>
              <a:rPr lang="vi-VN" sz="1600" b="1" dirty="0" smtClean="0">
                <a:solidFill>
                  <a:schemeClr val="tx1"/>
                </a:solidFill>
              </a:rPr>
              <a:t>(Q</a:t>
            </a:r>
            <a:r>
              <a:rPr lang="vi-VN" sz="1600" b="1" baseline="-25000" dirty="0" smtClean="0">
                <a:solidFill>
                  <a:schemeClr val="tx1"/>
                </a:solidFill>
              </a:rPr>
              <a:t>s.u.</a:t>
            </a:r>
            <a:r>
              <a:rPr lang="vi-VN" sz="1600" b="1" dirty="0" smtClean="0">
                <a:solidFill>
                  <a:schemeClr val="tx1"/>
                </a:solidFill>
              </a:rPr>
              <a:t>);</a:t>
            </a:r>
            <a:r>
              <a:rPr lang="vi-VN" sz="1600" dirty="0" smtClean="0">
                <a:solidFill>
                  <a:schemeClr val="tx1"/>
                </a:solidFill>
              </a:rPr>
              <a:t> </a:t>
            </a: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vi-VN" sz="1600" b="1" i="1" dirty="0" smtClean="0">
                <a:solidFill>
                  <a:schemeClr val="tx1"/>
                </a:solidFill>
              </a:rPr>
              <a:t>V</a:t>
            </a:r>
            <a:r>
              <a:rPr lang="vi-VN" sz="1600" b="1" i="1" baseline="-25000" dirty="0" smtClean="0">
                <a:solidFill>
                  <a:schemeClr val="tx1"/>
                </a:solidFill>
              </a:rPr>
              <a:t>lb.</a:t>
            </a:r>
            <a:r>
              <a:rPr lang="vi-VN" sz="1600" i="1" dirty="0" smtClean="0">
                <a:solidFill>
                  <a:schemeClr val="tx1"/>
                </a:solidFill>
              </a:rPr>
              <a:t> </a:t>
            </a:r>
            <a:r>
              <a:rPr lang="vi-VN" sz="1600" dirty="0" smtClean="0">
                <a:solidFill>
                  <a:schemeClr val="tx1"/>
                </a:solidFill>
              </a:rPr>
              <a:t>–</a:t>
            </a:r>
            <a:r>
              <a:rPr lang="vi-VN" sz="1600" i="1" dirty="0" smtClean="0">
                <a:solidFill>
                  <a:schemeClr val="tx1"/>
                </a:solidFill>
              </a:rPr>
              <a:t> </a:t>
            </a:r>
            <a:r>
              <a:rPr lang="vi-VN" sz="1600" dirty="0" smtClean="0">
                <a:solidFill>
                  <a:schemeClr val="tx1"/>
                </a:solidFill>
              </a:rPr>
              <a:t>volumul de apă utilizat pentru procesele tehnologice ale laboratorului se determină conform formulei (13) din punctul 27 al prezentului Regulament; </a:t>
            </a: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unde:</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endParaRPr lang="ro-RO" sz="1600" b="1" dirty="0">
              <a:solidFill>
                <a:schemeClr val="tx1"/>
              </a:solidFill>
            </a:endParaRPr>
          </a:p>
        </p:txBody>
      </p:sp>
      <p:sp>
        <p:nvSpPr>
          <p:cNvPr id="5"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sp>
        <p:nvSpPr>
          <p:cNvPr id="6"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pic>
        <p:nvPicPr>
          <p:cNvPr id="7" name="Picture 6" descr="C:\Users\starlab\AppData\Local\Microsoft\Windows\INetCache\Content.Word\Brazo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582" y="295824"/>
            <a:ext cx="993775" cy="1144905"/>
          </a:xfrm>
          <a:prstGeom prst="rect">
            <a:avLst/>
          </a:prstGeom>
          <a:noFill/>
          <a:ln>
            <a:noFill/>
          </a:ln>
        </p:spPr>
      </p:pic>
      <p:pic>
        <p:nvPicPr>
          <p:cNvPr id="9218" name="Picture 2"/>
          <p:cNvPicPr>
            <a:picLocks noChangeAspect="1" noChangeArrowheads="1"/>
          </p:cNvPicPr>
          <p:nvPr/>
        </p:nvPicPr>
        <p:blipFill>
          <a:blip r:embed="rId5" cstate="print"/>
          <a:srcRect/>
          <a:stretch>
            <a:fillRect/>
          </a:stretch>
        </p:blipFill>
        <p:spPr bwMode="auto">
          <a:xfrm>
            <a:off x="1941892" y="5669696"/>
            <a:ext cx="4941949" cy="703807"/>
          </a:xfrm>
          <a:prstGeom prst="rect">
            <a:avLst/>
          </a:prstGeom>
          <a:noFill/>
          <a:ln w="9525">
            <a:noFill/>
            <a:miter lim="800000"/>
            <a:headEnd/>
            <a:tailEnd/>
          </a:ln>
          <a:effectLst/>
        </p:spPr>
      </p:pic>
    </p:spTree>
    <p:extLst>
      <p:ext uri="{BB962C8B-B14F-4D97-AF65-F5344CB8AC3E}">
        <p14:creationId xmlns:p14="http://schemas.microsoft.com/office/powerpoint/2010/main" val="772088427"/>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5"/>
          <p:cNvSpPr>
            <a:spLocks noGrp="1"/>
          </p:cNvSpPr>
          <p:nvPr>
            <p:ph type="title"/>
          </p:nvPr>
        </p:nvSpPr>
        <p:spPr>
          <a:xfrm>
            <a:off x="148740" y="1469571"/>
            <a:ext cx="8839199" cy="5130865"/>
          </a:xfrm>
        </p:spPr>
        <p:txBody>
          <a:bodyPr/>
          <a:lstStyle/>
          <a:p>
            <a:r>
              <a:rPr lang="ro-MO" sz="1600" b="1" i="1" dirty="0" smtClean="0">
                <a:solidFill>
                  <a:schemeClr val="tx1"/>
                </a:solidFill>
              </a:rPr>
              <a:t/>
            </a:r>
            <a:br>
              <a:rPr lang="ro-MO" sz="1600" b="1" i="1" dirty="0" smtClean="0">
                <a:solidFill>
                  <a:schemeClr val="tx1"/>
                </a:solidFill>
              </a:rPr>
            </a:br>
            <a:r>
              <a:rPr lang="vi-VN" sz="1600" b="1" i="1" dirty="0" smtClean="0">
                <a:solidFill>
                  <a:schemeClr val="tx1"/>
                </a:solidFill>
              </a:rPr>
              <a:t>V</a:t>
            </a:r>
            <a:r>
              <a:rPr lang="vi-VN" sz="1600" b="1" i="1" baseline="-25000" dirty="0" smtClean="0">
                <a:solidFill>
                  <a:schemeClr val="tx1"/>
                </a:solidFill>
              </a:rPr>
              <a:t>ds.r.cnl.</a:t>
            </a:r>
            <a:r>
              <a:rPr lang="vi-VN" sz="1600" b="1" i="1" dirty="0" smtClean="0">
                <a:solidFill>
                  <a:schemeClr val="tx1"/>
                </a:solidFill>
              </a:rPr>
              <a:t> </a:t>
            </a:r>
            <a:r>
              <a:rPr lang="vi-VN" sz="1600" dirty="0" smtClean="0">
                <a:solidFill>
                  <a:schemeClr val="tx1"/>
                </a:solidFill>
              </a:rPr>
              <a:t>–</a:t>
            </a:r>
            <a:r>
              <a:rPr lang="vi-VN" sz="1600" b="1" i="1" dirty="0" smtClean="0">
                <a:solidFill>
                  <a:schemeClr val="tx1"/>
                </a:solidFill>
              </a:rPr>
              <a:t> </a:t>
            </a:r>
            <a:r>
              <a:rPr lang="vi-VN" sz="1600" dirty="0" smtClean="0">
                <a:solidFill>
                  <a:schemeClr val="tx1"/>
                </a:solidFill>
              </a:rPr>
              <a:t>volumul de apă utilizat la procesele de desfundare a reţelelor publice de canalizare se determină conform datelor </a:t>
            </a:r>
            <a:r>
              <a:rPr lang="vi-VN" sz="1600" dirty="0" smtClean="0">
                <a:solidFill>
                  <a:srgbClr val="FF0000"/>
                </a:solidFill>
                <a:effectLst>
                  <a:outerShdw blurRad="38100" dist="38100" dir="2700000" algn="tl">
                    <a:srgbClr val="000000">
                      <a:alpha val="43137"/>
                    </a:srgbClr>
                  </a:outerShdw>
                </a:effectLst>
              </a:rPr>
              <a:t>pentru perioada ultimilor 3 ani</a:t>
            </a:r>
            <a:r>
              <a:rPr lang="vi-VN" sz="1600" dirty="0" smtClean="0">
                <a:solidFill>
                  <a:schemeClr val="tx1"/>
                </a:solidFill>
              </a:rPr>
              <a:t>, în funcţie de numărul mediu de desfundări a reţelelor şi de volumul de apă consumat. </a:t>
            </a:r>
            <a:r>
              <a:rPr lang="vi-VN" sz="1600" b="1" dirty="0" smtClean="0">
                <a:solidFill>
                  <a:schemeClr val="tx1"/>
                </a:solidFill>
              </a:rPr>
              <a:t> </a:t>
            </a: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endParaRPr lang="ro-RO" sz="1600" b="1" dirty="0">
              <a:solidFill>
                <a:schemeClr val="tx1"/>
              </a:solidFill>
            </a:endParaRPr>
          </a:p>
        </p:txBody>
      </p:sp>
      <p:sp>
        <p:nvSpPr>
          <p:cNvPr id="5"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sp>
        <p:nvSpPr>
          <p:cNvPr id="6"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pic>
        <p:nvPicPr>
          <p:cNvPr id="7" name="Picture 6" descr="C:\Users\starlab\AppData\Local\Microsoft\Windows\INetCache\Content.Word\Brazo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582" y="295824"/>
            <a:ext cx="993775" cy="1144905"/>
          </a:xfrm>
          <a:prstGeom prst="rect">
            <a:avLst/>
          </a:prstGeom>
          <a:noFill/>
          <a:ln>
            <a:noFill/>
          </a:ln>
        </p:spPr>
      </p:pic>
      <p:pic>
        <p:nvPicPr>
          <p:cNvPr id="10242" name="Picture 2"/>
          <p:cNvPicPr>
            <a:picLocks noChangeAspect="1" noChangeArrowheads="1"/>
          </p:cNvPicPr>
          <p:nvPr/>
        </p:nvPicPr>
        <p:blipFill>
          <a:blip r:embed="rId5" cstate="print"/>
          <a:srcRect/>
          <a:stretch>
            <a:fillRect/>
          </a:stretch>
        </p:blipFill>
        <p:spPr bwMode="auto">
          <a:xfrm>
            <a:off x="927125" y="3335860"/>
            <a:ext cx="5603843" cy="1358970"/>
          </a:xfrm>
          <a:prstGeom prst="rect">
            <a:avLst/>
          </a:prstGeom>
          <a:noFill/>
          <a:ln w="9525">
            <a:noFill/>
            <a:miter lim="800000"/>
            <a:headEnd/>
            <a:tailEnd/>
          </a:ln>
          <a:effectLst/>
        </p:spPr>
      </p:pic>
    </p:spTree>
    <p:extLst>
      <p:ext uri="{BB962C8B-B14F-4D97-AF65-F5344CB8AC3E}">
        <p14:creationId xmlns:p14="http://schemas.microsoft.com/office/powerpoint/2010/main" val="772088427"/>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5"/>
          <p:cNvSpPr>
            <a:spLocks noGrp="1"/>
          </p:cNvSpPr>
          <p:nvPr>
            <p:ph type="title"/>
          </p:nvPr>
        </p:nvSpPr>
        <p:spPr>
          <a:xfrm>
            <a:off x="148740" y="1469571"/>
            <a:ext cx="8839199" cy="5130865"/>
          </a:xfrm>
        </p:spPr>
        <p:txBody>
          <a:bodyPr/>
          <a:lstStyle/>
          <a:p>
            <a:r>
              <a:rPr lang="vi-VN" sz="1600" b="1" dirty="0" smtClean="0">
                <a:solidFill>
                  <a:schemeClr val="tx1"/>
                </a:solidFill>
              </a:rPr>
              <a:t>Subsecţiunea II</a:t>
            </a:r>
            <a:r>
              <a:rPr lang="vi-VN" sz="1600" dirty="0" smtClean="0">
                <a:solidFill>
                  <a:schemeClr val="tx1"/>
                </a:solidFill>
              </a:rPr>
              <a:t>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Pierderi de apă</a:t>
            </a:r>
            <a:r>
              <a:rPr lang="vi-VN" sz="1600" dirty="0" smtClean="0">
                <a:solidFill>
                  <a:schemeClr val="tx1"/>
                </a:solidFill>
              </a:rPr>
              <a:t> </a:t>
            </a: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vi-VN" sz="1600" b="1" dirty="0" smtClean="0">
                <a:solidFill>
                  <a:schemeClr val="tx1"/>
                </a:solidFill>
              </a:rPr>
              <a:t>33. </a:t>
            </a:r>
            <a:r>
              <a:rPr lang="vi-VN" sz="1600" dirty="0" smtClean="0">
                <a:solidFill>
                  <a:schemeClr val="tx1"/>
                </a:solidFill>
              </a:rPr>
              <a:t>Pierderile sumare de apă la furnizarea serviciului public de alimentare cu apă şi de canalizare, </a:t>
            </a:r>
            <a:r>
              <a:rPr lang="vi-VN" sz="1600" b="1" dirty="0" smtClean="0">
                <a:solidFill>
                  <a:schemeClr val="tx1"/>
                </a:solidFill>
              </a:rPr>
              <a:t>V</a:t>
            </a:r>
            <a:r>
              <a:rPr lang="vi-VN" sz="1600" b="1" baseline="-25000" dirty="0" smtClean="0">
                <a:solidFill>
                  <a:schemeClr val="tx1"/>
                </a:solidFill>
              </a:rPr>
              <a:t>pr.a.sum.</a:t>
            </a:r>
            <a:r>
              <a:rPr lang="vi-VN" sz="1600" dirty="0" smtClean="0">
                <a:solidFill>
                  <a:schemeClr val="tx1"/>
                </a:solidFill>
              </a:rPr>
              <a:t>, se determină conform formulei: </a:t>
            </a: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t>
            </a:r>
            <a:r>
              <a:rPr lang="vi-VN" sz="1600" b="1" dirty="0" smtClean="0">
                <a:solidFill>
                  <a:schemeClr val="tx1"/>
                </a:solidFill>
              </a:rPr>
              <a:t>V</a:t>
            </a:r>
            <a:r>
              <a:rPr lang="vi-VN" sz="1600" b="1" baseline="-25000" dirty="0" smtClean="0">
                <a:solidFill>
                  <a:schemeClr val="tx1"/>
                </a:solidFill>
              </a:rPr>
              <a:t>pr.a.sum.</a:t>
            </a:r>
            <a:r>
              <a:rPr lang="vi-VN" sz="1600" b="1" dirty="0" smtClean="0">
                <a:solidFill>
                  <a:schemeClr val="tx1"/>
                </a:solidFill>
              </a:rPr>
              <a:t> = V</a:t>
            </a:r>
            <a:r>
              <a:rPr lang="vi-VN" sz="1600" b="1" baseline="-25000" dirty="0" smtClean="0">
                <a:solidFill>
                  <a:schemeClr val="tx1"/>
                </a:solidFill>
              </a:rPr>
              <a:t>st.tr.rz/bz. </a:t>
            </a:r>
            <a:r>
              <a:rPr lang="vi-VN" sz="1600" b="1" dirty="0" smtClean="0">
                <a:solidFill>
                  <a:schemeClr val="tx1"/>
                </a:solidFill>
              </a:rPr>
              <a:t>+ V</a:t>
            </a:r>
            <a:r>
              <a:rPr lang="vi-VN" sz="1600" b="1" baseline="-25000" dirty="0" smtClean="0">
                <a:solidFill>
                  <a:schemeClr val="tx1"/>
                </a:solidFill>
              </a:rPr>
              <a:t>pr.r.t/d.t, </a:t>
            </a:r>
            <a:r>
              <a:rPr lang="vi-VN" sz="1600" dirty="0" smtClean="0">
                <a:solidFill>
                  <a:schemeClr val="tx1"/>
                </a:solidFill>
              </a:rPr>
              <a:t>m</a:t>
            </a:r>
            <a:r>
              <a:rPr lang="vi-VN" sz="1600" baseline="30000" dirty="0" smtClean="0">
                <a:solidFill>
                  <a:schemeClr val="tx1"/>
                </a:solidFill>
              </a:rPr>
              <a:t>3</a:t>
            </a:r>
            <a:r>
              <a:rPr lang="vi-VN" sz="1600" b="1" dirty="0" smtClean="0">
                <a:solidFill>
                  <a:schemeClr val="tx1"/>
                </a:solidFill>
              </a:rPr>
              <a:t>,</a:t>
            </a:r>
            <a:r>
              <a:rPr lang="vi-VN" sz="1600" dirty="0" smtClean="0">
                <a:solidFill>
                  <a:schemeClr val="tx1"/>
                </a:solidFill>
              </a:rPr>
              <a:t> (27) </a:t>
            </a:r>
            <a:r>
              <a:rPr lang="vi-VN" sz="1600" b="1" dirty="0" smtClean="0">
                <a:solidFill>
                  <a:schemeClr val="tx1"/>
                </a:solidFill>
              </a:rPr>
              <a:t> </a:t>
            </a:r>
            <a:r>
              <a:rPr lang="ro-MO" sz="1600" b="1" dirty="0" smtClean="0">
                <a:solidFill>
                  <a:schemeClr val="tx1"/>
                </a:solidFill>
              </a:rPr>
              <a:t/>
            </a:r>
            <a:br>
              <a:rPr lang="ro-MO" sz="1600" b="1" dirty="0" smtClean="0">
                <a:solidFill>
                  <a:schemeClr val="tx1"/>
                </a:solidFill>
              </a:rPr>
            </a:br>
            <a:r>
              <a:rPr lang="ro-MO" sz="1600" b="1" dirty="0" smtClean="0">
                <a:solidFill>
                  <a:schemeClr val="tx1"/>
                </a:solidFill>
              </a:rPr>
              <a:t/>
            </a:r>
            <a:br>
              <a:rPr lang="ro-MO" sz="1600" b="1" dirty="0" smtClean="0">
                <a:solidFill>
                  <a:schemeClr val="tx1"/>
                </a:solidFill>
              </a:rPr>
            </a:br>
            <a:r>
              <a:rPr lang="ro-MO" sz="1600" b="1" dirty="0" smtClean="0">
                <a:solidFill>
                  <a:schemeClr val="tx1"/>
                </a:solidFill>
              </a:rPr>
              <a:t/>
            </a:r>
            <a:br>
              <a:rPr lang="ro-MO" sz="1600" b="1" dirty="0" smtClean="0">
                <a:solidFill>
                  <a:schemeClr val="tx1"/>
                </a:solidFill>
              </a:rPr>
            </a:br>
            <a:r>
              <a:rPr lang="ro-MO" sz="1600" b="1" dirty="0" smtClean="0">
                <a:solidFill>
                  <a:schemeClr val="tx1"/>
                </a:solidFill>
              </a:rPr>
              <a:t/>
            </a:r>
            <a:br>
              <a:rPr lang="ro-MO" sz="1600" b="1" dirty="0" smtClean="0">
                <a:solidFill>
                  <a:schemeClr val="tx1"/>
                </a:solidFill>
              </a:rPr>
            </a:br>
            <a:r>
              <a:rPr lang="ro-MO" sz="1600" b="1" dirty="0" smtClean="0">
                <a:solidFill>
                  <a:schemeClr val="tx1"/>
                </a:solidFill>
              </a:rPr>
              <a:t/>
            </a:r>
            <a:br>
              <a:rPr lang="ro-MO" sz="1600" b="1" dirty="0" smtClean="0">
                <a:solidFill>
                  <a:schemeClr val="tx1"/>
                </a:solidFill>
              </a:rPr>
            </a:br>
            <a:r>
              <a:rPr lang="vi-VN" sz="1600" dirty="0" smtClean="0">
                <a:solidFill>
                  <a:schemeClr val="tx1"/>
                </a:solidFill>
              </a:rPr>
              <a:t>unde: </a:t>
            </a: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vi-VN" sz="1600" b="1" dirty="0" smtClean="0">
                <a:solidFill>
                  <a:schemeClr val="tx1"/>
                </a:solidFill>
              </a:rPr>
              <a:t>V</a:t>
            </a:r>
            <a:r>
              <a:rPr lang="vi-VN" sz="1600" b="1" baseline="-25000" dirty="0" smtClean="0">
                <a:solidFill>
                  <a:schemeClr val="tx1"/>
                </a:solidFill>
              </a:rPr>
              <a:t>st.tr.rz/bz. </a:t>
            </a:r>
            <a:r>
              <a:rPr lang="vi-VN" sz="1600" dirty="0" smtClean="0">
                <a:solidFill>
                  <a:schemeClr val="tx1"/>
                </a:solidFill>
              </a:rPr>
              <a:t>–</a:t>
            </a:r>
            <a:r>
              <a:rPr lang="vi-VN" sz="1600" b="1" dirty="0" smtClean="0">
                <a:solidFill>
                  <a:schemeClr val="tx1"/>
                </a:solidFill>
              </a:rPr>
              <a:t> </a:t>
            </a:r>
            <a:r>
              <a:rPr lang="vi-VN" sz="1600" dirty="0" smtClean="0">
                <a:solidFill>
                  <a:schemeClr val="tx1"/>
                </a:solidFill>
              </a:rPr>
              <a:t>pierderile de apă la staţiile de tratare a apei se determină conform formulei (28) din punctul 34 al prezentului Regulament; </a:t>
            </a: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vi-VN" sz="1600" b="1" dirty="0" smtClean="0">
                <a:solidFill>
                  <a:schemeClr val="tx1"/>
                </a:solidFill>
              </a:rPr>
              <a:t>V</a:t>
            </a:r>
            <a:r>
              <a:rPr lang="vi-VN" sz="1600" b="1" baseline="-25000" dirty="0" smtClean="0">
                <a:solidFill>
                  <a:schemeClr val="tx1"/>
                </a:solidFill>
              </a:rPr>
              <a:t>pr.r.t/d.t.</a:t>
            </a:r>
            <a:r>
              <a:rPr lang="vi-VN" sz="1600" dirty="0" smtClean="0">
                <a:solidFill>
                  <a:schemeClr val="tx1"/>
                </a:solidFill>
              </a:rPr>
              <a:t> – pierderile de apă la transportul şi distribuţia apei prin reţelele publice de transport, de distribuţie a apei se determină conform formulei (29) din punctul 35 al prezentului Regulament. </a:t>
            </a:r>
            <a:r>
              <a:rPr lang="ro-MO" sz="1600" b="1" dirty="0" smtClean="0">
                <a:solidFill>
                  <a:schemeClr val="tx1"/>
                </a:solidFill>
              </a:rPr>
              <a:t/>
            </a:r>
            <a:br>
              <a:rPr lang="ro-MO" sz="1600" b="1" dirty="0" smtClean="0">
                <a:solidFill>
                  <a:schemeClr val="tx1"/>
                </a:solidFill>
              </a:rPr>
            </a:br>
            <a:r>
              <a:rPr lang="ro-MO" sz="1600" b="1" dirty="0" smtClean="0">
                <a:solidFill>
                  <a:schemeClr val="tx1"/>
                </a:solidFill>
              </a:rPr>
              <a:t/>
            </a:r>
            <a:br>
              <a:rPr lang="ro-MO" sz="1600" b="1" dirty="0" smtClean="0">
                <a:solidFill>
                  <a:schemeClr val="tx1"/>
                </a:solidFill>
              </a:rPr>
            </a:br>
            <a:r>
              <a:rPr lang="ro-MO" sz="1600" b="1" dirty="0" smtClean="0">
                <a:solidFill>
                  <a:schemeClr val="tx1"/>
                </a:solidFill>
              </a:rPr>
              <a:t/>
            </a:r>
            <a:br>
              <a:rPr lang="ro-MO" sz="1600" b="1" dirty="0" smtClean="0">
                <a:solidFill>
                  <a:schemeClr val="tx1"/>
                </a:solidFill>
              </a:rPr>
            </a:br>
            <a:r>
              <a:rPr lang="ro-MO" sz="1600" b="1" dirty="0" smtClean="0">
                <a:solidFill>
                  <a:schemeClr val="tx1"/>
                </a:solidFill>
              </a:rPr>
              <a:t/>
            </a:r>
            <a:br>
              <a:rPr lang="ro-MO" sz="1600" b="1" dirty="0" smtClean="0">
                <a:solidFill>
                  <a:schemeClr val="tx1"/>
                </a:solidFill>
              </a:rPr>
            </a:br>
            <a:r>
              <a:rPr lang="ro-MO" sz="1600" b="1" dirty="0" smtClean="0">
                <a:solidFill>
                  <a:schemeClr val="tx1"/>
                </a:solidFill>
              </a:rPr>
              <a:t/>
            </a:r>
            <a:br>
              <a:rPr lang="ro-MO" sz="1600" b="1" dirty="0" smtClean="0">
                <a:solidFill>
                  <a:schemeClr val="tx1"/>
                </a:solidFill>
              </a:rPr>
            </a:br>
            <a:r>
              <a:rPr lang="ro-MO" sz="1600" b="1" dirty="0" smtClean="0">
                <a:solidFill>
                  <a:schemeClr val="tx1"/>
                </a:solidFill>
              </a:rPr>
              <a:t/>
            </a:r>
            <a:br>
              <a:rPr lang="ro-MO" sz="1600" b="1" dirty="0" smtClean="0">
                <a:solidFill>
                  <a:schemeClr val="tx1"/>
                </a:solidFill>
              </a:rPr>
            </a:br>
            <a:r>
              <a:rPr lang="ro-MO" sz="1600" b="1" dirty="0" smtClean="0">
                <a:solidFill>
                  <a:schemeClr val="tx1"/>
                </a:solidFill>
              </a:rPr>
              <a:t/>
            </a:r>
            <a:br>
              <a:rPr lang="ro-MO" sz="1600" b="1"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endParaRPr lang="ro-RO" sz="1600" b="1" dirty="0">
              <a:solidFill>
                <a:schemeClr val="tx1"/>
              </a:solidFill>
            </a:endParaRPr>
          </a:p>
        </p:txBody>
      </p:sp>
      <p:sp>
        <p:nvSpPr>
          <p:cNvPr id="5"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sp>
        <p:nvSpPr>
          <p:cNvPr id="6"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pic>
        <p:nvPicPr>
          <p:cNvPr id="7" name="Picture 6" descr="C:\Users\starlab\AppData\Local\Microsoft\Windows\INetCache\Content.Word\Brazo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582" y="295824"/>
            <a:ext cx="993775" cy="1144905"/>
          </a:xfrm>
          <a:prstGeom prst="rect">
            <a:avLst/>
          </a:prstGeom>
          <a:noFill/>
          <a:ln>
            <a:noFill/>
          </a:ln>
        </p:spPr>
      </p:pic>
      <p:pic>
        <p:nvPicPr>
          <p:cNvPr id="11266" name="Picture 2"/>
          <p:cNvPicPr>
            <a:picLocks noChangeAspect="1" noChangeArrowheads="1"/>
          </p:cNvPicPr>
          <p:nvPr/>
        </p:nvPicPr>
        <p:blipFill>
          <a:blip r:embed="rId5" cstate="print"/>
          <a:srcRect/>
          <a:stretch>
            <a:fillRect/>
          </a:stretch>
        </p:blipFill>
        <p:spPr bwMode="auto">
          <a:xfrm>
            <a:off x="2315571" y="3431463"/>
            <a:ext cx="3461126" cy="621921"/>
          </a:xfrm>
          <a:prstGeom prst="rect">
            <a:avLst/>
          </a:prstGeom>
          <a:noFill/>
          <a:ln w="9525">
            <a:noFill/>
            <a:miter lim="800000"/>
            <a:headEnd/>
            <a:tailEnd/>
          </a:ln>
          <a:effectLst/>
        </p:spPr>
      </p:pic>
    </p:spTree>
    <p:extLst>
      <p:ext uri="{BB962C8B-B14F-4D97-AF65-F5344CB8AC3E}">
        <p14:creationId xmlns:p14="http://schemas.microsoft.com/office/powerpoint/2010/main" val="772088427"/>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5"/>
          <p:cNvSpPr>
            <a:spLocks noGrp="1"/>
          </p:cNvSpPr>
          <p:nvPr>
            <p:ph type="title"/>
          </p:nvPr>
        </p:nvSpPr>
        <p:spPr>
          <a:xfrm>
            <a:off x="148740" y="1469571"/>
            <a:ext cx="8839199" cy="5130865"/>
          </a:xfrm>
        </p:spPr>
        <p:txBody>
          <a:bodyPr/>
          <a:lstStyle/>
          <a:p>
            <a:r>
              <a:rPr lang="vi-VN" sz="1600" b="1" dirty="0" smtClean="0">
                <a:solidFill>
                  <a:schemeClr val="tx1"/>
                </a:solidFill>
              </a:rPr>
              <a:t>34. </a:t>
            </a:r>
            <a:r>
              <a:rPr lang="vi-VN" sz="1600" dirty="0" smtClean="0">
                <a:solidFill>
                  <a:schemeClr val="tx1"/>
                </a:solidFill>
              </a:rPr>
              <a:t>Pierderile de apă la </a:t>
            </a:r>
            <a:r>
              <a:rPr lang="vi-VN" sz="1600" dirty="0" smtClean="0">
                <a:solidFill>
                  <a:srgbClr val="FF0000"/>
                </a:solidFill>
                <a:effectLst>
                  <a:outerShdw blurRad="38100" dist="38100" dir="2700000" algn="tl">
                    <a:srgbClr val="000000">
                      <a:alpha val="43137"/>
                    </a:srgbClr>
                  </a:outerShdw>
                </a:effectLst>
              </a:rPr>
              <a:t>staţiile de tratare </a:t>
            </a:r>
            <a:r>
              <a:rPr lang="vi-VN" sz="1600" dirty="0" smtClean="0">
                <a:solidFill>
                  <a:schemeClr val="tx1"/>
                </a:solidFill>
              </a:rPr>
              <a:t>– din rezervoare/bazine, </a:t>
            </a:r>
            <a:r>
              <a:rPr lang="vi-VN" sz="1600" b="1" dirty="0" smtClean="0">
                <a:solidFill>
                  <a:schemeClr val="tx1"/>
                </a:solidFill>
              </a:rPr>
              <a:t>V</a:t>
            </a:r>
            <a:r>
              <a:rPr lang="vi-VN" sz="1600" b="1" baseline="-25000" dirty="0" smtClean="0">
                <a:solidFill>
                  <a:schemeClr val="tx1"/>
                </a:solidFill>
              </a:rPr>
              <a:t>st.trt.rz/bz.</a:t>
            </a:r>
            <a:r>
              <a:rPr lang="vi-VN" sz="1600" dirty="0" smtClean="0">
                <a:solidFill>
                  <a:schemeClr val="tx1"/>
                </a:solidFill>
              </a:rPr>
              <a:t>, se determină conform formulei: </a:t>
            </a:r>
            <a:r>
              <a:rPr lang="ro-MO" sz="1600" dirty="0" smtClean="0">
                <a:solidFill>
                  <a:schemeClr val="tx1"/>
                </a:solidFill>
              </a:rPr>
              <a:t/>
            </a:r>
            <a:br>
              <a:rPr lang="ro-MO" sz="1600" dirty="0" smtClean="0">
                <a:solidFill>
                  <a:schemeClr val="tx1"/>
                </a:solidFill>
              </a:rPr>
            </a:br>
            <a:r>
              <a:rPr lang="ro-MO" sz="1600" dirty="0" smtClean="0">
                <a:solidFill>
                  <a:schemeClr val="tx1"/>
                </a:solidFill>
              </a:rPr>
              <a:t>                                  </a:t>
            </a:r>
            <a:r>
              <a:rPr lang="vi-VN" sz="1600" b="1" dirty="0" smtClean="0">
                <a:solidFill>
                  <a:schemeClr val="tx1"/>
                </a:solidFill>
              </a:rPr>
              <a:t>V</a:t>
            </a:r>
            <a:r>
              <a:rPr lang="vi-VN" sz="1600" b="1" baseline="-25000" dirty="0" smtClean="0">
                <a:solidFill>
                  <a:schemeClr val="tx1"/>
                </a:solidFill>
              </a:rPr>
              <a:t>st.trt.rz/bz.</a:t>
            </a:r>
            <a:r>
              <a:rPr lang="vi-VN" sz="1600" b="1" dirty="0" smtClean="0">
                <a:solidFill>
                  <a:schemeClr val="tx1"/>
                </a:solidFill>
              </a:rPr>
              <a:t> = 0,001 ∙ S</a:t>
            </a:r>
            <a:r>
              <a:rPr lang="vi-VN" sz="1600" b="1" baseline="-25000" dirty="0" smtClean="0">
                <a:solidFill>
                  <a:schemeClr val="tx1"/>
                </a:solidFill>
              </a:rPr>
              <a:t>umectată</a:t>
            </a:r>
            <a:r>
              <a:rPr lang="vi-VN" sz="1600" b="1" dirty="0" smtClean="0">
                <a:solidFill>
                  <a:schemeClr val="tx1"/>
                </a:solidFill>
              </a:rPr>
              <a:t> ∙ q</a:t>
            </a:r>
            <a:r>
              <a:rPr lang="vi-VN" sz="1600" b="1" baseline="-25000" dirty="0" smtClean="0">
                <a:solidFill>
                  <a:schemeClr val="tx1"/>
                </a:solidFill>
              </a:rPr>
              <a:t>scurgere</a:t>
            </a:r>
            <a:r>
              <a:rPr lang="vi-VN" sz="1600" b="1" dirty="0" smtClean="0">
                <a:solidFill>
                  <a:schemeClr val="tx1"/>
                </a:solidFill>
              </a:rPr>
              <a:t> ∙ 365, </a:t>
            </a:r>
            <a:r>
              <a:rPr lang="vi-VN" sz="1600" dirty="0" smtClean="0">
                <a:solidFill>
                  <a:schemeClr val="tx1"/>
                </a:solidFill>
              </a:rPr>
              <a:t>m</a:t>
            </a:r>
            <a:r>
              <a:rPr lang="vi-VN" sz="1600" baseline="30000" dirty="0" smtClean="0">
                <a:solidFill>
                  <a:schemeClr val="tx1"/>
                </a:solidFill>
              </a:rPr>
              <a:t>3</a:t>
            </a:r>
            <a:r>
              <a:rPr lang="vi-VN" sz="1600" dirty="0" smtClean="0">
                <a:solidFill>
                  <a:schemeClr val="tx1"/>
                </a:solidFill>
              </a:rPr>
              <a:t>, (28) </a:t>
            </a:r>
            <a:r>
              <a:rPr lang="vi-VN" sz="1600" b="1" dirty="0" smtClean="0">
                <a:solidFill>
                  <a:schemeClr val="tx1"/>
                </a:solidFill>
              </a:rPr>
              <a:t> </a:t>
            </a: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unde:</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endParaRPr lang="ro-RO" sz="1600" b="1" dirty="0">
              <a:solidFill>
                <a:schemeClr val="tx1"/>
              </a:solidFill>
            </a:endParaRPr>
          </a:p>
        </p:txBody>
      </p:sp>
      <p:sp>
        <p:nvSpPr>
          <p:cNvPr id="5"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sp>
        <p:nvSpPr>
          <p:cNvPr id="6"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pic>
        <p:nvPicPr>
          <p:cNvPr id="7" name="Picture 6" descr="C:\Users\starlab\AppData\Local\Microsoft\Windows\INetCache\Content.Word\Brazo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582" y="295824"/>
            <a:ext cx="993775" cy="1144905"/>
          </a:xfrm>
          <a:prstGeom prst="rect">
            <a:avLst/>
          </a:prstGeom>
          <a:noFill/>
          <a:ln>
            <a:noFill/>
          </a:ln>
        </p:spPr>
      </p:pic>
      <p:pic>
        <p:nvPicPr>
          <p:cNvPr id="12290" name="Picture 2"/>
          <p:cNvPicPr>
            <a:picLocks noChangeAspect="1" noChangeArrowheads="1"/>
          </p:cNvPicPr>
          <p:nvPr/>
        </p:nvPicPr>
        <p:blipFill>
          <a:blip r:embed="rId5" cstate="print"/>
          <a:srcRect/>
          <a:stretch>
            <a:fillRect/>
          </a:stretch>
        </p:blipFill>
        <p:spPr bwMode="auto">
          <a:xfrm>
            <a:off x="562117" y="2858045"/>
            <a:ext cx="8294874" cy="2573764"/>
          </a:xfrm>
          <a:prstGeom prst="rect">
            <a:avLst/>
          </a:prstGeom>
          <a:noFill/>
          <a:ln w="9525">
            <a:noFill/>
            <a:miter lim="800000"/>
            <a:headEnd/>
            <a:tailEnd/>
          </a:ln>
          <a:effectLst/>
        </p:spPr>
      </p:pic>
    </p:spTree>
    <p:extLst>
      <p:ext uri="{BB962C8B-B14F-4D97-AF65-F5344CB8AC3E}">
        <p14:creationId xmlns:p14="http://schemas.microsoft.com/office/powerpoint/2010/main" val="772088427"/>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5"/>
          <p:cNvSpPr>
            <a:spLocks noGrp="1"/>
          </p:cNvSpPr>
          <p:nvPr>
            <p:ph type="title"/>
          </p:nvPr>
        </p:nvSpPr>
        <p:spPr>
          <a:xfrm>
            <a:off x="148740" y="1469571"/>
            <a:ext cx="8839199" cy="5130865"/>
          </a:xfrm>
        </p:spPr>
        <p:txBody>
          <a:bodyPr/>
          <a:lstStyle/>
          <a:p>
            <a:r>
              <a:rPr lang="vi-VN" sz="1600" dirty="0" smtClean="0">
                <a:solidFill>
                  <a:schemeClr val="tx1"/>
                </a:solidFill>
              </a:rPr>
              <a:t>unde: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S</a:t>
            </a:r>
            <a:r>
              <a:rPr lang="vi-VN" sz="1600" b="1" baseline="-25000" dirty="0" smtClean="0">
                <a:solidFill>
                  <a:schemeClr val="tx1"/>
                </a:solidFill>
              </a:rPr>
              <a:t>umectată</a:t>
            </a:r>
            <a:r>
              <a:rPr lang="vi-VN" sz="1600" dirty="0" smtClean="0">
                <a:solidFill>
                  <a:schemeClr val="tx1"/>
                </a:solidFill>
              </a:rPr>
              <a:t> – suprafaţa totală umectată a rezervoarelor/bazinelor, m</a:t>
            </a:r>
            <a:r>
              <a:rPr lang="vi-VN" sz="1600" baseline="30000" dirty="0" smtClean="0">
                <a:solidFill>
                  <a:schemeClr val="tx1"/>
                </a:solidFill>
              </a:rPr>
              <a:t>2</a:t>
            </a:r>
            <a:r>
              <a:rPr lang="vi-VN" sz="1600" dirty="0" smtClean="0">
                <a:solidFill>
                  <a:schemeClr val="tx1"/>
                </a:solidFill>
              </a:rPr>
              <a:t> de suprafaţă;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q</a:t>
            </a:r>
            <a:r>
              <a:rPr lang="vi-VN" sz="1600" b="1" baseline="-25000" dirty="0" smtClean="0">
                <a:solidFill>
                  <a:schemeClr val="tx1"/>
                </a:solidFill>
              </a:rPr>
              <a:t>scurgere</a:t>
            </a:r>
            <a:r>
              <a:rPr lang="vi-VN" sz="1600" dirty="0" smtClean="0">
                <a:solidFill>
                  <a:schemeClr val="tx1"/>
                </a:solidFill>
              </a:rPr>
              <a:t> – cantitatea scurgerii de apă exfiltrată la 1 m</a:t>
            </a:r>
            <a:r>
              <a:rPr lang="vi-VN" sz="1600" baseline="30000" dirty="0" smtClean="0">
                <a:solidFill>
                  <a:schemeClr val="tx1"/>
                </a:solidFill>
              </a:rPr>
              <a:t>2 </a:t>
            </a:r>
            <a:r>
              <a:rPr lang="vi-VN" sz="1600" dirty="0" smtClean="0">
                <a:solidFill>
                  <a:schemeClr val="tx1"/>
                </a:solidFill>
              </a:rPr>
              <a:t>de suprafaţă umectată în 24 ore;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365</a:t>
            </a:r>
            <a:r>
              <a:rPr lang="vi-VN" sz="1600" i="1" dirty="0" smtClean="0">
                <a:solidFill>
                  <a:schemeClr val="tx1"/>
                </a:solidFill>
              </a:rPr>
              <a:t> – </a:t>
            </a:r>
            <a:r>
              <a:rPr lang="vi-VN" sz="1600" dirty="0" smtClean="0">
                <a:solidFill>
                  <a:schemeClr val="tx1"/>
                </a:solidFill>
              </a:rPr>
              <a:t>perioada de calcul, zile. </a:t>
            </a: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vi-VN" sz="1600" b="1" dirty="0" smtClean="0">
                <a:solidFill>
                  <a:schemeClr val="tx1"/>
                </a:solidFill>
              </a:rPr>
              <a:t>Notă:</a:t>
            </a:r>
            <a:r>
              <a:rPr lang="vi-VN" sz="1600" dirty="0" smtClean="0">
                <a:solidFill>
                  <a:schemeClr val="tx1"/>
                </a:solidFill>
              </a:rPr>
              <a:t>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S</a:t>
            </a:r>
            <a:r>
              <a:rPr lang="vi-VN" sz="1600" b="1" baseline="-25000" dirty="0" smtClean="0">
                <a:solidFill>
                  <a:schemeClr val="tx1"/>
                </a:solidFill>
              </a:rPr>
              <a:t>umectată</a:t>
            </a:r>
            <a:r>
              <a:rPr lang="vi-VN" sz="1600" dirty="0" smtClean="0">
                <a:solidFill>
                  <a:schemeClr val="tx1"/>
                </a:solidFill>
              </a:rPr>
              <a:t> – suprafaţa totală umectată a rezervorului/bazinului se stabileşte în funcţie de tipul rezervorului/bazinului, datelor paşaportului tehnic al instalaţiei;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q</a:t>
            </a:r>
            <a:r>
              <a:rPr lang="vi-VN" sz="1600" b="1" baseline="-25000" dirty="0" smtClean="0">
                <a:solidFill>
                  <a:schemeClr val="tx1"/>
                </a:solidFill>
              </a:rPr>
              <a:t>scurgere </a:t>
            </a:r>
            <a:r>
              <a:rPr lang="vi-VN" sz="1600" dirty="0" smtClean="0">
                <a:solidFill>
                  <a:schemeClr val="tx1"/>
                </a:solidFill>
              </a:rPr>
              <a:t>– cantitatea scurgerii de apă exfiltrată la 1 m</a:t>
            </a:r>
            <a:r>
              <a:rPr lang="vi-VN" sz="1600" baseline="30000" dirty="0" smtClean="0">
                <a:solidFill>
                  <a:schemeClr val="tx1"/>
                </a:solidFill>
              </a:rPr>
              <a:t>2 </a:t>
            </a:r>
            <a:r>
              <a:rPr lang="vi-VN" sz="1600" dirty="0" smtClean="0">
                <a:solidFill>
                  <a:schemeClr val="tx1"/>
                </a:solidFill>
              </a:rPr>
              <a:t>de suprafaţă umectată, se stabileşte 3 l/m</a:t>
            </a:r>
            <a:r>
              <a:rPr lang="vi-VN" sz="1600" baseline="30000" dirty="0" smtClean="0">
                <a:solidFill>
                  <a:schemeClr val="tx1"/>
                </a:solidFill>
              </a:rPr>
              <a:t>2</a:t>
            </a:r>
            <a:r>
              <a:rPr lang="vi-VN" sz="1600" dirty="0" smtClean="0">
                <a:solidFill>
                  <a:schemeClr val="tx1"/>
                </a:solidFill>
              </a:rPr>
              <a:t> de suprafaţă umectată în 24 ore. </a:t>
            </a:r>
            <a:r>
              <a:rPr lang="vi-VN" sz="1600" b="1" dirty="0" smtClean="0">
                <a:solidFill>
                  <a:schemeClr val="tx1"/>
                </a:solidFill>
              </a:rPr>
              <a:t> </a:t>
            </a:r>
            <a:r>
              <a:rPr lang="ro-MO" sz="1600" b="1" dirty="0" smtClean="0">
                <a:solidFill>
                  <a:schemeClr val="tx1"/>
                </a:solidFill>
              </a:rPr>
              <a:t/>
            </a:r>
            <a:br>
              <a:rPr lang="ro-MO" sz="1600" b="1" dirty="0" smtClean="0">
                <a:solidFill>
                  <a:schemeClr val="tx1"/>
                </a:solidFill>
              </a:rPr>
            </a:br>
            <a:r>
              <a:rPr lang="ro-MO" sz="1600" b="1" dirty="0" smtClean="0">
                <a:solidFill>
                  <a:schemeClr val="tx1"/>
                </a:solidFill>
              </a:rPr>
              <a:t/>
            </a:r>
            <a:br>
              <a:rPr lang="ro-MO" sz="1600" b="1" dirty="0" smtClean="0">
                <a:solidFill>
                  <a:schemeClr val="tx1"/>
                </a:solidFill>
              </a:rPr>
            </a:br>
            <a:r>
              <a:rPr lang="vi-VN" sz="1600" b="1" dirty="0" smtClean="0">
                <a:solidFill>
                  <a:schemeClr val="tx1"/>
                </a:solidFill>
              </a:rPr>
              <a:t>35. </a:t>
            </a:r>
            <a:r>
              <a:rPr lang="vi-VN" sz="1600" dirty="0" smtClean="0">
                <a:solidFill>
                  <a:schemeClr val="tx1"/>
                </a:solidFill>
              </a:rPr>
              <a:t>Pierderile de apă la transportul şi distribuţia apei prin reţelele publice de transport, de distribuţie a apei, </a:t>
            </a:r>
            <a:r>
              <a:rPr lang="vi-VN" sz="1600" b="1" dirty="0" smtClean="0">
                <a:solidFill>
                  <a:schemeClr val="tx1"/>
                </a:solidFill>
              </a:rPr>
              <a:t>V</a:t>
            </a:r>
            <a:r>
              <a:rPr lang="vi-VN" sz="1600" b="1" baseline="-25000" dirty="0" smtClean="0">
                <a:solidFill>
                  <a:schemeClr val="tx1"/>
                </a:solidFill>
              </a:rPr>
              <a:t>pr.r.t/d.</a:t>
            </a:r>
            <a:r>
              <a:rPr lang="vi-VN" sz="1600" dirty="0" smtClean="0">
                <a:solidFill>
                  <a:schemeClr val="tx1"/>
                </a:solidFill>
              </a:rPr>
              <a:t>, se determină conform formulei: </a:t>
            </a:r>
            <a:r>
              <a:rPr lang="ro-MO" sz="1600" dirty="0" smtClean="0">
                <a:solidFill>
                  <a:schemeClr val="tx1"/>
                </a:solidFill>
              </a:rPr>
              <a:t/>
            </a:r>
            <a:br>
              <a:rPr lang="ro-MO" sz="1600" dirty="0" smtClean="0">
                <a:solidFill>
                  <a:schemeClr val="tx1"/>
                </a:solidFill>
              </a:rPr>
            </a:br>
            <a:r>
              <a:rPr lang="ro-MO" sz="1600" dirty="0" smtClean="0">
                <a:solidFill>
                  <a:schemeClr val="tx1"/>
                </a:solidFill>
              </a:rPr>
              <a:t>                             </a:t>
            </a:r>
            <a:r>
              <a:rPr lang="vi-VN" sz="1600" b="1" dirty="0" smtClean="0">
                <a:solidFill>
                  <a:schemeClr val="tx1"/>
                </a:solidFill>
              </a:rPr>
              <a:t>V</a:t>
            </a:r>
            <a:r>
              <a:rPr lang="vi-VN" sz="1600" b="1" baseline="-25000" dirty="0" smtClean="0">
                <a:solidFill>
                  <a:schemeClr val="tx1"/>
                </a:solidFill>
              </a:rPr>
              <a:t>pr.r.t/d.</a:t>
            </a:r>
            <a:r>
              <a:rPr lang="vi-VN" sz="1600" dirty="0" smtClean="0">
                <a:solidFill>
                  <a:schemeClr val="tx1"/>
                </a:solidFill>
              </a:rPr>
              <a:t> </a:t>
            </a:r>
            <a:r>
              <a:rPr lang="vi-VN" sz="1600" b="1" dirty="0" smtClean="0">
                <a:solidFill>
                  <a:schemeClr val="tx1"/>
                </a:solidFill>
              </a:rPr>
              <a:t>= V</a:t>
            </a:r>
            <a:r>
              <a:rPr lang="vi-VN" sz="1600" b="1" baseline="-25000" dirty="0" smtClean="0">
                <a:solidFill>
                  <a:schemeClr val="tx1"/>
                </a:solidFill>
              </a:rPr>
              <a:t>dt./av.</a:t>
            </a:r>
            <a:r>
              <a:rPr lang="vi-VN" sz="1600" b="1" dirty="0" smtClean="0">
                <a:solidFill>
                  <a:schemeClr val="tx1"/>
                </a:solidFill>
              </a:rPr>
              <a:t>+ V</a:t>
            </a:r>
            <a:r>
              <a:rPr lang="vi-VN" sz="1600" b="1" baseline="-25000" dirty="0" smtClean="0">
                <a:solidFill>
                  <a:schemeClr val="tx1"/>
                </a:solidFill>
              </a:rPr>
              <a:t>g.r.t/d. </a:t>
            </a:r>
            <a:r>
              <a:rPr lang="vi-VN" sz="1600" b="1" dirty="0" smtClean="0">
                <a:solidFill>
                  <a:schemeClr val="tx1"/>
                </a:solidFill>
              </a:rPr>
              <a:t>+ V</a:t>
            </a:r>
            <a:r>
              <a:rPr lang="vi-VN" sz="1600" b="1" baseline="-25000" dirty="0" smtClean="0">
                <a:solidFill>
                  <a:schemeClr val="tx1"/>
                </a:solidFill>
              </a:rPr>
              <a:t>pr.lt. </a:t>
            </a:r>
            <a:r>
              <a:rPr lang="vi-VN" sz="1600" b="1" dirty="0" smtClean="0">
                <a:solidFill>
                  <a:schemeClr val="tx1"/>
                </a:solidFill>
              </a:rPr>
              <a:t>+ V</a:t>
            </a:r>
            <a:r>
              <a:rPr lang="vi-VN" sz="1600" b="1" baseline="-25000" dirty="0" smtClean="0">
                <a:solidFill>
                  <a:schemeClr val="tx1"/>
                </a:solidFill>
              </a:rPr>
              <a:t>sc.rz/bz.r.t/d.</a:t>
            </a:r>
            <a:r>
              <a:rPr lang="vi-VN" sz="1600" dirty="0" smtClean="0">
                <a:solidFill>
                  <a:schemeClr val="tx1"/>
                </a:solidFill>
              </a:rPr>
              <a:t> , m</a:t>
            </a:r>
            <a:r>
              <a:rPr lang="vi-VN" sz="1600" baseline="30000" dirty="0" smtClean="0">
                <a:solidFill>
                  <a:schemeClr val="tx1"/>
                </a:solidFill>
              </a:rPr>
              <a:t>3</a:t>
            </a:r>
            <a:r>
              <a:rPr lang="vi-VN" sz="1600" dirty="0" smtClean="0">
                <a:solidFill>
                  <a:schemeClr val="tx1"/>
                </a:solidFill>
              </a:rPr>
              <a:t>, (29) </a:t>
            </a: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vi-VN" sz="1600" dirty="0" smtClean="0">
                <a:solidFill>
                  <a:schemeClr val="tx1"/>
                </a:solidFill>
              </a:rPr>
              <a:t>unde: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V</a:t>
            </a:r>
            <a:r>
              <a:rPr lang="vi-VN" sz="1600" b="1" baseline="-25000" dirty="0" smtClean="0">
                <a:solidFill>
                  <a:schemeClr val="tx1"/>
                </a:solidFill>
              </a:rPr>
              <a:t>dt./av.</a:t>
            </a:r>
            <a:r>
              <a:rPr lang="vi-VN" sz="1600" b="1" dirty="0" smtClean="0">
                <a:solidFill>
                  <a:schemeClr val="tx1"/>
                </a:solidFill>
              </a:rPr>
              <a:t> </a:t>
            </a:r>
            <a:r>
              <a:rPr lang="vi-VN" sz="1600" dirty="0" smtClean="0">
                <a:solidFill>
                  <a:schemeClr val="tx1"/>
                </a:solidFill>
              </a:rPr>
              <a:t>–</a:t>
            </a:r>
            <a:r>
              <a:rPr lang="vi-VN" sz="1600" b="1" dirty="0" smtClean="0">
                <a:solidFill>
                  <a:schemeClr val="tx1"/>
                </a:solidFill>
              </a:rPr>
              <a:t> </a:t>
            </a:r>
            <a:r>
              <a:rPr lang="vi-VN" sz="1600" dirty="0" smtClean="0">
                <a:solidFill>
                  <a:schemeClr val="tx1"/>
                </a:solidFill>
              </a:rPr>
              <a:t>volumul de apă scurs din reţea la deteriorări şi/ sau avarieri a reţelelor publice de transport, de distribuţie a apei, se determină conform formulei: </a:t>
            </a: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endParaRPr lang="ro-RO" sz="1600" b="1" dirty="0">
              <a:solidFill>
                <a:schemeClr val="tx1"/>
              </a:solidFill>
            </a:endParaRPr>
          </a:p>
        </p:txBody>
      </p:sp>
      <p:sp>
        <p:nvSpPr>
          <p:cNvPr id="5"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sp>
        <p:nvSpPr>
          <p:cNvPr id="6"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pic>
        <p:nvPicPr>
          <p:cNvPr id="7" name="Picture 6" descr="C:\Users\starlab\AppData\Local\Microsoft\Windows\INetCache\Content.Word\Brazo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582" y="295824"/>
            <a:ext cx="993775" cy="1144905"/>
          </a:xfrm>
          <a:prstGeom prst="rect">
            <a:avLst/>
          </a:prstGeom>
          <a:noFill/>
          <a:ln>
            <a:noFill/>
          </a:ln>
        </p:spPr>
      </p:pic>
      <p:pic>
        <p:nvPicPr>
          <p:cNvPr id="13314" name="Picture 2"/>
          <p:cNvPicPr>
            <a:picLocks noChangeAspect="1" noChangeArrowheads="1"/>
          </p:cNvPicPr>
          <p:nvPr/>
        </p:nvPicPr>
        <p:blipFill>
          <a:blip r:embed="rId5" cstate="print"/>
          <a:srcRect/>
          <a:stretch>
            <a:fillRect/>
          </a:stretch>
        </p:blipFill>
        <p:spPr bwMode="auto">
          <a:xfrm>
            <a:off x="1237184" y="5260263"/>
            <a:ext cx="5846005" cy="698484"/>
          </a:xfrm>
          <a:prstGeom prst="rect">
            <a:avLst/>
          </a:prstGeom>
          <a:noFill/>
          <a:ln w="9525">
            <a:noFill/>
            <a:miter lim="800000"/>
            <a:headEnd/>
            <a:tailEnd/>
          </a:ln>
          <a:effectLst/>
        </p:spPr>
      </p:pic>
    </p:spTree>
    <p:extLst>
      <p:ext uri="{BB962C8B-B14F-4D97-AF65-F5344CB8AC3E}">
        <p14:creationId xmlns:p14="http://schemas.microsoft.com/office/powerpoint/2010/main" val="772088427"/>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5"/>
          <p:cNvSpPr>
            <a:spLocks noGrp="1"/>
          </p:cNvSpPr>
          <p:nvPr>
            <p:ph type="title"/>
          </p:nvPr>
        </p:nvSpPr>
        <p:spPr>
          <a:xfrm>
            <a:off x="148740" y="1469571"/>
            <a:ext cx="8839199" cy="5130865"/>
          </a:xfrm>
        </p:spPr>
        <p:txBody>
          <a:bodyPr/>
          <a:lstStyle/>
          <a:p>
            <a:r>
              <a:rPr lang="vi-VN" sz="1600" b="1" dirty="0" smtClean="0">
                <a:solidFill>
                  <a:schemeClr val="tx1"/>
                </a:solidFill>
              </a:rPr>
              <a:t>.</a:t>
            </a:r>
            <a:r>
              <a:rPr lang="ro-MO" sz="1600" b="1" dirty="0" smtClean="0">
                <a:solidFill>
                  <a:schemeClr val="tx1"/>
                </a:solidFill>
              </a:rPr>
              <a:t/>
            </a:r>
            <a:br>
              <a:rPr lang="ro-MO" sz="1600" b="1" dirty="0" smtClean="0">
                <a:solidFill>
                  <a:schemeClr val="tx1"/>
                </a:solidFill>
              </a:rPr>
            </a:br>
            <a:r>
              <a:rPr lang="ro-MO" sz="1600" b="1" dirty="0" smtClean="0">
                <a:solidFill>
                  <a:schemeClr val="tx1"/>
                </a:solidFill>
              </a:rPr>
              <a:t/>
            </a:r>
            <a:br>
              <a:rPr lang="ro-MO" sz="1600" b="1" dirty="0" smtClean="0">
                <a:solidFill>
                  <a:schemeClr val="tx1"/>
                </a:solidFill>
              </a:rPr>
            </a:br>
            <a:r>
              <a:rPr lang="ro-MO" sz="1600" b="1" dirty="0" smtClean="0">
                <a:solidFill>
                  <a:schemeClr val="tx1"/>
                </a:solidFill>
              </a:rPr>
              <a:t/>
            </a:r>
            <a:br>
              <a:rPr lang="ro-MO" sz="1600" b="1" dirty="0" smtClean="0">
                <a:solidFill>
                  <a:schemeClr val="tx1"/>
                </a:solidFill>
              </a:rPr>
            </a:br>
            <a:r>
              <a:rPr lang="ro-MO" sz="1600" b="1" dirty="0" smtClean="0">
                <a:solidFill>
                  <a:srgbClr val="FF0000"/>
                </a:solidFill>
                <a:effectLst>
                  <a:outerShdw blurRad="38100" dist="38100" dir="2700000" algn="tl">
                    <a:srgbClr val="000000">
                      <a:alpha val="43137"/>
                    </a:srgbClr>
                  </a:outerShdw>
                </a:effectLst>
              </a:rPr>
              <a:t>Rupturi și frânturi</a:t>
            </a:r>
            <a:r>
              <a:rPr lang="ro-MO" sz="1600" b="1" dirty="0" smtClean="0">
                <a:solidFill>
                  <a:schemeClr val="tx1"/>
                </a:solidFill>
              </a:rPr>
              <a:t/>
            </a:r>
            <a:br>
              <a:rPr lang="ro-MO" sz="1600" b="1" dirty="0" smtClean="0">
                <a:solidFill>
                  <a:schemeClr val="tx1"/>
                </a:solidFill>
              </a:rPr>
            </a:br>
            <a:r>
              <a:rPr lang="ro-MO" sz="1600" b="1" dirty="0" smtClean="0">
                <a:solidFill>
                  <a:schemeClr val="tx1"/>
                </a:solidFill>
              </a:rPr>
              <a:t/>
            </a:r>
            <a:br>
              <a:rPr lang="ro-MO" sz="1600" b="1" dirty="0" smtClean="0">
                <a:solidFill>
                  <a:schemeClr val="tx1"/>
                </a:solidFill>
              </a:rPr>
            </a:br>
            <a:r>
              <a:rPr lang="ro-MO" sz="1600" b="1" dirty="0" smtClean="0">
                <a:solidFill>
                  <a:schemeClr val="tx1"/>
                </a:solidFill>
              </a:rPr>
              <a:t/>
            </a:r>
            <a:br>
              <a:rPr lang="ro-MO" sz="1600" b="1" dirty="0" smtClean="0">
                <a:solidFill>
                  <a:schemeClr val="tx1"/>
                </a:solidFill>
              </a:rPr>
            </a:br>
            <a:r>
              <a:rPr lang="ro-MO" sz="1600" b="1" dirty="0" smtClean="0">
                <a:solidFill>
                  <a:schemeClr val="tx1"/>
                </a:solidFill>
              </a:rPr>
              <a:t/>
            </a:r>
            <a:br>
              <a:rPr lang="ro-MO" sz="1600" b="1" dirty="0" smtClean="0">
                <a:solidFill>
                  <a:schemeClr val="tx1"/>
                </a:solidFill>
              </a:rPr>
            </a:br>
            <a:r>
              <a:rPr lang="vi-VN" sz="1600" b="1" dirty="0" smtClean="0">
                <a:solidFill>
                  <a:schemeClr val="tx1"/>
                </a:solidFill>
              </a:rPr>
              <a:t> </a:t>
            </a: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b="1" dirty="0" smtClean="0">
                <a:solidFill>
                  <a:srgbClr val="FF0000"/>
                </a:solidFill>
                <a:effectLst>
                  <a:outerShdw blurRad="38100" dist="38100" dir="2700000" algn="tl">
                    <a:srgbClr val="000000">
                      <a:alpha val="43137"/>
                    </a:srgbClr>
                  </a:outerShdw>
                </a:effectLst>
              </a:rPr>
              <a:t>Fisuri</a:t>
            </a: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endParaRPr lang="ro-RO" sz="1600" b="1" dirty="0">
              <a:solidFill>
                <a:schemeClr val="tx1"/>
              </a:solidFill>
            </a:endParaRPr>
          </a:p>
        </p:txBody>
      </p:sp>
      <p:sp>
        <p:nvSpPr>
          <p:cNvPr id="5"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sp>
        <p:nvSpPr>
          <p:cNvPr id="6"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pic>
        <p:nvPicPr>
          <p:cNvPr id="7" name="Picture 6" descr="C:\Users\starlab\AppData\Local\Microsoft\Windows\INetCache\Content.Word\Brazo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582" y="295824"/>
            <a:ext cx="993775" cy="1144905"/>
          </a:xfrm>
          <a:prstGeom prst="rect">
            <a:avLst/>
          </a:prstGeom>
          <a:noFill/>
          <a:ln>
            <a:noFill/>
          </a:ln>
        </p:spPr>
      </p:pic>
      <p:pic>
        <p:nvPicPr>
          <p:cNvPr id="14338" name="Picture 2"/>
          <p:cNvPicPr>
            <a:picLocks noChangeAspect="1" noChangeArrowheads="1"/>
          </p:cNvPicPr>
          <p:nvPr/>
        </p:nvPicPr>
        <p:blipFill>
          <a:blip r:embed="rId5" cstate="print"/>
          <a:srcRect/>
          <a:stretch>
            <a:fillRect/>
          </a:stretch>
        </p:blipFill>
        <p:spPr bwMode="auto">
          <a:xfrm>
            <a:off x="967073" y="1587452"/>
            <a:ext cx="5645838" cy="459712"/>
          </a:xfrm>
          <a:prstGeom prst="rect">
            <a:avLst/>
          </a:prstGeom>
          <a:noFill/>
          <a:ln w="9525">
            <a:noFill/>
            <a:miter lim="800000"/>
            <a:headEnd/>
            <a:tailEnd/>
          </a:ln>
          <a:effectLst/>
        </p:spPr>
      </p:pic>
      <p:pic>
        <p:nvPicPr>
          <p:cNvPr id="14339" name="Picture 3"/>
          <p:cNvPicPr>
            <a:picLocks noChangeAspect="1" noChangeArrowheads="1"/>
          </p:cNvPicPr>
          <p:nvPr/>
        </p:nvPicPr>
        <p:blipFill>
          <a:blip r:embed="rId6" cstate="print"/>
          <a:srcRect/>
          <a:stretch>
            <a:fillRect/>
          </a:stretch>
        </p:blipFill>
        <p:spPr bwMode="auto">
          <a:xfrm>
            <a:off x="306577" y="2608902"/>
            <a:ext cx="8266311" cy="1799325"/>
          </a:xfrm>
          <a:prstGeom prst="rect">
            <a:avLst/>
          </a:prstGeom>
          <a:noFill/>
          <a:ln w="9525">
            <a:noFill/>
            <a:miter lim="800000"/>
            <a:headEnd/>
            <a:tailEnd/>
          </a:ln>
          <a:effectLst/>
        </p:spPr>
      </p:pic>
      <p:pic>
        <p:nvPicPr>
          <p:cNvPr id="14340" name="Picture 4"/>
          <p:cNvPicPr>
            <a:picLocks noChangeAspect="1" noChangeArrowheads="1"/>
          </p:cNvPicPr>
          <p:nvPr/>
        </p:nvPicPr>
        <p:blipFill>
          <a:blip r:embed="rId7" cstate="print"/>
          <a:srcRect/>
          <a:stretch>
            <a:fillRect/>
          </a:stretch>
        </p:blipFill>
        <p:spPr bwMode="auto">
          <a:xfrm>
            <a:off x="251986" y="4819840"/>
            <a:ext cx="8591763" cy="1870166"/>
          </a:xfrm>
          <a:prstGeom prst="rect">
            <a:avLst/>
          </a:prstGeom>
          <a:noFill/>
          <a:ln w="9525">
            <a:noFill/>
            <a:miter lim="800000"/>
            <a:headEnd/>
            <a:tailEnd/>
          </a:ln>
          <a:effectLst/>
        </p:spPr>
      </p:pic>
    </p:spTree>
    <p:extLst>
      <p:ext uri="{BB962C8B-B14F-4D97-AF65-F5344CB8AC3E}">
        <p14:creationId xmlns:p14="http://schemas.microsoft.com/office/powerpoint/2010/main" val="77208842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5"/>
          <p:cNvSpPr>
            <a:spLocks noGrp="1"/>
          </p:cNvSpPr>
          <p:nvPr>
            <p:ph type="title"/>
          </p:nvPr>
        </p:nvSpPr>
        <p:spPr>
          <a:xfrm>
            <a:off x="148740" y="1469571"/>
            <a:ext cx="8839199" cy="5130865"/>
          </a:xfrm>
        </p:spPr>
        <p:txBody>
          <a:bodyPr/>
          <a:lstStyle/>
          <a:p>
            <a:r>
              <a:rPr lang="vi-VN" sz="1600" b="1" dirty="0" smtClean="0">
                <a:solidFill>
                  <a:schemeClr val="tx1"/>
                </a:solidFill>
              </a:rPr>
              <a:t>5. </a:t>
            </a:r>
            <a:r>
              <a:rPr lang="vi-VN" sz="1600" dirty="0" smtClean="0">
                <a:solidFill>
                  <a:schemeClr val="tx1"/>
                </a:solidFill>
              </a:rPr>
              <a:t>Consumul tehnologic de apă în procesele de captare a apei include:</a:t>
            </a: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vi-VN" sz="1600" b="1" dirty="0" smtClean="0">
                <a:solidFill>
                  <a:schemeClr val="tx1"/>
                </a:solidFill>
              </a:rPr>
              <a:t>a)</a:t>
            </a:r>
            <a:r>
              <a:rPr lang="vi-VN" sz="1600" dirty="0" smtClean="0">
                <a:solidFill>
                  <a:schemeClr val="tx1"/>
                </a:solidFill>
              </a:rPr>
              <a:t> consumul tehnologic de apă la captarea apei din sursele de suprafaţă, inclusiv consumul de apă la spălatul sitelor; consumul de apă la spălatul microfiltrelor; consumul de apă la spălarea conductelor de captare (aspiraţie, sifon, gravitaţionale); </a:t>
            </a: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vi-VN" sz="1600" b="1" dirty="0" smtClean="0">
                <a:solidFill>
                  <a:schemeClr val="tx1"/>
                </a:solidFill>
              </a:rPr>
              <a:t>b)</a:t>
            </a:r>
            <a:r>
              <a:rPr lang="vi-VN" sz="1600" dirty="0" smtClean="0">
                <a:solidFill>
                  <a:schemeClr val="tx1"/>
                </a:solidFill>
              </a:rPr>
              <a:t> consumul tehnologic de apă la captarea apei din sursele subterane, inclusiv consumul tehnologic de apă la spălatul şi dezinfectarea fântânilor arteziene; consumul tehnologic de apă la spălatul şi dezinfectarea castelelor/ turnurilor de apă; consumul tehnologic de apă la spălarea şi dezinfectarea reţelei de transport al apei de la fântâna arteziană până la castelul/turnul de apă, până la colectorul/ bazinul de apă. </a:t>
            </a: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vi-VN" sz="1600" b="1" dirty="0" smtClean="0">
                <a:solidFill>
                  <a:schemeClr val="tx1"/>
                </a:solidFill>
              </a:rPr>
              <a:t>6. </a:t>
            </a:r>
            <a:r>
              <a:rPr lang="vi-VN" sz="1600" dirty="0" smtClean="0">
                <a:solidFill>
                  <a:schemeClr val="tx1"/>
                </a:solidFill>
              </a:rPr>
              <a:t>Consumul tehnologic de apă în procesele de tratare a apei include: </a:t>
            </a:r>
            <a:r>
              <a:rPr lang="ro-MO" sz="1600" dirty="0" smtClean="0">
                <a:solidFill>
                  <a:schemeClr val="tx1"/>
                </a:solidFill>
              </a:rPr>
              <a:t/>
            </a:r>
            <a:br>
              <a:rPr lang="ro-MO" sz="1600" dirty="0" smtClean="0">
                <a:solidFill>
                  <a:schemeClr val="tx1"/>
                </a:solidFill>
              </a:rPr>
            </a:br>
            <a:r>
              <a:rPr lang="vi-VN" sz="1600" dirty="0" smtClean="0">
                <a:solidFill>
                  <a:schemeClr val="tx1"/>
                </a:solidFill>
              </a:rPr>
              <a:t>a) consumul tehnologic de apă pentru spălatul, dezinfectarea filtrelor; </a:t>
            </a:r>
            <a:r>
              <a:rPr lang="ro-MO" sz="1600" dirty="0" smtClean="0">
                <a:solidFill>
                  <a:schemeClr val="tx1"/>
                </a:solidFill>
              </a:rPr>
              <a:t/>
            </a:r>
            <a:br>
              <a:rPr lang="ro-MO" sz="1600" dirty="0" smtClean="0">
                <a:solidFill>
                  <a:schemeClr val="tx1"/>
                </a:solidFill>
              </a:rPr>
            </a:br>
            <a:r>
              <a:rPr lang="vi-VN" sz="1600" dirty="0" smtClean="0">
                <a:solidFill>
                  <a:schemeClr val="tx1"/>
                </a:solidFill>
              </a:rPr>
              <a:t>b) consumul tehnologic de apă la răcirea rulmenţilor pompelor, suflantelor; </a:t>
            </a:r>
            <a:r>
              <a:rPr lang="ro-MO" sz="1600" dirty="0" smtClean="0">
                <a:solidFill>
                  <a:schemeClr val="tx1"/>
                </a:solidFill>
              </a:rPr>
              <a:t/>
            </a:r>
            <a:br>
              <a:rPr lang="ro-MO" sz="1600" dirty="0" smtClean="0">
                <a:solidFill>
                  <a:schemeClr val="tx1"/>
                </a:solidFill>
              </a:rPr>
            </a:br>
            <a:r>
              <a:rPr lang="vi-VN" sz="1600" dirty="0" smtClean="0">
                <a:solidFill>
                  <a:schemeClr val="tx1"/>
                </a:solidFill>
              </a:rPr>
              <a:t>c) consumul tehnologic de apă la spălatul, dezinfectarea rezervoarelor; </a:t>
            </a:r>
            <a:r>
              <a:rPr lang="ro-MO" sz="1600" dirty="0" smtClean="0">
                <a:solidFill>
                  <a:schemeClr val="tx1"/>
                </a:solidFill>
              </a:rPr>
              <a:t/>
            </a:r>
            <a:br>
              <a:rPr lang="ro-MO" sz="1600" dirty="0" smtClean="0">
                <a:solidFill>
                  <a:schemeClr val="tx1"/>
                </a:solidFill>
              </a:rPr>
            </a:br>
            <a:r>
              <a:rPr lang="vi-VN" sz="1600" dirty="0" smtClean="0">
                <a:solidFill>
                  <a:schemeClr val="tx1"/>
                </a:solidFill>
              </a:rPr>
              <a:t>d) consumul tehnologic de apă la prelevarea probelor în procesul de prelucrare fizico-chimică a apei; </a:t>
            </a:r>
            <a:r>
              <a:rPr lang="ro-MO" sz="1600" dirty="0" smtClean="0">
                <a:solidFill>
                  <a:schemeClr val="tx1"/>
                </a:solidFill>
              </a:rPr>
              <a:t/>
            </a:r>
            <a:br>
              <a:rPr lang="ro-MO" sz="1600" dirty="0" smtClean="0">
                <a:solidFill>
                  <a:schemeClr val="tx1"/>
                </a:solidFill>
              </a:rPr>
            </a:br>
            <a:r>
              <a:rPr lang="vi-VN" sz="1600" dirty="0" smtClean="0">
                <a:solidFill>
                  <a:schemeClr val="tx1"/>
                </a:solidFill>
              </a:rPr>
              <a:t>e) consumul tehnologic de apă pentru necesităţile tehnologice ale laboratorului;</a:t>
            </a:r>
            <a:r>
              <a:rPr lang="ro-MO" sz="1600" dirty="0" smtClean="0">
                <a:solidFill>
                  <a:schemeClr val="tx1"/>
                </a:solidFill>
              </a:rPr>
              <a:t/>
            </a:r>
            <a:br>
              <a:rPr lang="ro-MO" sz="1600" dirty="0" smtClean="0">
                <a:solidFill>
                  <a:schemeClr val="tx1"/>
                </a:solidFill>
              </a:rPr>
            </a:br>
            <a:r>
              <a:rPr lang="vi-VN" sz="1600" dirty="0" smtClean="0">
                <a:solidFill>
                  <a:schemeClr val="tx1"/>
                </a:solidFill>
              </a:rPr>
              <a:t>f) consumul tehnologic de apă la evacuarea nămolului din camerele de floculaţie (reacţie), din decantoare. </a:t>
            </a:r>
            <a:endParaRPr lang="ro-RO" sz="1600" dirty="0">
              <a:solidFill>
                <a:schemeClr val="tx1"/>
              </a:solidFill>
            </a:endParaRPr>
          </a:p>
        </p:txBody>
      </p:sp>
      <p:sp>
        <p:nvSpPr>
          <p:cNvPr id="5"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sp>
        <p:nvSpPr>
          <p:cNvPr id="6"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pic>
        <p:nvPicPr>
          <p:cNvPr id="7" name="Picture 6" descr="C:\Users\starlab\AppData\Local\Microsoft\Windows\INetCache\Content.Word\Brazo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582" y="295824"/>
            <a:ext cx="993775" cy="1144905"/>
          </a:xfrm>
          <a:prstGeom prst="rect">
            <a:avLst/>
          </a:prstGeom>
          <a:noFill/>
          <a:ln>
            <a:noFill/>
          </a:ln>
        </p:spPr>
      </p:pic>
    </p:spTree>
    <p:extLst>
      <p:ext uri="{BB962C8B-B14F-4D97-AF65-F5344CB8AC3E}">
        <p14:creationId xmlns:p14="http://schemas.microsoft.com/office/powerpoint/2010/main" val="772088427"/>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5"/>
          <p:cNvSpPr>
            <a:spLocks noGrp="1"/>
          </p:cNvSpPr>
          <p:nvPr>
            <p:ph type="title"/>
          </p:nvPr>
        </p:nvSpPr>
        <p:spPr>
          <a:xfrm>
            <a:off x="148740" y="1469571"/>
            <a:ext cx="8839199" cy="5130865"/>
          </a:xfrm>
        </p:spPr>
        <p:txBody>
          <a:bodyPr/>
          <a:lstStyle/>
          <a:p>
            <a:r>
              <a:rPr lang="vi-VN" sz="1600" dirty="0" smtClean="0">
                <a:solidFill>
                  <a:schemeClr val="tx1"/>
                </a:solidFill>
              </a:rPr>
              <a:t>unde: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3600</a:t>
            </a:r>
            <a:r>
              <a:rPr lang="vi-VN" sz="1600" dirty="0" smtClean="0">
                <a:solidFill>
                  <a:schemeClr val="tx1"/>
                </a:solidFill>
              </a:rPr>
              <a:t> – coeficient de transformare din l/s în m</a:t>
            </a:r>
            <a:r>
              <a:rPr lang="vi-VN" sz="1600" baseline="30000" dirty="0" smtClean="0">
                <a:solidFill>
                  <a:schemeClr val="tx1"/>
                </a:solidFill>
              </a:rPr>
              <a:t>3</a:t>
            </a:r>
            <a:r>
              <a:rPr lang="vi-VN" sz="1600" dirty="0" smtClean="0">
                <a:solidFill>
                  <a:schemeClr val="tx1"/>
                </a:solidFill>
              </a:rPr>
              <a:t>/h; </a:t>
            </a:r>
            <a:r>
              <a:rPr lang="ro-MO" sz="1600" dirty="0" smtClean="0">
                <a:solidFill>
                  <a:schemeClr val="tx1"/>
                </a:solidFill>
              </a:rPr>
              <a:t/>
            </a:r>
            <a:br>
              <a:rPr lang="ro-MO" sz="1600" dirty="0" smtClean="0">
                <a:solidFill>
                  <a:schemeClr val="tx1"/>
                </a:solidFill>
              </a:rPr>
            </a:br>
            <a:r>
              <a:rPr lang="el-GR" sz="1600" b="1" dirty="0" smtClean="0">
                <a:solidFill>
                  <a:schemeClr val="tx1"/>
                </a:solidFill>
              </a:rPr>
              <a:t>μ</a:t>
            </a:r>
            <a:r>
              <a:rPr lang="el-GR" sz="1600" dirty="0" smtClean="0">
                <a:solidFill>
                  <a:schemeClr val="tx1"/>
                </a:solidFill>
              </a:rPr>
              <a:t> – </a:t>
            </a:r>
            <a:r>
              <a:rPr lang="vi-VN" sz="1600" dirty="0" smtClean="0">
                <a:solidFill>
                  <a:schemeClr val="tx1"/>
                </a:solidFill>
              </a:rPr>
              <a:t>coeficientul de curgere 0,6;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S</a:t>
            </a:r>
            <a:r>
              <a:rPr lang="vi-VN" sz="1600" dirty="0" smtClean="0">
                <a:solidFill>
                  <a:schemeClr val="tx1"/>
                </a:solidFill>
              </a:rPr>
              <a:t> – suprafaţa deversării apei (suprafaţa găurii, rupturii conductei), m</a:t>
            </a:r>
            <a:r>
              <a:rPr lang="vi-VN" sz="1600" baseline="30000" dirty="0" smtClean="0">
                <a:solidFill>
                  <a:schemeClr val="tx1"/>
                </a:solidFill>
              </a:rPr>
              <a:t>2</a:t>
            </a:r>
            <a:r>
              <a:rPr lang="vi-VN" sz="1600" dirty="0" smtClean="0">
                <a:solidFill>
                  <a:schemeClr val="tx1"/>
                </a:solidFill>
              </a:rPr>
              <a:t> de suprafaţă;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t</a:t>
            </a:r>
            <a:r>
              <a:rPr lang="vi-VN" sz="1600" dirty="0" smtClean="0">
                <a:solidFill>
                  <a:schemeClr val="tx1"/>
                </a:solidFill>
              </a:rPr>
              <a:t> – durata de timp a scurgerii apei din reţea de la momentul informării, localizării cazului de scurgere a apei până la oprirea scurgerii, ore;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g</a:t>
            </a:r>
            <a:r>
              <a:rPr lang="vi-VN" sz="1600" dirty="0" smtClean="0">
                <a:solidFill>
                  <a:schemeClr val="tx1"/>
                </a:solidFill>
              </a:rPr>
              <a:t> – acceleraţia gravitaţională, m/s</a:t>
            </a:r>
            <a:r>
              <a:rPr lang="vi-VN" sz="1600" baseline="30000" dirty="0" smtClean="0">
                <a:solidFill>
                  <a:schemeClr val="tx1"/>
                </a:solidFill>
              </a:rPr>
              <a:t>2</a:t>
            </a:r>
            <a:r>
              <a:rPr lang="vi-VN" sz="1600" dirty="0" smtClean="0">
                <a:solidFill>
                  <a:schemeClr val="tx1"/>
                </a:solidFill>
              </a:rPr>
              <a:t>;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P</a:t>
            </a:r>
            <a:r>
              <a:rPr lang="vi-VN" sz="1600" dirty="0" smtClean="0">
                <a:solidFill>
                  <a:schemeClr val="tx1"/>
                </a:solidFill>
              </a:rPr>
              <a:t> – presiunea apei în conductă pe tronsonul avariat, m.c.a. </a:t>
            </a: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vi-VN" sz="1600" b="1" dirty="0" smtClean="0">
                <a:solidFill>
                  <a:schemeClr val="tx1"/>
                </a:solidFill>
              </a:rPr>
              <a:t>Notă:</a:t>
            </a:r>
            <a:r>
              <a:rPr lang="vi-VN" sz="1600" dirty="0" smtClean="0">
                <a:solidFill>
                  <a:schemeClr val="tx1"/>
                </a:solidFill>
              </a:rPr>
              <a:t>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t</a:t>
            </a:r>
            <a:r>
              <a:rPr lang="vi-VN" sz="1600" dirty="0" smtClean="0">
                <a:solidFill>
                  <a:schemeClr val="tx1"/>
                </a:solidFill>
              </a:rPr>
              <a:t> – durata de timp a scurgerii apei din reţea de la momentul informării, localizării cazului de scurgere a apei până la oprirea scurgerii, se stabileşte nu mai mult de 4 ore;</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g </a:t>
            </a:r>
            <a:r>
              <a:rPr lang="vi-VN" sz="1600" dirty="0" smtClean="0">
                <a:solidFill>
                  <a:schemeClr val="tx1"/>
                </a:solidFill>
              </a:rPr>
              <a:t>– acceleraţia gravitaţională este egală cu 9,81 m/s</a:t>
            </a:r>
            <a:r>
              <a:rPr lang="vi-VN" sz="1600" baseline="30000" dirty="0" smtClean="0">
                <a:solidFill>
                  <a:schemeClr val="tx1"/>
                </a:solidFill>
              </a:rPr>
              <a:t>2</a:t>
            </a:r>
            <a:r>
              <a:rPr lang="vi-VN" sz="1600" dirty="0" smtClean="0">
                <a:solidFill>
                  <a:schemeClr val="tx1"/>
                </a:solidFill>
              </a:rPr>
              <a:t>;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P</a:t>
            </a:r>
            <a:r>
              <a:rPr lang="vi-VN" sz="1600" dirty="0" smtClean="0">
                <a:solidFill>
                  <a:schemeClr val="tx1"/>
                </a:solidFill>
              </a:rPr>
              <a:t> – presiunea apei în conductă pe tronsonul avariate se stabileşte – presiunea medie de lucru a reţelei până la avariere. </a:t>
            </a:r>
            <a:r>
              <a:rPr lang="vi-VN" sz="1600" b="1" dirty="0" smtClean="0">
                <a:solidFill>
                  <a:schemeClr val="tx1"/>
                </a:solidFill>
              </a:rPr>
              <a:t> </a:t>
            </a: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rgbClr val="FF0000"/>
                </a:solidFill>
                <a:effectLst>
                  <a:outerShdw blurRad="38100" dist="38100" dir="2700000" algn="tl">
                    <a:srgbClr val="000000">
                      <a:alpha val="43137"/>
                    </a:srgbClr>
                  </a:outerShdw>
                </a:effectLst>
              </a:rPr>
              <a:t>!!! Chiar daca diametrele conductelor avariate sunt aceleași însă timpul scurgerii sau presiunea diferă, pozițiile se includ separat în tabel.</a:t>
            </a:r>
            <a:br>
              <a:rPr lang="ro-MO" sz="1600" dirty="0" smtClean="0">
                <a:solidFill>
                  <a:srgbClr val="FF0000"/>
                </a:solidFill>
                <a:effectLst>
                  <a:outerShdw blurRad="38100" dist="38100" dir="2700000" algn="tl">
                    <a:srgbClr val="000000">
                      <a:alpha val="43137"/>
                    </a:srgbClr>
                  </a:outerShdw>
                </a:effectLst>
              </a:rPr>
            </a:br>
            <a:r>
              <a:rPr lang="ro-MO" sz="1600" dirty="0" smtClean="0">
                <a:solidFill>
                  <a:srgbClr val="FF0000"/>
                </a:solidFill>
                <a:effectLst>
                  <a:outerShdw blurRad="38100" dist="38100" dir="2700000" algn="tl">
                    <a:srgbClr val="000000">
                      <a:alpha val="43137"/>
                    </a:srgbClr>
                  </a:outerShdw>
                </a:effectLst>
              </a:rPr>
              <a:t/>
            </a:r>
            <a:br>
              <a:rPr lang="ro-MO" sz="1600" dirty="0" smtClean="0">
                <a:solidFill>
                  <a:srgbClr val="FF0000"/>
                </a:solidFill>
                <a:effectLst>
                  <a:outerShdw blurRad="38100" dist="38100" dir="2700000" algn="tl">
                    <a:srgbClr val="000000">
                      <a:alpha val="43137"/>
                    </a:srgbClr>
                  </a:outerShdw>
                </a:effectLst>
              </a:rPr>
            </a:br>
            <a:r>
              <a:rPr lang="ro-MO" sz="1600" dirty="0" smtClean="0">
                <a:solidFill>
                  <a:srgbClr val="FF0000"/>
                </a:solidFill>
                <a:effectLst>
                  <a:outerShdw blurRad="38100" dist="38100" dir="2700000" algn="tl">
                    <a:srgbClr val="000000">
                      <a:alpha val="43137"/>
                    </a:srgbClr>
                  </a:outerShdw>
                </a:effectLst>
              </a:rPr>
              <a:t>Timpul scurgerii sau presiunea în tabel NU POATE FI SUMATĂ SAU FĂCUTĂ MEDIA.</a:t>
            </a: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endParaRPr lang="ro-RO" sz="1600" b="1" dirty="0">
              <a:solidFill>
                <a:schemeClr val="tx1"/>
              </a:solidFill>
            </a:endParaRPr>
          </a:p>
        </p:txBody>
      </p:sp>
      <p:sp>
        <p:nvSpPr>
          <p:cNvPr id="5"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sp>
        <p:nvSpPr>
          <p:cNvPr id="6"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pic>
        <p:nvPicPr>
          <p:cNvPr id="7" name="Picture 6" descr="C:\Users\starlab\AppData\Local\Microsoft\Windows\INetCache\Content.Word\Brazo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582" y="295824"/>
            <a:ext cx="993775" cy="1144905"/>
          </a:xfrm>
          <a:prstGeom prst="rect">
            <a:avLst/>
          </a:prstGeom>
          <a:noFill/>
          <a:ln>
            <a:noFill/>
          </a:ln>
        </p:spPr>
      </p:pic>
    </p:spTree>
    <p:extLst>
      <p:ext uri="{BB962C8B-B14F-4D97-AF65-F5344CB8AC3E}">
        <p14:creationId xmlns:p14="http://schemas.microsoft.com/office/powerpoint/2010/main" val="772088427"/>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5"/>
          <p:cNvSpPr>
            <a:spLocks noGrp="1"/>
          </p:cNvSpPr>
          <p:nvPr>
            <p:ph type="title"/>
          </p:nvPr>
        </p:nvSpPr>
        <p:spPr>
          <a:xfrm>
            <a:off x="148740" y="1469571"/>
            <a:ext cx="8839199" cy="5130865"/>
          </a:xfrm>
        </p:spPr>
        <p:txBody>
          <a:bodyPr/>
          <a:lstStyle/>
          <a:p>
            <a:r>
              <a:rPr lang="vi-VN" sz="1600" dirty="0" smtClean="0">
                <a:solidFill>
                  <a:schemeClr val="tx1"/>
                </a:solidFill>
              </a:rPr>
              <a:t>Calculul volumului anual de apă scursă din reţea la deteriorări şi/sau avarieri a reţelelor publice de transport şi de distribuţie a apei (</a:t>
            </a:r>
            <a:r>
              <a:rPr lang="vi-VN" sz="1600" b="1" dirty="0" smtClean="0">
                <a:solidFill>
                  <a:schemeClr val="tx1"/>
                </a:solidFill>
              </a:rPr>
              <a:t>V</a:t>
            </a:r>
            <a:r>
              <a:rPr lang="vi-VN" sz="1600" b="1" baseline="-25000" dirty="0" smtClean="0">
                <a:solidFill>
                  <a:schemeClr val="tx1"/>
                </a:solidFill>
              </a:rPr>
              <a:t>dt./av.</a:t>
            </a:r>
            <a:r>
              <a:rPr lang="vi-VN" sz="1600" dirty="0" smtClean="0">
                <a:solidFill>
                  <a:schemeClr val="tx1"/>
                </a:solidFill>
              </a:rPr>
              <a:t>) se prezintă conform tabelului nr.5 din Anexa la prezentul Regulament. </a:t>
            </a: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vi-VN" sz="1600" dirty="0" smtClean="0">
                <a:solidFill>
                  <a:schemeClr val="tx1"/>
                </a:solidFill>
              </a:rPr>
              <a:t>Suprafaţa deversării, </a:t>
            </a:r>
            <a:r>
              <a:rPr lang="vi-VN" sz="1600" b="1" dirty="0" smtClean="0">
                <a:solidFill>
                  <a:schemeClr val="tx1"/>
                </a:solidFill>
              </a:rPr>
              <a:t>S,</a:t>
            </a:r>
            <a:r>
              <a:rPr lang="vi-VN" sz="1600" dirty="0" smtClean="0">
                <a:solidFill>
                  <a:schemeClr val="tx1"/>
                </a:solidFill>
              </a:rPr>
              <a:t> la rupturi şi frânturi de conductă, se determină conform formulei: </a:t>
            </a:r>
            <a:r>
              <a:rPr lang="vi-VN" sz="1600" b="1" dirty="0" smtClean="0">
                <a:solidFill>
                  <a:schemeClr val="tx1"/>
                </a:solidFill>
              </a:rPr>
              <a:t> </a:t>
            </a:r>
            <a:r>
              <a:rPr lang="ro-MO" sz="1600" b="1" dirty="0" smtClean="0">
                <a:solidFill>
                  <a:schemeClr val="tx1"/>
                </a:solidFill>
              </a:rPr>
              <a:t/>
            </a:r>
            <a:br>
              <a:rPr lang="ro-MO" sz="1600" b="1" dirty="0" smtClean="0">
                <a:solidFill>
                  <a:schemeClr val="tx1"/>
                </a:solidFill>
              </a:rPr>
            </a:br>
            <a:r>
              <a:rPr lang="ro-MO" sz="1600" b="1" dirty="0" smtClean="0">
                <a:solidFill>
                  <a:schemeClr val="tx1"/>
                </a:solidFill>
              </a:rPr>
              <a:t/>
            </a:r>
            <a:br>
              <a:rPr lang="ro-MO" sz="1600" b="1" dirty="0" smtClean="0">
                <a:solidFill>
                  <a:schemeClr val="tx1"/>
                </a:solidFill>
              </a:rPr>
            </a:br>
            <a:r>
              <a:rPr lang="ro-MO" sz="1600" b="1" dirty="0" smtClean="0">
                <a:solidFill>
                  <a:schemeClr val="tx1"/>
                </a:solidFill>
              </a:rPr>
              <a:t/>
            </a:r>
            <a:br>
              <a:rPr lang="ro-MO" sz="1600" b="1" dirty="0" smtClean="0">
                <a:solidFill>
                  <a:schemeClr val="tx1"/>
                </a:solidFill>
              </a:rPr>
            </a:br>
            <a:r>
              <a:rPr lang="ro-MO" sz="1600" b="1" dirty="0" smtClean="0">
                <a:solidFill>
                  <a:schemeClr val="tx1"/>
                </a:solidFill>
              </a:rPr>
              <a:t/>
            </a:r>
            <a:br>
              <a:rPr lang="ro-MO" sz="1600" b="1" dirty="0" smtClean="0">
                <a:solidFill>
                  <a:schemeClr val="tx1"/>
                </a:solidFill>
              </a:rPr>
            </a:br>
            <a:r>
              <a:rPr lang="vi-VN" sz="1600" dirty="0" smtClean="0">
                <a:solidFill>
                  <a:schemeClr val="tx1"/>
                </a:solidFill>
              </a:rPr>
              <a:t>unde: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d</a:t>
            </a:r>
            <a:r>
              <a:rPr lang="vi-VN" sz="1600" dirty="0" smtClean="0">
                <a:solidFill>
                  <a:schemeClr val="tx1"/>
                </a:solidFill>
              </a:rPr>
              <a:t> – diametrul conductei, m. </a:t>
            </a: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vi-VN" sz="1600" dirty="0" smtClean="0">
                <a:solidFill>
                  <a:schemeClr val="tx1"/>
                </a:solidFill>
              </a:rPr>
              <a:t>Suprafaţa fisurii ţevii</a:t>
            </a:r>
            <a:r>
              <a:rPr lang="vi-VN" sz="1600" i="1" dirty="0" smtClean="0">
                <a:solidFill>
                  <a:schemeClr val="tx1"/>
                </a:solidFill>
              </a:rPr>
              <a:t>, </a:t>
            </a:r>
            <a:r>
              <a:rPr lang="vi-VN" sz="1600" b="1" i="1" dirty="0" smtClean="0">
                <a:solidFill>
                  <a:schemeClr val="tx1"/>
                </a:solidFill>
              </a:rPr>
              <a:t>S</a:t>
            </a:r>
            <a:r>
              <a:rPr lang="vi-VN" sz="1600" b="1" dirty="0" smtClean="0">
                <a:solidFill>
                  <a:schemeClr val="tx1"/>
                </a:solidFill>
              </a:rPr>
              <a:t>,</a:t>
            </a:r>
            <a:r>
              <a:rPr lang="vi-VN" sz="1600" dirty="0" smtClean="0">
                <a:solidFill>
                  <a:schemeClr val="tx1"/>
                </a:solidFill>
              </a:rPr>
              <a:t> se determină conform formulei: </a:t>
            </a: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it-IT" sz="1600" dirty="0" smtClean="0">
                <a:solidFill>
                  <a:schemeClr val="tx1"/>
                </a:solidFill>
              </a:rPr>
              <a:t>unde: </a:t>
            </a:r>
            <a:r>
              <a:rPr lang="ro-MO" sz="1600" dirty="0" smtClean="0">
                <a:solidFill>
                  <a:schemeClr val="tx1"/>
                </a:solidFill>
              </a:rPr>
              <a:t/>
            </a:r>
            <a:br>
              <a:rPr lang="ro-MO" sz="1600" dirty="0" smtClean="0">
                <a:solidFill>
                  <a:schemeClr val="tx1"/>
                </a:solidFill>
              </a:rPr>
            </a:br>
            <a:r>
              <a:rPr lang="it-IT" sz="1600" b="1" dirty="0" smtClean="0">
                <a:solidFill>
                  <a:schemeClr val="tx1"/>
                </a:solidFill>
              </a:rPr>
              <a:t>d </a:t>
            </a:r>
            <a:r>
              <a:rPr lang="it-IT" sz="1600" dirty="0" smtClean="0">
                <a:solidFill>
                  <a:schemeClr val="tx1"/>
                </a:solidFill>
              </a:rPr>
              <a:t>– diametrul conductei, m. </a:t>
            </a: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endParaRPr lang="ro-RO" sz="1600" b="1" dirty="0">
              <a:solidFill>
                <a:schemeClr val="tx1"/>
              </a:solidFill>
            </a:endParaRPr>
          </a:p>
        </p:txBody>
      </p:sp>
      <p:sp>
        <p:nvSpPr>
          <p:cNvPr id="5"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sp>
        <p:nvSpPr>
          <p:cNvPr id="6"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pic>
        <p:nvPicPr>
          <p:cNvPr id="7" name="Picture 6" descr="C:\Users\starlab\AppData\Local\Microsoft\Windows\INetCache\Content.Word\Brazo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582" y="295824"/>
            <a:ext cx="993775" cy="1144905"/>
          </a:xfrm>
          <a:prstGeom prst="rect">
            <a:avLst/>
          </a:prstGeom>
          <a:noFill/>
          <a:ln>
            <a:noFill/>
          </a:ln>
        </p:spPr>
      </p:pic>
      <p:pic>
        <p:nvPicPr>
          <p:cNvPr id="8" name="Рисунок 7" descr="Описание: Описание: \\192.168.1.33\DataJur\Legi_Rom\DE\A16\g180d04.gif"/>
          <p:cNvPicPr>
            <a:picLocks noChangeAspect="1" noChangeArrowheads="1"/>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1926609" y="2823663"/>
            <a:ext cx="4378664" cy="547333"/>
          </a:xfrm>
          <a:prstGeom prst="rect">
            <a:avLst/>
          </a:prstGeom>
          <a:noFill/>
          <a:extLst>
            <a:ext uri="{909E8E84-426E-40DD-AFC4-6F175D3DCCD1}">
              <a14:hiddenFill xmlns:a14="http://schemas.microsoft.com/office/drawing/2010/main">
                <a:solidFill>
                  <a:srgbClr val="FFFFFF"/>
                </a:solidFill>
              </a14:hiddenFill>
            </a:ext>
          </a:extLst>
        </p:spPr>
      </p:pic>
      <p:pic>
        <p:nvPicPr>
          <p:cNvPr id="9" name="Рисунок 8" descr="Описание: Описание: \\192.168.1.33\DataJur\Legi_Rom\DE\A16\g180d05.gif"/>
          <p:cNvPicPr>
            <a:picLocks noChangeAspect="1" noChangeArrowheads="1"/>
          </p:cNvPicPr>
          <p:nvPr/>
        </p:nvPicPr>
        <p:blipFill>
          <a:blip r:embed="rId7" r:link="rId8" cstate="print">
            <a:extLst>
              <a:ext uri="{28A0092B-C50C-407E-A947-70E740481C1C}">
                <a14:useLocalDpi xmlns:a14="http://schemas.microsoft.com/office/drawing/2010/main" val="0"/>
              </a:ext>
            </a:extLst>
          </a:blip>
          <a:srcRect/>
          <a:stretch>
            <a:fillRect/>
          </a:stretch>
        </p:blipFill>
        <p:spPr bwMode="auto">
          <a:xfrm>
            <a:off x="2250033" y="4761008"/>
            <a:ext cx="4182270" cy="561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088427"/>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5"/>
          <p:cNvSpPr>
            <a:spLocks noGrp="1"/>
          </p:cNvSpPr>
          <p:nvPr>
            <p:ph type="title"/>
          </p:nvPr>
        </p:nvSpPr>
        <p:spPr>
          <a:xfrm>
            <a:off x="148740" y="1469571"/>
            <a:ext cx="8839199" cy="5130865"/>
          </a:xfrm>
        </p:spPr>
        <p:txBody>
          <a:bodyPr/>
          <a:lstStyle/>
          <a:p>
            <a:r>
              <a:rPr lang="vi-VN" sz="1600" dirty="0" smtClean="0">
                <a:solidFill>
                  <a:schemeClr val="tx1"/>
                </a:solidFill>
              </a:rPr>
              <a:t>Volumul de apă la procesul de golire a reţelelor publice de transport, de distribuţie a apei, </a:t>
            </a:r>
            <a:r>
              <a:rPr lang="vi-VN" sz="1600" b="1" dirty="0" smtClean="0">
                <a:solidFill>
                  <a:schemeClr val="tx1"/>
                </a:solidFill>
              </a:rPr>
              <a:t>V</a:t>
            </a:r>
            <a:r>
              <a:rPr lang="vi-VN" sz="1600" b="1" baseline="-25000" dirty="0" smtClean="0">
                <a:solidFill>
                  <a:schemeClr val="tx1"/>
                </a:solidFill>
              </a:rPr>
              <a:t>g.r.t/d.</a:t>
            </a:r>
            <a:r>
              <a:rPr lang="vi-VN" sz="1600" baseline="-25000" dirty="0" smtClean="0">
                <a:solidFill>
                  <a:schemeClr val="tx1"/>
                </a:solidFill>
              </a:rPr>
              <a:t>,</a:t>
            </a:r>
            <a:r>
              <a:rPr lang="vi-VN" sz="1600" dirty="0" smtClean="0">
                <a:solidFill>
                  <a:schemeClr val="tx1"/>
                </a:solidFill>
              </a:rPr>
              <a:t> se determină conform formulei (17) din punctul 29 al prezentului Regulament. </a:t>
            </a: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unde:</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vi-VN" sz="1600" b="1" dirty="0" smtClean="0">
                <a:solidFill>
                  <a:srgbClr val="FF0000"/>
                </a:solidFill>
                <a:effectLst>
                  <a:outerShdw blurRad="38100" dist="38100" dir="2700000" algn="tl">
                    <a:srgbClr val="000000">
                      <a:alpha val="43137"/>
                    </a:srgbClr>
                  </a:outerShdw>
                </a:effectLst>
              </a:rPr>
              <a:t>Notă: De inclus toate sectoarele de acelaţi DN şi lungimea separat. </a:t>
            </a:r>
            <a:endParaRPr lang="ro-RO" sz="1600" b="1" dirty="0">
              <a:solidFill>
                <a:srgbClr val="FF0000"/>
              </a:solidFill>
              <a:effectLst>
                <a:outerShdw blurRad="38100" dist="38100" dir="2700000" algn="tl">
                  <a:srgbClr val="000000">
                    <a:alpha val="43137"/>
                  </a:srgbClr>
                </a:outerShdw>
              </a:effectLst>
            </a:endParaRPr>
          </a:p>
        </p:txBody>
      </p:sp>
      <p:sp>
        <p:nvSpPr>
          <p:cNvPr id="5"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sp>
        <p:nvSpPr>
          <p:cNvPr id="6"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pic>
        <p:nvPicPr>
          <p:cNvPr id="7" name="Picture 6" descr="C:\Users\starlab\AppData\Local\Microsoft\Windows\INetCache\Content.Word\Brazo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582" y="295824"/>
            <a:ext cx="993775" cy="1144905"/>
          </a:xfrm>
          <a:prstGeom prst="rect">
            <a:avLst/>
          </a:prstGeom>
          <a:noFill/>
          <a:ln>
            <a:noFill/>
          </a:ln>
        </p:spPr>
      </p:pic>
      <p:pic>
        <p:nvPicPr>
          <p:cNvPr id="15362" name="Picture 2"/>
          <p:cNvPicPr>
            <a:picLocks noChangeAspect="1" noChangeArrowheads="1"/>
          </p:cNvPicPr>
          <p:nvPr/>
        </p:nvPicPr>
        <p:blipFill>
          <a:blip r:embed="rId5" cstate="print"/>
          <a:srcRect/>
          <a:stretch>
            <a:fillRect/>
          </a:stretch>
        </p:blipFill>
        <p:spPr bwMode="auto">
          <a:xfrm>
            <a:off x="975460" y="2193001"/>
            <a:ext cx="6353388" cy="3069330"/>
          </a:xfrm>
          <a:prstGeom prst="rect">
            <a:avLst/>
          </a:prstGeom>
          <a:noFill/>
          <a:ln w="9525">
            <a:noFill/>
            <a:miter lim="800000"/>
            <a:headEnd/>
            <a:tailEnd/>
          </a:ln>
          <a:effectLst/>
        </p:spPr>
      </p:pic>
    </p:spTree>
    <p:extLst>
      <p:ext uri="{BB962C8B-B14F-4D97-AF65-F5344CB8AC3E}">
        <p14:creationId xmlns:p14="http://schemas.microsoft.com/office/powerpoint/2010/main" val="772088427"/>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5"/>
          <p:cNvSpPr>
            <a:spLocks noGrp="1"/>
          </p:cNvSpPr>
          <p:nvPr>
            <p:ph type="title"/>
          </p:nvPr>
        </p:nvSpPr>
        <p:spPr>
          <a:xfrm>
            <a:off x="148740" y="1469571"/>
            <a:ext cx="8839199" cy="5130865"/>
          </a:xfrm>
        </p:spPr>
        <p:txBody>
          <a:bodyPr/>
          <a:lstStyle/>
          <a:p>
            <a:r>
              <a:rPr lang="vi-VN" sz="1600" dirty="0" smtClean="0">
                <a:solidFill>
                  <a:schemeClr val="tx1"/>
                </a:solidFill>
              </a:rPr>
              <a:t>Volumul pierderilor latente de apă, </a:t>
            </a:r>
            <a:r>
              <a:rPr lang="vi-VN" sz="1600" b="1" dirty="0" smtClean="0">
                <a:solidFill>
                  <a:schemeClr val="tx1"/>
                </a:solidFill>
              </a:rPr>
              <a:t>V</a:t>
            </a:r>
            <a:r>
              <a:rPr lang="vi-VN" sz="1600" b="1" baseline="-25000" dirty="0" smtClean="0">
                <a:solidFill>
                  <a:schemeClr val="tx1"/>
                </a:solidFill>
              </a:rPr>
              <a:t>pr.lt.</a:t>
            </a:r>
            <a:r>
              <a:rPr lang="vi-VN" sz="1600" dirty="0" smtClean="0">
                <a:solidFill>
                  <a:schemeClr val="tx1"/>
                </a:solidFill>
              </a:rPr>
              <a:t>, se determină conform formulei: </a:t>
            </a:r>
            <a:r>
              <a:rPr lang="vi-VN" sz="1600" b="1" dirty="0" smtClean="0">
                <a:solidFill>
                  <a:schemeClr val="tx1"/>
                </a:solidFill>
              </a:rPr>
              <a:t> </a:t>
            </a: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vi-VN" sz="1600" dirty="0" smtClean="0">
                <a:solidFill>
                  <a:schemeClr val="tx1"/>
                </a:solidFill>
              </a:rPr>
              <a:t>unde: </a:t>
            </a:r>
            <a:r>
              <a:rPr lang="ro-MO" sz="1600" dirty="0" smtClean="0">
                <a:solidFill>
                  <a:schemeClr val="tx1"/>
                </a:solidFill>
              </a:rPr>
              <a:t/>
            </a:r>
            <a:br>
              <a:rPr lang="ro-MO" sz="1600" dirty="0" smtClean="0">
                <a:solidFill>
                  <a:schemeClr val="tx1"/>
                </a:solidFill>
              </a:rPr>
            </a:br>
            <a:r>
              <a:rPr lang="el-GR" sz="1600" b="1" dirty="0" smtClean="0">
                <a:solidFill>
                  <a:schemeClr val="tx1"/>
                </a:solidFill>
              </a:rPr>
              <a:t>Σ</a:t>
            </a:r>
            <a:r>
              <a:rPr lang="vi-VN" sz="1600" b="1" dirty="0" smtClean="0">
                <a:solidFill>
                  <a:schemeClr val="tx1"/>
                </a:solidFill>
              </a:rPr>
              <a:t>W</a:t>
            </a:r>
            <a:r>
              <a:rPr lang="vi-VN" sz="1600" b="1" baseline="-25000" dirty="0" smtClean="0">
                <a:solidFill>
                  <a:schemeClr val="tx1"/>
                </a:solidFill>
              </a:rPr>
              <a:t>1</a:t>
            </a:r>
            <a:r>
              <a:rPr lang="vi-VN" sz="1600" b="1" baseline="30000" dirty="0" smtClean="0">
                <a:solidFill>
                  <a:schemeClr val="tx1"/>
                </a:solidFill>
              </a:rPr>
              <a:t>oţ</a:t>
            </a:r>
            <a:r>
              <a:rPr lang="vi-VN" sz="1600" b="1" dirty="0" smtClean="0">
                <a:solidFill>
                  <a:schemeClr val="tx1"/>
                </a:solidFill>
              </a:rPr>
              <a:t> </a:t>
            </a:r>
            <a:r>
              <a:rPr lang="vi-VN" sz="1600" dirty="0" smtClean="0">
                <a:solidFill>
                  <a:schemeClr val="tx1"/>
                </a:solidFill>
              </a:rPr>
              <a:t>– pierderile sumare latente de apă din conductele din oţel; </a:t>
            </a:r>
            <a:r>
              <a:rPr lang="ro-MO" sz="1600" dirty="0" smtClean="0">
                <a:solidFill>
                  <a:schemeClr val="tx1"/>
                </a:solidFill>
              </a:rPr>
              <a:t/>
            </a:r>
            <a:br>
              <a:rPr lang="ro-MO" sz="1600" dirty="0" smtClean="0">
                <a:solidFill>
                  <a:schemeClr val="tx1"/>
                </a:solidFill>
              </a:rPr>
            </a:br>
            <a:r>
              <a:rPr lang="el-GR" sz="1600" b="1" dirty="0" smtClean="0">
                <a:solidFill>
                  <a:schemeClr val="tx1"/>
                </a:solidFill>
              </a:rPr>
              <a:t>Σ</a:t>
            </a:r>
            <a:r>
              <a:rPr lang="vi-VN" sz="1600" b="1" dirty="0" smtClean="0">
                <a:solidFill>
                  <a:schemeClr val="tx1"/>
                </a:solidFill>
              </a:rPr>
              <a:t>W</a:t>
            </a:r>
            <a:r>
              <a:rPr lang="vi-VN" sz="1600" b="1" baseline="-25000" dirty="0" smtClean="0">
                <a:solidFill>
                  <a:schemeClr val="tx1"/>
                </a:solidFill>
              </a:rPr>
              <a:t>1</a:t>
            </a:r>
            <a:r>
              <a:rPr lang="vi-VN" sz="1600" b="1" baseline="30000" dirty="0" smtClean="0">
                <a:solidFill>
                  <a:schemeClr val="tx1"/>
                </a:solidFill>
              </a:rPr>
              <a:t>f</a:t>
            </a:r>
            <a:r>
              <a:rPr lang="vi-VN" sz="1600" b="1" dirty="0" smtClean="0">
                <a:solidFill>
                  <a:schemeClr val="tx1"/>
                </a:solidFill>
              </a:rPr>
              <a:t> </a:t>
            </a:r>
            <a:r>
              <a:rPr lang="vi-VN" sz="1600" dirty="0" smtClean="0">
                <a:solidFill>
                  <a:schemeClr val="tx1"/>
                </a:solidFill>
              </a:rPr>
              <a:t>– pierderile sumare latente de apă din conductele din fontă; </a:t>
            </a:r>
            <a:r>
              <a:rPr lang="ro-MO" sz="1600" dirty="0" smtClean="0">
                <a:solidFill>
                  <a:schemeClr val="tx1"/>
                </a:solidFill>
              </a:rPr>
              <a:t/>
            </a:r>
            <a:br>
              <a:rPr lang="ro-MO" sz="1600" dirty="0" smtClean="0">
                <a:solidFill>
                  <a:schemeClr val="tx1"/>
                </a:solidFill>
              </a:rPr>
            </a:br>
            <a:r>
              <a:rPr lang="el-GR" sz="1600" b="1" dirty="0" smtClean="0">
                <a:solidFill>
                  <a:schemeClr val="tx1"/>
                </a:solidFill>
              </a:rPr>
              <a:t>Σ</a:t>
            </a:r>
            <a:r>
              <a:rPr lang="vi-VN" sz="1600" b="1" dirty="0" smtClean="0">
                <a:solidFill>
                  <a:schemeClr val="tx1"/>
                </a:solidFill>
              </a:rPr>
              <a:t>W</a:t>
            </a:r>
            <a:r>
              <a:rPr lang="vi-VN" sz="1600" b="1" baseline="-25000" dirty="0" smtClean="0">
                <a:solidFill>
                  <a:schemeClr val="tx1"/>
                </a:solidFill>
              </a:rPr>
              <a:t>1</a:t>
            </a:r>
            <a:r>
              <a:rPr lang="vi-VN" sz="1600" b="1" baseline="30000" dirty="0" smtClean="0">
                <a:solidFill>
                  <a:schemeClr val="tx1"/>
                </a:solidFill>
              </a:rPr>
              <a:t>b/a</a:t>
            </a:r>
            <a:r>
              <a:rPr lang="vi-VN" sz="1600" b="1" dirty="0" smtClean="0">
                <a:solidFill>
                  <a:schemeClr val="tx1"/>
                </a:solidFill>
              </a:rPr>
              <a:t> </a:t>
            </a:r>
            <a:r>
              <a:rPr lang="vi-VN" sz="1600" dirty="0" smtClean="0">
                <a:solidFill>
                  <a:schemeClr val="tx1"/>
                </a:solidFill>
              </a:rPr>
              <a:t>– pierderile sumare latente de apă din conductele din beton armat; </a:t>
            </a:r>
            <a:r>
              <a:rPr lang="ro-MO" sz="1600" dirty="0" smtClean="0">
                <a:solidFill>
                  <a:schemeClr val="tx1"/>
                </a:solidFill>
              </a:rPr>
              <a:t/>
            </a:r>
            <a:br>
              <a:rPr lang="ro-MO" sz="1600" dirty="0" smtClean="0">
                <a:solidFill>
                  <a:schemeClr val="tx1"/>
                </a:solidFill>
              </a:rPr>
            </a:br>
            <a:r>
              <a:rPr lang="el-GR" sz="1600" b="1" dirty="0" smtClean="0">
                <a:solidFill>
                  <a:schemeClr val="tx1"/>
                </a:solidFill>
              </a:rPr>
              <a:t>Σ</a:t>
            </a:r>
            <a:r>
              <a:rPr lang="vi-VN" sz="1600" b="1" dirty="0" smtClean="0">
                <a:solidFill>
                  <a:schemeClr val="tx1"/>
                </a:solidFill>
              </a:rPr>
              <a:t>W</a:t>
            </a:r>
            <a:r>
              <a:rPr lang="vi-VN" sz="1600" b="1" baseline="-25000" dirty="0" smtClean="0">
                <a:solidFill>
                  <a:schemeClr val="tx1"/>
                </a:solidFill>
              </a:rPr>
              <a:t>1</a:t>
            </a:r>
            <a:r>
              <a:rPr lang="vi-VN" sz="1600" b="1" baseline="30000" dirty="0" smtClean="0">
                <a:solidFill>
                  <a:schemeClr val="tx1"/>
                </a:solidFill>
              </a:rPr>
              <a:t>etc</a:t>
            </a:r>
            <a:r>
              <a:rPr lang="vi-VN" sz="1600" baseline="30000" dirty="0" smtClean="0">
                <a:solidFill>
                  <a:schemeClr val="tx1"/>
                </a:solidFill>
              </a:rPr>
              <a:t>.</a:t>
            </a:r>
            <a:r>
              <a:rPr lang="vi-VN" sz="1600" dirty="0" smtClean="0">
                <a:solidFill>
                  <a:schemeClr val="tx1"/>
                </a:solidFill>
              </a:rPr>
              <a:t> – pierderile sumare latente de apă din conducte din alte materiale (polietilenă etc.), inclusiv: </a:t>
            </a: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vi-VN" sz="1600" dirty="0" smtClean="0">
                <a:solidFill>
                  <a:schemeClr val="tx1"/>
                </a:solidFill>
              </a:rPr>
              <a:t>– pierderile sumare latente de apă din conducte, în funcţie de materialul conductei (</a:t>
            </a:r>
            <a:r>
              <a:rPr lang="el-GR" sz="1600" dirty="0" smtClean="0">
                <a:solidFill>
                  <a:schemeClr val="tx1"/>
                </a:solidFill>
              </a:rPr>
              <a:t>Σ</a:t>
            </a:r>
            <a:r>
              <a:rPr lang="vi-VN" sz="1600" dirty="0" smtClean="0">
                <a:solidFill>
                  <a:schemeClr val="tx1"/>
                </a:solidFill>
              </a:rPr>
              <a:t>W</a:t>
            </a:r>
            <a:r>
              <a:rPr lang="vi-VN" sz="1600" baseline="-25000" dirty="0" smtClean="0">
                <a:solidFill>
                  <a:schemeClr val="tx1"/>
                </a:solidFill>
              </a:rPr>
              <a:t>1</a:t>
            </a:r>
            <a:r>
              <a:rPr lang="vi-VN" sz="1600" baseline="30000" dirty="0" smtClean="0">
                <a:solidFill>
                  <a:schemeClr val="tx1"/>
                </a:solidFill>
              </a:rPr>
              <a:t>ot</a:t>
            </a:r>
            <a:r>
              <a:rPr lang="vi-VN" sz="1600" dirty="0" smtClean="0">
                <a:solidFill>
                  <a:schemeClr val="tx1"/>
                </a:solidFill>
              </a:rPr>
              <a:t>;</a:t>
            </a:r>
            <a:r>
              <a:rPr lang="el-GR" sz="1600" dirty="0" smtClean="0">
                <a:solidFill>
                  <a:schemeClr val="tx1"/>
                </a:solidFill>
              </a:rPr>
              <a:t>Σ</a:t>
            </a:r>
            <a:r>
              <a:rPr lang="vi-VN" sz="1600" dirty="0" smtClean="0">
                <a:solidFill>
                  <a:schemeClr val="tx1"/>
                </a:solidFill>
              </a:rPr>
              <a:t>W</a:t>
            </a:r>
            <a:r>
              <a:rPr lang="vi-VN" sz="1600" baseline="-25000" dirty="0" smtClean="0">
                <a:solidFill>
                  <a:schemeClr val="tx1"/>
                </a:solidFill>
              </a:rPr>
              <a:t>1</a:t>
            </a:r>
            <a:r>
              <a:rPr lang="vi-VN" sz="1600" baseline="30000" dirty="0" smtClean="0">
                <a:solidFill>
                  <a:schemeClr val="tx1"/>
                </a:solidFill>
              </a:rPr>
              <a:t>f</a:t>
            </a:r>
            <a:r>
              <a:rPr lang="vi-VN" sz="1600" dirty="0" smtClean="0">
                <a:solidFill>
                  <a:schemeClr val="tx1"/>
                </a:solidFill>
              </a:rPr>
              <a:t>; </a:t>
            </a:r>
            <a:r>
              <a:rPr lang="el-GR" sz="1600" dirty="0" smtClean="0">
                <a:solidFill>
                  <a:schemeClr val="tx1"/>
                </a:solidFill>
              </a:rPr>
              <a:t>Σ</a:t>
            </a:r>
            <a:r>
              <a:rPr lang="vi-VN" sz="1600" dirty="0" smtClean="0">
                <a:solidFill>
                  <a:schemeClr val="tx1"/>
                </a:solidFill>
              </a:rPr>
              <a:t>W</a:t>
            </a:r>
            <a:r>
              <a:rPr lang="vi-VN" sz="1600" baseline="-25000" dirty="0" smtClean="0">
                <a:solidFill>
                  <a:schemeClr val="tx1"/>
                </a:solidFill>
              </a:rPr>
              <a:t>1</a:t>
            </a:r>
            <a:r>
              <a:rPr lang="vi-VN" sz="1600" baseline="30000" dirty="0" smtClean="0">
                <a:solidFill>
                  <a:schemeClr val="tx1"/>
                </a:solidFill>
              </a:rPr>
              <a:t>b/a</a:t>
            </a:r>
            <a:r>
              <a:rPr lang="vi-VN" sz="1600" dirty="0" smtClean="0">
                <a:solidFill>
                  <a:schemeClr val="tx1"/>
                </a:solidFill>
              </a:rPr>
              <a:t>; </a:t>
            </a:r>
            <a:r>
              <a:rPr lang="el-GR" sz="1600" dirty="0" smtClean="0">
                <a:solidFill>
                  <a:schemeClr val="tx1"/>
                </a:solidFill>
              </a:rPr>
              <a:t>Σ</a:t>
            </a:r>
            <a:r>
              <a:rPr lang="vi-VN" sz="1600" dirty="0" smtClean="0">
                <a:solidFill>
                  <a:schemeClr val="tx1"/>
                </a:solidFill>
              </a:rPr>
              <a:t>W</a:t>
            </a:r>
            <a:r>
              <a:rPr lang="vi-VN" sz="1600" baseline="-25000" dirty="0" smtClean="0">
                <a:solidFill>
                  <a:schemeClr val="tx1"/>
                </a:solidFill>
              </a:rPr>
              <a:t>1</a:t>
            </a:r>
            <a:r>
              <a:rPr lang="vi-VN" sz="1600" baseline="30000" dirty="0" smtClean="0">
                <a:solidFill>
                  <a:schemeClr val="tx1"/>
                </a:solidFill>
              </a:rPr>
              <a:t>etc.</a:t>
            </a:r>
            <a:r>
              <a:rPr lang="vi-VN" sz="1600" dirty="0" smtClean="0">
                <a:solidFill>
                  <a:schemeClr val="tx1"/>
                </a:solidFill>
              </a:rPr>
              <a:t>), se determină conform formulei: </a:t>
            </a: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endParaRPr lang="ro-RO" sz="1600" b="1" dirty="0">
              <a:solidFill>
                <a:schemeClr val="tx1"/>
              </a:solidFill>
            </a:endParaRPr>
          </a:p>
        </p:txBody>
      </p:sp>
      <p:sp>
        <p:nvSpPr>
          <p:cNvPr id="5"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sp>
        <p:nvSpPr>
          <p:cNvPr id="6"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pic>
        <p:nvPicPr>
          <p:cNvPr id="7" name="Picture 6" descr="C:\Users\starlab\AppData\Local\Microsoft\Windows\INetCache\Content.Word\Brazo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582" y="295824"/>
            <a:ext cx="993775" cy="1144905"/>
          </a:xfrm>
          <a:prstGeom prst="rect">
            <a:avLst/>
          </a:prstGeom>
          <a:noFill/>
          <a:ln>
            <a:noFill/>
          </a:ln>
        </p:spPr>
      </p:pic>
      <p:pic>
        <p:nvPicPr>
          <p:cNvPr id="8" name="Рисунок 7" descr="Описание: Описание: \\192.168.1.33\DataJur\Legi_Rom\DE\A16\g180d06.gif"/>
          <p:cNvPicPr>
            <a:picLocks noChangeAspect="1" noChangeArrowheads="1"/>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1034457" y="1957529"/>
            <a:ext cx="6602908" cy="389886"/>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p:cNvPicPr>
            <a:picLocks noChangeAspect="1" noChangeArrowheads="1"/>
          </p:cNvPicPr>
          <p:nvPr/>
        </p:nvPicPr>
        <p:blipFill>
          <a:blip r:embed="rId7" cstate="print"/>
          <a:srcRect/>
          <a:stretch>
            <a:fillRect/>
          </a:stretch>
        </p:blipFill>
        <p:spPr bwMode="auto">
          <a:xfrm>
            <a:off x="934517" y="2585303"/>
            <a:ext cx="7099036" cy="649216"/>
          </a:xfrm>
          <a:prstGeom prst="rect">
            <a:avLst/>
          </a:prstGeom>
          <a:noFill/>
          <a:ln w="9525">
            <a:noFill/>
            <a:miter lim="800000"/>
            <a:headEnd/>
            <a:tailEnd/>
          </a:ln>
          <a:effectLst/>
        </p:spPr>
      </p:pic>
      <p:pic>
        <p:nvPicPr>
          <p:cNvPr id="9" name="Рисунок 8" descr="Описание: Описание: \\192.168.1.33\DataJur\Legi_Rom\DE\A16\g180d07.gif"/>
          <p:cNvPicPr>
            <a:picLocks noChangeAspect="1" noChangeArrowheads="1"/>
          </p:cNvPicPr>
          <p:nvPr/>
        </p:nvPicPr>
        <p:blipFill>
          <a:blip r:embed="rId8" r:link="rId9" cstate="print">
            <a:extLst>
              <a:ext uri="{28A0092B-C50C-407E-A947-70E740481C1C}">
                <a14:useLocalDpi xmlns:a14="http://schemas.microsoft.com/office/drawing/2010/main" val="0"/>
              </a:ext>
            </a:extLst>
          </a:blip>
          <a:srcRect/>
          <a:stretch>
            <a:fillRect/>
          </a:stretch>
        </p:blipFill>
        <p:spPr bwMode="auto">
          <a:xfrm>
            <a:off x="2247189" y="5879839"/>
            <a:ext cx="4005770" cy="316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088427"/>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5"/>
          <p:cNvSpPr>
            <a:spLocks noGrp="1"/>
          </p:cNvSpPr>
          <p:nvPr>
            <p:ph type="title"/>
          </p:nvPr>
        </p:nvSpPr>
        <p:spPr>
          <a:xfrm>
            <a:off x="148740" y="1469571"/>
            <a:ext cx="8839199" cy="5130865"/>
          </a:xfrm>
        </p:spPr>
        <p:txBody>
          <a:bodyPr/>
          <a:lstStyle/>
          <a:p>
            <a:r>
              <a:rPr lang="vi-VN" sz="1600" b="1" dirty="0" smtClean="0">
                <a:solidFill>
                  <a:schemeClr val="tx1"/>
                </a:solidFill>
              </a:rPr>
              <a:t> </a:t>
            </a: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endParaRPr lang="ro-RO" sz="1600" b="1" dirty="0">
              <a:solidFill>
                <a:schemeClr val="tx1"/>
              </a:solidFill>
            </a:endParaRPr>
          </a:p>
        </p:txBody>
      </p:sp>
      <p:sp>
        <p:nvSpPr>
          <p:cNvPr id="5"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sp>
        <p:nvSpPr>
          <p:cNvPr id="6"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pic>
        <p:nvPicPr>
          <p:cNvPr id="7" name="Picture 6" descr="C:\Users\starlab\AppData\Local\Microsoft\Windows\INetCache\Content.Word\Brazo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582" y="295824"/>
            <a:ext cx="993775" cy="1144905"/>
          </a:xfrm>
          <a:prstGeom prst="rect">
            <a:avLst/>
          </a:prstGeom>
          <a:noFill/>
          <a:ln>
            <a:noFill/>
          </a:ln>
        </p:spPr>
      </p:pic>
      <p:pic>
        <p:nvPicPr>
          <p:cNvPr id="17411" name="Picture 3"/>
          <p:cNvPicPr>
            <a:picLocks noChangeAspect="1" noChangeArrowheads="1"/>
          </p:cNvPicPr>
          <p:nvPr/>
        </p:nvPicPr>
        <p:blipFill>
          <a:blip r:embed="rId5" cstate="print"/>
          <a:srcRect/>
          <a:stretch>
            <a:fillRect/>
          </a:stretch>
        </p:blipFill>
        <p:spPr bwMode="auto">
          <a:xfrm>
            <a:off x="1393281" y="1255594"/>
            <a:ext cx="7409525" cy="5602406"/>
          </a:xfrm>
          <a:prstGeom prst="rect">
            <a:avLst/>
          </a:prstGeom>
          <a:noFill/>
          <a:ln w="9525">
            <a:noFill/>
            <a:miter lim="800000"/>
            <a:headEnd/>
            <a:tailEnd/>
          </a:ln>
          <a:effectLst/>
        </p:spPr>
      </p:pic>
    </p:spTree>
    <p:extLst>
      <p:ext uri="{BB962C8B-B14F-4D97-AF65-F5344CB8AC3E}">
        <p14:creationId xmlns:p14="http://schemas.microsoft.com/office/powerpoint/2010/main" val="772088427"/>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5"/>
          <p:cNvSpPr>
            <a:spLocks noGrp="1"/>
          </p:cNvSpPr>
          <p:nvPr>
            <p:ph type="title"/>
          </p:nvPr>
        </p:nvSpPr>
        <p:spPr>
          <a:xfrm>
            <a:off x="148740" y="1469571"/>
            <a:ext cx="8839199" cy="5130865"/>
          </a:xfrm>
        </p:spPr>
        <p:txBody>
          <a:bodyPr/>
          <a:lstStyle/>
          <a:p>
            <a:r>
              <a:rPr lang="vi-VN" sz="1600" b="1" dirty="0" smtClean="0">
                <a:solidFill>
                  <a:schemeClr val="tx1"/>
                </a:solidFill>
              </a:rPr>
              <a:t> </a:t>
            </a: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endParaRPr lang="ro-RO" sz="1600" b="1" dirty="0">
              <a:solidFill>
                <a:schemeClr val="tx1"/>
              </a:solidFill>
            </a:endParaRPr>
          </a:p>
        </p:txBody>
      </p:sp>
      <p:sp>
        <p:nvSpPr>
          <p:cNvPr id="5"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sp>
        <p:nvSpPr>
          <p:cNvPr id="6"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pic>
        <p:nvPicPr>
          <p:cNvPr id="7" name="Picture 6" descr="C:\Users\starlab\AppData\Local\Microsoft\Windows\INetCache\Content.Word\Brazo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582" y="295824"/>
            <a:ext cx="993775" cy="1144905"/>
          </a:xfrm>
          <a:prstGeom prst="rect">
            <a:avLst/>
          </a:prstGeom>
          <a:noFill/>
          <a:ln>
            <a:noFill/>
          </a:ln>
        </p:spPr>
      </p:pic>
      <p:pic>
        <p:nvPicPr>
          <p:cNvPr id="18434" name="Picture 2"/>
          <p:cNvPicPr>
            <a:picLocks noChangeAspect="1" noChangeArrowheads="1"/>
          </p:cNvPicPr>
          <p:nvPr/>
        </p:nvPicPr>
        <p:blipFill>
          <a:blip r:embed="rId5" cstate="print"/>
          <a:srcRect/>
          <a:stretch>
            <a:fillRect/>
          </a:stretch>
        </p:blipFill>
        <p:spPr bwMode="auto">
          <a:xfrm>
            <a:off x="849644" y="1345773"/>
            <a:ext cx="7857708" cy="5123266"/>
          </a:xfrm>
          <a:prstGeom prst="rect">
            <a:avLst/>
          </a:prstGeom>
          <a:noFill/>
          <a:ln w="9525">
            <a:noFill/>
            <a:miter lim="800000"/>
            <a:headEnd/>
            <a:tailEnd/>
          </a:ln>
          <a:effectLst/>
        </p:spPr>
      </p:pic>
    </p:spTree>
    <p:extLst>
      <p:ext uri="{BB962C8B-B14F-4D97-AF65-F5344CB8AC3E}">
        <p14:creationId xmlns:p14="http://schemas.microsoft.com/office/powerpoint/2010/main" val="772088427"/>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5"/>
          <p:cNvSpPr>
            <a:spLocks noGrp="1"/>
          </p:cNvSpPr>
          <p:nvPr>
            <p:ph type="title"/>
          </p:nvPr>
        </p:nvSpPr>
        <p:spPr>
          <a:xfrm>
            <a:off x="148740" y="1469571"/>
            <a:ext cx="8839199" cy="5130865"/>
          </a:xfrm>
        </p:spPr>
        <p:txBody>
          <a:bodyPr/>
          <a:lstStyle/>
          <a:p>
            <a:r>
              <a:rPr lang="vi-VN" sz="1600" dirty="0" smtClean="0">
                <a:solidFill>
                  <a:schemeClr val="tx1"/>
                </a:solidFill>
              </a:rPr>
              <a:t>unde: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L</a:t>
            </a:r>
            <a:r>
              <a:rPr lang="vi-VN" sz="1600" b="1" baseline="30000" dirty="0" smtClean="0">
                <a:solidFill>
                  <a:schemeClr val="tx1"/>
                </a:solidFill>
              </a:rPr>
              <a:t>X</a:t>
            </a:r>
            <a:r>
              <a:rPr lang="vi-VN" sz="1600" dirty="0" smtClean="0">
                <a:solidFill>
                  <a:schemeClr val="tx1"/>
                </a:solidFill>
              </a:rPr>
              <a:t> –</a:t>
            </a:r>
            <a:r>
              <a:rPr lang="vi-VN" sz="1600" b="1" dirty="0" smtClean="0">
                <a:solidFill>
                  <a:schemeClr val="tx1"/>
                </a:solidFill>
              </a:rPr>
              <a:t> </a:t>
            </a:r>
            <a:r>
              <a:rPr lang="vi-VN" sz="1600" dirty="0" smtClean="0">
                <a:solidFill>
                  <a:schemeClr val="tx1"/>
                </a:solidFill>
              </a:rPr>
              <a:t>lungimea totală a reţelelor publice de transport, de distribuţie a apei din ţevi de acelaşi material, km;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q</a:t>
            </a:r>
            <a:r>
              <a:rPr lang="vi-VN" sz="1600" b="1" baseline="30000" dirty="0" smtClean="0">
                <a:solidFill>
                  <a:schemeClr val="tx1"/>
                </a:solidFill>
              </a:rPr>
              <a:t>X</a:t>
            </a:r>
            <a:r>
              <a:rPr lang="vi-VN" sz="1600" dirty="0" smtClean="0">
                <a:solidFill>
                  <a:schemeClr val="tx1"/>
                </a:solidFill>
              </a:rPr>
              <a:t> – volumul pierderilor de apă admise la 1 km de reţea, l/min.;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n</a:t>
            </a:r>
            <a:r>
              <a:rPr lang="vi-VN" sz="1600" dirty="0" smtClean="0">
                <a:solidFill>
                  <a:schemeClr val="tx1"/>
                </a:solidFill>
              </a:rPr>
              <a:t> – perioada de funcţionare a conductei h/an. </a:t>
            </a: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vi-VN" sz="1600" b="1" dirty="0" smtClean="0">
                <a:solidFill>
                  <a:schemeClr val="tx1"/>
                </a:solidFill>
              </a:rPr>
              <a:t>Notă:</a:t>
            </a:r>
            <a:r>
              <a:rPr lang="vi-VN" sz="1600" dirty="0" smtClean="0">
                <a:solidFill>
                  <a:schemeClr val="tx1"/>
                </a:solidFill>
              </a:rPr>
              <a:t>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W</a:t>
            </a:r>
            <a:r>
              <a:rPr lang="vi-VN" sz="1600" b="1" baseline="-25000" dirty="0" smtClean="0">
                <a:solidFill>
                  <a:schemeClr val="tx1"/>
                </a:solidFill>
              </a:rPr>
              <a:t>1</a:t>
            </a:r>
            <a:r>
              <a:rPr lang="vi-VN" sz="1600" b="1" baseline="30000" dirty="0" smtClean="0">
                <a:solidFill>
                  <a:schemeClr val="tx1"/>
                </a:solidFill>
              </a:rPr>
              <a:t>X</a:t>
            </a:r>
            <a:r>
              <a:rPr lang="vi-VN" sz="1600" b="1" dirty="0" smtClean="0">
                <a:solidFill>
                  <a:schemeClr val="tx1"/>
                </a:solidFill>
              </a:rPr>
              <a:t> </a:t>
            </a:r>
            <a:r>
              <a:rPr lang="vi-VN" sz="1600" dirty="0" smtClean="0">
                <a:solidFill>
                  <a:schemeClr val="tx1"/>
                </a:solidFill>
              </a:rPr>
              <a:t>– se determină în funcţie de materialul conductei;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L</a:t>
            </a:r>
            <a:r>
              <a:rPr lang="vi-VN" sz="1600" b="1" baseline="30000" dirty="0" smtClean="0">
                <a:solidFill>
                  <a:schemeClr val="tx1"/>
                </a:solidFill>
              </a:rPr>
              <a:t>X</a:t>
            </a:r>
            <a:r>
              <a:rPr lang="vi-VN" sz="1600" b="1" dirty="0" smtClean="0">
                <a:solidFill>
                  <a:schemeClr val="tx1"/>
                </a:solidFill>
              </a:rPr>
              <a:t> </a:t>
            </a:r>
            <a:r>
              <a:rPr lang="vi-VN" sz="1600" dirty="0" smtClean="0">
                <a:solidFill>
                  <a:schemeClr val="tx1"/>
                </a:solidFill>
              </a:rPr>
              <a:t>– se stabileşte în funcţie de lungimea reală a reţelei publice de transport, de distribuţie a apei de acelaşi material, km;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q</a:t>
            </a:r>
            <a:r>
              <a:rPr lang="vi-VN" sz="1600" b="1" baseline="30000" dirty="0" smtClean="0">
                <a:solidFill>
                  <a:schemeClr val="tx1"/>
                </a:solidFill>
              </a:rPr>
              <a:t>X</a:t>
            </a:r>
            <a:r>
              <a:rPr lang="vi-VN" sz="1600" dirty="0" smtClean="0">
                <a:solidFill>
                  <a:schemeClr val="tx1"/>
                </a:solidFill>
              </a:rPr>
              <a:t> – se stabileşte conform indicilor pentru reţelele de transport, de distribuţie expuşi în punctul 7.13, tabelul nr.6 al Normelor în constricţii “SNiP 3.05.04 – 85” (“</a:t>
            </a:r>
            <a:r>
              <a:rPr lang="ru-RU" sz="1600" dirty="0" smtClean="0">
                <a:solidFill>
                  <a:schemeClr val="tx1"/>
                </a:solidFill>
              </a:rPr>
              <a:t>Наружные сети и сооружения водоснабжения и канализации”) </a:t>
            </a:r>
            <a:r>
              <a:rPr lang="vi-VN" sz="1600" dirty="0" smtClean="0">
                <a:solidFill>
                  <a:schemeClr val="tx1"/>
                </a:solidFill>
              </a:rPr>
              <a:t>cu utilizarea coeficientului de transformare din l/min. în m</a:t>
            </a:r>
            <a:r>
              <a:rPr lang="vi-VN" sz="1600" baseline="30000" dirty="0" smtClean="0">
                <a:solidFill>
                  <a:schemeClr val="tx1"/>
                </a:solidFill>
              </a:rPr>
              <a:t>3</a:t>
            </a:r>
            <a:r>
              <a:rPr lang="vi-VN" sz="1600" dirty="0" smtClean="0">
                <a:solidFill>
                  <a:schemeClr val="tx1"/>
                </a:solidFill>
              </a:rPr>
              <a:t>/h;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n</a:t>
            </a:r>
            <a:r>
              <a:rPr lang="vi-VN" sz="1600" dirty="0" smtClean="0">
                <a:solidFill>
                  <a:schemeClr val="tx1"/>
                </a:solidFill>
              </a:rPr>
              <a:t> – se determină în funcţie de perioada de funcţionare a conductei (perioada de exploatare – ore în decursul anului). </a:t>
            </a: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endParaRPr lang="ro-RO" sz="1600" b="1" dirty="0">
              <a:solidFill>
                <a:schemeClr val="tx1"/>
              </a:solidFill>
            </a:endParaRPr>
          </a:p>
        </p:txBody>
      </p:sp>
      <p:sp>
        <p:nvSpPr>
          <p:cNvPr id="5"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sp>
        <p:nvSpPr>
          <p:cNvPr id="6"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pic>
        <p:nvPicPr>
          <p:cNvPr id="7" name="Picture 6" descr="C:\Users\starlab\AppData\Local\Microsoft\Windows\INetCache\Content.Word\Brazo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582" y="295824"/>
            <a:ext cx="993775" cy="1144905"/>
          </a:xfrm>
          <a:prstGeom prst="rect">
            <a:avLst/>
          </a:prstGeom>
          <a:noFill/>
          <a:ln>
            <a:noFill/>
          </a:ln>
        </p:spPr>
      </p:pic>
    </p:spTree>
    <p:extLst>
      <p:ext uri="{BB962C8B-B14F-4D97-AF65-F5344CB8AC3E}">
        <p14:creationId xmlns:p14="http://schemas.microsoft.com/office/powerpoint/2010/main" val="772088427"/>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5"/>
          <p:cNvSpPr>
            <a:spLocks noGrp="1"/>
          </p:cNvSpPr>
          <p:nvPr>
            <p:ph type="title"/>
          </p:nvPr>
        </p:nvSpPr>
        <p:spPr>
          <a:xfrm>
            <a:off x="148740" y="1469571"/>
            <a:ext cx="8839199" cy="5130865"/>
          </a:xfrm>
        </p:spPr>
        <p:txBody>
          <a:bodyPr/>
          <a:lstStyle/>
          <a:p>
            <a:r>
              <a:rPr lang="vi-VN" sz="1600" dirty="0" smtClean="0">
                <a:solidFill>
                  <a:schemeClr val="tx1"/>
                </a:solidFill>
              </a:rPr>
              <a:t>Volumul de apă scursă </a:t>
            </a:r>
            <a:r>
              <a:rPr lang="vi-VN" sz="1600" dirty="0" smtClean="0">
                <a:solidFill>
                  <a:srgbClr val="FF0000"/>
                </a:solidFill>
                <a:effectLst>
                  <a:outerShdw blurRad="38100" dist="38100" dir="2700000" algn="tl">
                    <a:srgbClr val="000000">
                      <a:alpha val="43137"/>
                    </a:srgbClr>
                  </a:outerShdw>
                </a:effectLst>
              </a:rPr>
              <a:t>din rezervoare/bazine a reţelelor publice de transport, de distribuţie a apei</a:t>
            </a:r>
            <a:r>
              <a:rPr lang="vi-VN" sz="1600" dirty="0" smtClean="0">
                <a:solidFill>
                  <a:schemeClr val="tx1"/>
                </a:solidFill>
              </a:rPr>
              <a:t>, </a:t>
            </a:r>
            <a:r>
              <a:rPr lang="vi-VN" sz="1600" b="1" dirty="0" smtClean="0">
                <a:solidFill>
                  <a:schemeClr val="tx1"/>
                </a:solidFill>
              </a:rPr>
              <a:t>V</a:t>
            </a:r>
            <a:r>
              <a:rPr lang="vi-VN" sz="1600" b="1" baseline="-25000" dirty="0" smtClean="0">
                <a:solidFill>
                  <a:schemeClr val="tx1"/>
                </a:solidFill>
              </a:rPr>
              <a:t>sc.rz/bz.r.t/d.</a:t>
            </a:r>
            <a:r>
              <a:rPr lang="vi-VN" sz="1600" baseline="-25000" dirty="0" smtClean="0">
                <a:solidFill>
                  <a:schemeClr val="tx1"/>
                </a:solidFill>
              </a:rPr>
              <a:t>,</a:t>
            </a:r>
            <a:r>
              <a:rPr lang="vi-VN" sz="1600" dirty="0" smtClean="0">
                <a:solidFill>
                  <a:schemeClr val="tx1"/>
                </a:solidFill>
              </a:rPr>
              <a:t> se determină conform formulei (28) din punctul 34 al prezentului Regulament.</a:t>
            </a: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unde:</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vi-VN" sz="1600" dirty="0" smtClean="0">
                <a:solidFill>
                  <a:schemeClr val="tx1"/>
                </a:solidFill>
              </a:rPr>
              <a:t> </a:t>
            </a:r>
            <a:r>
              <a:rPr lang="vi-VN" sz="1600" b="1" dirty="0" smtClean="0">
                <a:solidFill>
                  <a:schemeClr val="tx1"/>
                </a:solidFill>
              </a:rPr>
              <a:t> </a:t>
            </a: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vi-VN" sz="1600" dirty="0" smtClean="0">
                <a:solidFill>
                  <a:schemeClr val="tx1"/>
                </a:solidFill>
              </a:rPr>
              <a:t>Calculul volumului anual a pierderilor de apă scursă din reţea la deteriorări şi/sau avarieri a reţelelor publice la transportul şi distribuţia apei prin reţelele publice de transport, de distribuţie a apei, </a:t>
            </a:r>
            <a:r>
              <a:rPr lang="vi-VN" sz="1600" b="1" dirty="0" smtClean="0">
                <a:solidFill>
                  <a:schemeClr val="tx1"/>
                </a:solidFill>
              </a:rPr>
              <a:t>V</a:t>
            </a:r>
            <a:r>
              <a:rPr lang="vi-VN" sz="1600" b="1" baseline="-25000" dirty="0" smtClean="0">
                <a:solidFill>
                  <a:schemeClr val="tx1"/>
                </a:solidFill>
              </a:rPr>
              <a:t>pr.r.t/d.</a:t>
            </a:r>
            <a:r>
              <a:rPr lang="vi-VN" sz="1600" dirty="0" smtClean="0">
                <a:solidFill>
                  <a:schemeClr val="tx1"/>
                </a:solidFill>
              </a:rPr>
              <a:t>, se prezintă conform tabelului nr.5 din Anexa la prezentul Regulament. </a:t>
            </a: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vi-VN" sz="1600" dirty="0" smtClean="0">
                <a:solidFill>
                  <a:schemeClr val="tx1"/>
                </a:solidFill>
              </a:rPr>
              <a:t>Calculul volumului pierderilor latente de apă se prezintă conform tabelului nr.6 din Anexa la prezentul Regulament. </a:t>
            </a: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endParaRPr lang="ro-RO" sz="1600" b="1" dirty="0">
              <a:solidFill>
                <a:schemeClr val="tx1"/>
              </a:solidFill>
            </a:endParaRPr>
          </a:p>
        </p:txBody>
      </p:sp>
      <p:sp>
        <p:nvSpPr>
          <p:cNvPr id="5"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sp>
        <p:nvSpPr>
          <p:cNvPr id="6"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pic>
        <p:nvPicPr>
          <p:cNvPr id="7" name="Picture 6" descr="C:\Users\starlab\AppData\Local\Microsoft\Windows\INetCache\Content.Word\Brazo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582" y="295824"/>
            <a:ext cx="993775" cy="1144905"/>
          </a:xfrm>
          <a:prstGeom prst="rect">
            <a:avLst/>
          </a:prstGeom>
          <a:noFill/>
          <a:ln>
            <a:noFill/>
          </a:ln>
        </p:spPr>
      </p:pic>
      <p:pic>
        <p:nvPicPr>
          <p:cNvPr id="19458" name="Picture 2"/>
          <p:cNvPicPr>
            <a:picLocks noChangeAspect="1" noChangeArrowheads="1"/>
          </p:cNvPicPr>
          <p:nvPr/>
        </p:nvPicPr>
        <p:blipFill>
          <a:blip r:embed="rId5" cstate="print"/>
          <a:srcRect/>
          <a:stretch>
            <a:fillRect/>
          </a:stretch>
        </p:blipFill>
        <p:spPr bwMode="auto">
          <a:xfrm>
            <a:off x="882628" y="2402977"/>
            <a:ext cx="7163179" cy="1595817"/>
          </a:xfrm>
          <a:prstGeom prst="rect">
            <a:avLst/>
          </a:prstGeom>
          <a:noFill/>
          <a:ln w="9525">
            <a:noFill/>
            <a:miter lim="800000"/>
            <a:headEnd/>
            <a:tailEnd/>
          </a:ln>
          <a:effectLst/>
        </p:spPr>
      </p:pic>
    </p:spTree>
    <p:extLst>
      <p:ext uri="{BB962C8B-B14F-4D97-AF65-F5344CB8AC3E}">
        <p14:creationId xmlns:p14="http://schemas.microsoft.com/office/powerpoint/2010/main" val="772088427"/>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5"/>
          <p:cNvSpPr>
            <a:spLocks noGrp="1"/>
          </p:cNvSpPr>
          <p:nvPr>
            <p:ph type="title"/>
          </p:nvPr>
        </p:nvSpPr>
        <p:spPr>
          <a:xfrm>
            <a:off x="148740" y="1469571"/>
            <a:ext cx="8839199" cy="5130865"/>
          </a:xfrm>
        </p:spPr>
        <p:txBody>
          <a:bodyPr/>
          <a:lstStyle/>
          <a:p>
            <a:r>
              <a:rPr lang="vi-VN" sz="1600" b="1" dirty="0" smtClean="0">
                <a:solidFill>
                  <a:schemeClr val="tx1"/>
                </a:solidFill>
              </a:rPr>
              <a:t>Secţiunea 4</a:t>
            </a:r>
            <a:r>
              <a:rPr lang="vi-VN" sz="1600" dirty="0" smtClean="0">
                <a:solidFill>
                  <a:schemeClr val="tx1"/>
                </a:solidFill>
              </a:rPr>
              <a:t>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APROBAREA CONSUMULUI TEHNOLOGIC ŞI A PIERDERILOR DE APĂ</a:t>
            </a:r>
            <a:r>
              <a:rPr lang="vi-VN" sz="1600" dirty="0" smtClean="0">
                <a:solidFill>
                  <a:schemeClr val="tx1"/>
                </a:solidFill>
              </a:rPr>
              <a:t> </a:t>
            </a: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vi-VN" sz="1600" b="1" dirty="0" smtClean="0">
                <a:solidFill>
                  <a:schemeClr val="tx1"/>
                </a:solidFill>
              </a:rPr>
              <a:t>36. </a:t>
            </a:r>
            <a:r>
              <a:rPr lang="vi-VN" sz="1600" dirty="0" smtClean="0">
                <a:solidFill>
                  <a:schemeClr val="tx1"/>
                </a:solidFill>
              </a:rPr>
              <a:t>Anual, până la finele lunii ianuarie, operatorii care furnizează serviciul public de alimentare cu apă şi de canalizare, titulari de licenţe eliberate de Agenţie, vor prezenta Agenţiei calculele consumurilor tehnologice şi a pierderilor de apă în sistemele publice de alimentare cu apă şi de canalizare actualizate pentru anul precedent ]n baza parametrilor efectiv înregistrați și a celor planificați pentru anul de gestiune. Aceste calcule vor fi efectuate în conformitate cu prezentul Regulament. Pct.36 în redacţia Hot. ANRE nr.273/2018 din 28.09.2018, în vigoare 02.11.2018] </a:t>
            </a: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vi-VN" sz="1600" b="1" dirty="0" smtClean="0">
                <a:solidFill>
                  <a:schemeClr val="tx1"/>
                </a:solidFill>
              </a:rPr>
              <a:t>37. </a:t>
            </a:r>
            <a:r>
              <a:rPr lang="vi-VN" sz="1600" dirty="0" smtClean="0">
                <a:solidFill>
                  <a:schemeClr val="tx1"/>
                </a:solidFill>
              </a:rPr>
              <a:t>În cazul în care valoarea actualizată a consumului tehnologic și a pierderilor de apă este mai mare decât valoarea efectiv înregistrată de operator în anul precedent, valoarea consumului tehnologic și a pierderilor de apă, acceptată în scopuri tarifare, nu va depăși valoarea efectiv înregistrată de operator în anul precedent. În cazul în care valoarea actualizată a consumului tehnologic şi a pierderilor de apă este mai mică decât valoarea efectiv înregistrată de operator în anul precedent, valoarea consumului tehnologic şi a pierderilor de apă, acceptată în scopuri tarifare, nu va depăşi nivelul valorii actualizate a consumului tehnologic şi a pierderilor de apă. [Pct.37 în redacţia Hot. ANRE nr.273/2018 din 28.09.2018, în vigoare 02.11.2018] </a:t>
            </a:r>
            <a:r>
              <a:rPr lang="vi-VN" sz="1600" b="1" dirty="0" smtClean="0">
                <a:solidFill>
                  <a:schemeClr val="tx1"/>
                </a:solidFill>
              </a:rPr>
              <a:t> </a:t>
            </a: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endParaRPr lang="ro-RO" sz="1600" b="1" dirty="0">
              <a:solidFill>
                <a:schemeClr val="tx1"/>
              </a:solidFill>
            </a:endParaRPr>
          </a:p>
        </p:txBody>
      </p:sp>
      <p:sp>
        <p:nvSpPr>
          <p:cNvPr id="5"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sp>
        <p:nvSpPr>
          <p:cNvPr id="6"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pic>
        <p:nvPicPr>
          <p:cNvPr id="7" name="Picture 6" descr="C:\Users\starlab\AppData\Local\Microsoft\Windows\INetCache\Content.Word\Brazo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582" y="295824"/>
            <a:ext cx="993775" cy="1144905"/>
          </a:xfrm>
          <a:prstGeom prst="rect">
            <a:avLst/>
          </a:prstGeom>
          <a:noFill/>
          <a:ln>
            <a:noFill/>
          </a:ln>
        </p:spPr>
      </p:pic>
    </p:spTree>
    <p:extLst>
      <p:ext uri="{BB962C8B-B14F-4D97-AF65-F5344CB8AC3E}">
        <p14:creationId xmlns:p14="http://schemas.microsoft.com/office/powerpoint/2010/main" val="772088427"/>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5"/>
          <p:cNvSpPr>
            <a:spLocks noGrp="1"/>
          </p:cNvSpPr>
          <p:nvPr>
            <p:ph type="title"/>
          </p:nvPr>
        </p:nvSpPr>
        <p:spPr>
          <a:xfrm>
            <a:off x="148740" y="1469571"/>
            <a:ext cx="8839199" cy="5130865"/>
          </a:xfrm>
        </p:spPr>
        <p:txBody>
          <a:bodyPr/>
          <a:lstStyle/>
          <a:p>
            <a:r>
              <a:rPr lang="vi-VN" sz="1600" b="1" dirty="0" smtClean="0">
                <a:solidFill>
                  <a:schemeClr val="tx1"/>
                </a:solidFill>
              </a:rPr>
              <a:t>38. </a:t>
            </a:r>
            <a:r>
              <a:rPr lang="vi-VN" sz="1600" dirty="0" smtClean="0">
                <a:solidFill>
                  <a:schemeClr val="tx1"/>
                </a:solidFill>
              </a:rPr>
              <a:t>Agenţia, în procesul examinării calculelor consumurilor tehnologice şi a pierderilor de apă este în drept să solicite de la titularul de licenţă informaţii suplimentare necesare pentru actualizarea, reglementarea şi aprobarea consumului tehnologic şi a pierderilor de apă din sistemul public de alimentare cu apă şi de canalizare. [Pct.38 în redacţia Hot. ANRE nr.273/2018 din 28.09.2018, în vigoare 02.11.2018] </a:t>
            </a: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vi-VN" sz="1600" b="1" dirty="0" smtClean="0">
                <a:solidFill>
                  <a:schemeClr val="tx1"/>
                </a:solidFill>
              </a:rPr>
              <a:t>39. </a:t>
            </a:r>
            <a:r>
              <a:rPr lang="vi-VN" sz="1600" dirty="0" smtClean="0">
                <a:solidFill>
                  <a:schemeClr val="tx1"/>
                </a:solidFill>
              </a:rPr>
              <a:t>Agenţia anual va aproba valoarea actualizată a consumului tehnologic şi a pierderilor de apă pentru anul precedent şi valoarea prognozată pentru anul de gestiune a titularului de licenţă care furnizează serviciul public de alimentare cu apă şi de canalizare. [Pct.39 în redacţia Hot. ANRE nr.273/2018 din 28.09.2018, în vigoare 02.11.2018] </a:t>
            </a:r>
            <a:r>
              <a:rPr lang="vi-VN" sz="1600" b="1" dirty="0" smtClean="0">
                <a:solidFill>
                  <a:schemeClr val="tx1"/>
                </a:solidFill>
              </a:rPr>
              <a:t> </a:t>
            </a: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endParaRPr lang="ro-RO" sz="1600" b="1" dirty="0">
              <a:solidFill>
                <a:schemeClr val="tx1"/>
              </a:solidFill>
            </a:endParaRPr>
          </a:p>
        </p:txBody>
      </p:sp>
      <p:sp>
        <p:nvSpPr>
          <p:cNvPr id="5"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sp>
        <p:nvSpPr>
          <p:cNvPr id="6"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pic>
        <p:nvPicPr>
          <p:cNvPr id="7" name="Picture 6" descr="C:\Users\starlab\AppData\Local\Microsoft\Windows\INetCache\Content.Word\Brazo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582" y="295824"/>
            <a:ext cx="993775" cy="1144905"/>
          </a:xfrm>
          <a:prstGeom prst="rect">
            <a:avLst/>
          </a:prstGeom>
          <a:noFill/>
          <a:ln>
            <a:noFill/>
          </a:ln>
        </p:spPr>
      </p:pic>
    </p:spTree>
    <p:extLst>
      <p:ext uri="{BB962C8B-B14F-4D97-AF65-F5344CB8AC3E}">
        <p14:creationId xmlns:p14="http://schemas.microsoft.com/office/powerpoint/2010/main" val="77208842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5"/>
          <p:cNvSpPr>
            <a:spLocks noGrp="1"/>
          </p:cNvSpPr>
          <p:nvPr>
            <p:ph type="title"/>
          </p:nvPr>
        </p:nvSpPr>
        <p:spPr>
          <a:xfrm>
            <a:off x="148740" y="1469571"/>
            <a:ext cx="8839199" cy="5130865"/>
          </a:xfrm>
        </p:spPr>
        <p:txBody>
          <a:bodyPr/>
          <a:lstStyle/>
          <a:p>
            <a:r>
              <a:rPr lang="vi-VN" sz="1600" b="1" dirty="0" smtClean="0">
                <a:solidFill>
                  <a:schemeClr val="tx1"/>
                </a:solidFill>
              </a:rPr>
              <a:t>7. </a:t>
            </a:r>
            <a:r>
              <a:rPr lang="vi-VN" sz="1600" dirty="0" smtClean="0">
                <a:solidFill>
                  <a:schemeClr val="tx1"/>
                </a:solidFill>
              </a:rPr>
              <a:t>Consumului tehnologic de apă la transportul, distribuţia apei include volumul de apă utilizat la procesele tehnologice de reparare planificată a reţelelor publice de transport, de distribuţie a apei şi a rezervoarelor de înmagazinare a apei, pentru spălare şi dezinfectare, inclusiv: </a:t>
            </a:r>
            <a:r>
              <a:rPr lang="ro-MO" sz="1600" dirty="0" smtClean="0">
                <a:solidFill>
                  <a:schemeClr val="tx1"/>
                </a:solidFill>
              </a:rPr>
              <a:t/>
            </a:r>
            <a:br>
              <a:rPr lang="ro-MO" sz="1600" dirty="0" smtClean="0">
                <a:solidFill>
                  <a:schemeClr val="tx1"/>
                </a:solidFill>
              </a:rPr>
            </a:br>
            <a:r>
              <a:rPr lang="vi-VN" sz="1600" dirty="0" smtClean="0">
                <a:solidFill>
                  <a:schemeClr val="tx1"/>
                </a:solidFill>
              </a:rPr>
              <a:t>a) consumul de apă la procesele de golire a reţelei publice de transport, de distribuţie a apei; </a:t>
            </a:r>
            <a:r>
              <a:rPr lang="ro-MO" sz="1600" dirty="0" smtClean="0">
                <a:solidFill>
                  <a:schemeClr val="tx1"/>
                </a:solidFill>
              </a:rPr>
              <a:t/>
            </a:r>
            <a:br>
              <a:rPr lang="ro-MO" sz="1600" dirty="0" smtClean="0">
                <a:solidFill>
                  <a:schemeClr val="tx1"/>
                </a:solidFill>
              </a:rPr>
            </a:br>
            <a:r>
              <a:rPr lang="vi-VN" sz="1600" dirty="0" smtClean="0">
                <a:solidFill>
                  <a:schemeClr val="tx1"/>
                </a:solidFill>
              </a:rPr>
              <a:t>b) consumul de apă la spălarea reţelelor publice de transport, de distribuţie a apei; </a:t>
            </a:r>
            <a:r>
              <a:rPr lang="ro-MO" sz="1600" dirty="0" smtClean="0">
                <a:solidFill>
                  <a:schemeClr val="tx1"/>
                </a:solidFill>
              </a:rPr>
              <a:t/>
            </a:r>
            <a:br>
              <a:rPr lang="ro-MO" sz="1600" dirty="0" smtClean="0">
                <a:solidFill>
                  <a:schemeClr val="tx1"/>
                </a:solidFill>
              </a:rPr>
            </a:br>
            <a:r>
              <a:rPr lang="vi-VN" sz="1600" dirty="0" smtClean="0">
                <a:solidFill>
                  <a:schemeClr val="tx1"/>
                </a:solidFill>
              </a:rPr>
              <a:t>c) consumul tehnologic de apă utilizat la spălatul, dezinfectarea rezervoarelor; </a:t>
            </a:r>
            <a:r>
              <a:rPr lang="ro-MO" sz="1600" dirty="0" smtClean="0">
                <a:solidFill>
                  <a:schemeClr val="tx1"/>
                </a:solidFill>
              </a:rPr>
              <a:t/>
            </a:r>
            <a:br>
              <a:rPr lang="ro-MO" sz="1600" dirty="0" smtClean="0">
                <a:solidFill>
                  <a:schemeClr val="tx1"/>
                </a:solidFill>
              </a:rPr>
            </a:br>
            <a:r>
              <a:rPr lang="vi-VN" sz="1600" dirty="0" smtClean="0">
                <a:solidFill>
                  <a:schemeClr val="tx1"/>
                </a:solidFill>
              </a:rPr>
              <a:t>d) volumul de apă la prelevarea probelor de apă din reţelele publice de transport, de distribuţie a apei. </a:t>
            </a: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vi-VN" sz="1600" b="1" dirty="0" smtClean="0">
                <a:solidFill>
                  <a:schemeClr val="tx1"/>
                </a:solidFill>
              </a:rPr>
              <a:t>8. </a:t>
            </a:r>
            <a:r>
              <a:rPr lang="vi-VN" sz="1600" dirty="0" smtClean="0">
                <a:solidFill>
                  <a:schemeClr val="tx1"/>
                </a:solidFill>
              </a:rPr>
              <a:t>Consumul tehnologic de apă în sistemul public de canalizare include: </a:t>
            </a:r>
            <a:r>
              <a:rPr lang="ro-MO" sz="1600" dirty="0" smtClean="0">
                <a:solidFill>
                  <a:schemeClr val="tx1"/>
                </a:solidFill>
              </a:rPr>
              <a:t/>
            </a:r>
            <a:br>
              <a:rPr lang="ro-MO" sz="1600" dirty="0" smtClean="0">
                <a:solidFill>
                  <a:schemeClr val="tx1"/>
                </a:solidFill>
              </a:rPr>
            </a:br>
            <a:r>
              <a:rPr lang="vi-VN" sz="1600" dirty="0" smtClean="0">
                <a:solidFill>
                  <a:schemeClr val="tx1"/>
                </a:solidFill>
              </a:rPr>
              <a:t>a) volumul de apă utilizat pentru răcirea rulmenţilor pompelor, suflantelor; </a:t>
            </a:r>
            <a:r>
              <a:rPr lang="ro-MO" sz="1600" dirty="0" smtClean="0">
                <a:solidFill>
                  <a:schemeClr val="tx1"/>
                </a:solidFill>
              </a:rPr>
              <a:t/>
            </a:r>
            <a:br>
              <a:rPr lang="ro-MO" sz="1600" dirty="0" smtClean="0">
                <a:solidFill>
                  <a:schemeClr val="tx1"/>
                </a:solidFill>
              </a:rPr>
            </a:br>
            <a:r>
              <a:rPr lang="vi-VN" sz="1600" dirty="0" smtClean="0">
                <a:solidFill>
                  <a:schemeClr val="tx1"/>
                </a:solidFill>
              </a:rPr>
              <a:t>b) volumul de apă utilizat în procesul de spălare a grătarelor („subsolului” secţiei de pompare); </a:t>
            </a:r>
            <a:r>
              <a:rPr lang="ro-MO" sz="1600" dirty="0" smtClean="0">
                <a:solidFill>
                  <a:schemeClr val="tx1"/>
                </a:solidFill>
              </a:rPr>
              <a:t/>
            </a:r>
            <a:br>
              <a:rPr lang="ro-MO" sz="1600" dirty="0" smtClean="0">
                <a:solidFill>
                  <a:schemeClr val="tx1"/>
                </a:solidFill>
              </a:rPr>
            </a:br>
            <a:r>
              <a:rPr lang="vi-VN" sz="1600" dirty="0" smtClean="0">
                <a:solidFill>
                  <a:schemeClr val="tx1"/>
                </a:solidFill>
              </a:rPr>
              <a:t>c) volumul de apă utilizat în procesul de tratare a nămolului; </a:t>
            </a:r>
            <a:r>
              <a:rPr lang="ro-MO" sz="1600" dirty="0" smtClean="0">
                <a:solidFill>
                  <a:schemeClr val="tx1"/>
                </a:solidFill>
              </a:rPr>
              <a:t/>
            </a:r>
            <a:br>
              <a:rPr lang="ro-MO" sz="1600" dirty="0" smtClean="0">
                <a:solidFill>
                  <a:schemeClr val="tx1"/>
                </a:solidFill>
              </a:rPr>
            </a:br>
            <a:r>
              <a:rPr lang="vi-VN" sz="1600" dirty="0" smtClean="0">
                <a:solidFill>
                  <a:schemeClr val="tx1"/>
                </a:solidFill>
              </a:rPr>
              <a:t>d) volumul de apă utilizat pentru procesele tehnologice ale laboratorului; </a:t>
            </a:r>
            <a:r>
              <a:rPr lang="ro-MO" sz="1600" dirty="0" smtClean="0">
                <a:solidFill>
                  <a:schemeClr val="tx1"/>
                </a:solidFill>
              </a:rPr>
              <a:t/>
            </a:r>
            <a:br>
              <a:rPr lang="ro-MO" sz="1600" dirty="0" smtClean="0">
                <a:solidFill>
                  <a:schemeClr val="tx1"/>
                </a:solidFill>
              </a:rPr>
            </a:br>
            <a:r>
              <a:rPr lang="vi-VN" sz="1600" dirty="0" smtClean="0">
                <a:solidFill>
                  <a:schemeClr val="tx1"/>
                </a:solidFill>
              </a:rPr>
              <a:t>e) volumul de apă utilizat la procesele de desfundare a reţelelor publice de canalizare. </a:t>
            </a: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vi-VN" sz="1600" dirty="0" smtClean="0">
                <a:solidFill>
                  <a:schemeClr val="tx1"/>
                </a:solidFill>
              </a:rPr>
              <a:t>La realizarea calculelor consumului tehnologic de apă în sistemul public de canalizare necesar funcţionării sistemului public de canalizare se ia în consideraţie şi volumul apelor uzate colectate pentru epurare din zonele unde nu există reţea publică de canalizare. </a:t>
            </a:r>
            <a:endParaRPr lang="ro-RO" sz="1600" b="1" dirty="0">
              <a:solidFill>
                <a:schemeClr val="tx1"/>
              </a:solidFill>
            </a:endParaRPr>
          </a:p>
        </p:txBody>
      </p:sp>
      <p:sp>
        <p:nvSpPr>
          <p:cNvPr id="5"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sp>
        <p:nvSpPr>
          <p:cNvPr id="6"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pic>
        <p:nvPicPr>
          <p:cNvPr id="7" name="Picture 6" descr="C:\Users\starlab\AppData\Local\Microsoft\Windows\INetCache\Content.Word\Brazo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582" y="295824"/>
            <a:ext cx="993775" cy="1144905"/>
          </a:xfrm>
          <a:prstGeom prst="rect">
            <a:avLst/>
          </a:prstGeom>
          <a:noFill/>
          <a:ln>
            <a:noFill/>
          </a:ln>
        </p:spPr>
      </p:pic>
    </p:spTree>
    <p:extLst>
      <p:ext uri="{BB962C8B-B14F-4D97-AF65-F5344CB8AC3E}">
        <p14:creationId xmlns:p14="http://schemas.microsoft.com/office/powerpoint/2010/main" val="772088427"/>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Рисунок 5" descr="Схема работы водонапорной башни Рожновского"/>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3690" y="1516379"/>
            <a:ext cx="7262892" cy="4987058"/>
          </a:xfrm>
          <a:prstGeom prst="rect">
            <a:avLst/>
          </a:prstGeom>
          <a:noFill/>
          <a:ln>
            <a:noFill/>
          </a:ln>
        </p:spPr>
      </p:pic>
      <p:sp>
        <p:nvSpPr>
          <p:cNvPr id="5"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3"/>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4"/>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pic>
        <p:nvPicPr>
          <p:cNvPr id="6" name="Picture 5" descr="C:\Users\starlab\AppData\Local\Microsoft\Windows\INetCache\Content.Word\Brazon.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582" y="295824"/>
            <a:ext cx="993775" cy="1144905"/>
          </a:xfrm>
          <a:prstGeom prst="rect">
            <a:avLst/>
          </a:prstGeom>
          <a:noFill/>
          <a:ln>
            <a:noFill/>
          </a:ln>
        </p:spPr>
      </p:pic>
    </p:spTree>
    <p:extLst>
      <p:ext uri="{BB962C8B-B14F-4D97-AF65-F5344CB8AC3E}">
        <p14:creationId xmlns:p14="http://schemas.microsoft.com/office/powerpoint/2010/main" val="2186253869"/>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Рисунок 1" descr="Чертежи водонапорных башен Рожновского разного объёма">
            <a:hlinkClick r:id="rId2" tgtFrame="&quot;_blank&quot;" tooltip="&quot;Чертежи водонапорных башен Рожновского разного объёма&quo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5283" y="1552278"/>
            <a:ext cx="7725746" cy="2749122"/>
          </a:xfrm>
          <a:prstGeom prst="rect">
            <a:avLst/>
          </a:prstGeom>
          <a:noFill/>
          <a:ln>
            <a:noFill/>
          </a:ln>
        </p:spPr>
      </p:pic>
      <p:pic>
        <p:nvPicPr>
          <p:cNvPr id="12" name="Picture 11"/>
          <p:cNvPicPr>
            <a:picLocks noChangeAspect="1"/>
          </p:cNvPicPr>
          <p:nvPr/>
        </p:nvPicPr>
        <p:blipFill>
          <a:blip r:embed="rId4" cstate="print"/>
          <a:stretch>
            <a:fillRect/>
          </a:stretch>
        </p:blipFill>
        <p:spPr>
          <a:xfrm>
            <a:off x="895740" y="4379659"/>
            <a:ext cx="7844832" cy="2129508"/>
          </a:xfrm>
          <a:prstGeom prst="rect">
            <a:avLst/>
          </a:prstGeom>
        </p:spPr>
      </p:pic>
      <p:sp>
        <p:nvSpPr>
          <p:cNvPr id="6"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5"/>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6"/>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pic>
        <p:nvPicPr>
          <p:cNvPr id="7" name="Picture 6" descr="C:\Users\starlab\AppData\Local\Microsoft\Windows\INetCache\Content.Word\Brazon.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4582" y="295824"/>
            <a:ext cx="993775" cy="1144905"/>
          </a:xfrm>
          <a:prstGeom prst="rect">
            <a:avLst/>
          </a:prstGeom>
          <a:noFill/>
          <a:ln>
            <a:noFill/>
          </a:ln>
        </p:spPr>
      </p:pic>
    </p:spTree>
    <p:extLst>
      <p:ext uri="{BB962C8B-B14F-4D97-AF65-F5344CB8AC3E}">
        <p14:creationId xmlns:p14="http://schemas.microsoft.com/office/powerpoint/2010/main" val="3836462396"/>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Inhaltsplatzhalter 8"/>
          <p:cNvSpPr txBox="1">
            <a:spLocks/>
          </p:cNvSpPr>
          <p:nvPr/>
        </p:nvSpPr>
        <p:spPr>
          <a:xfrm>
            <a:off x="2433908" y="1620411"/>
            <a:ext cx="6262254" cy="2074863"/>
          </a:xfrm>
          <a:prstGeom prst="rect">
            <a:avLst/>
          </a:prstGeom>
        </p:spPr>
        <p:txBody>
          <a:bodyPr/>
          <a:lstStyle/>
          <a:p>
            <a:endParaRPr lang="en-GB" sz="1000" dirty="0">
              <a:solidFill>
                <a:srgbClr val="534B3E"/>
              </a:solidFill>
            </a:endParaRPr>
          </a:p>
        </p:txBody>
      </p:sp>
      <p:sp>
        <p:nvSpPr>
          <p:cNvPr id="2" name="Rectangle 7"/>
          <p:cNvSpPr>
            <a:spLocks noChangeArrowheads="1"/>
          </p:cNvSpPr>
          <p:nvPr/>
        </p:nvSpPr>
        <p:spPr bwMode="auto">
          <a:xfrm>
            <a:off x="1163782" y="-24491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o-RO"/>
          </a:p>
        </p:txBody>
      </p:sp>
      <p:sp>
        <p:nvSpPr>
          <p:cNvPr id="4" name="Rectangle 8"/>
          <p:cNvSpPr>
            <a:spLocks noChangeArrowheads="1"/>
          </p:cNvSpPr>
          <p:nvPr/>
        </p:nvSpPr>
        <p:spPr bwMode="auto">
          <a:xfrm>
            <a:off x="1163782" y="21228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zh-CN"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zh-CN"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zh-CN"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ro-RO" altLang="zh-CN"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o-RO" altLang="zh-CN" sz="1800" b="0" i="0" u="none" strike="noStrike" cap="none" normalizeH="0" baseline="0" smtClean="0">
              <a:ln>
                <a:noFill/>
              </a:ln>
              <a:solidFill>
                <a:schemeClr val="tx1"/>
              </a:solidFill>
              <a:effectLst/>
              <a:latin typeface="Arial" panose="020B0604020202020204" pitchFamily="34" charset="0"/>
            </a:endParaRPr>
          </a:p>
        </p:txBody>
      </p:sp>
      <p:sp>
        <p:nvSpPr>
          <p:cNvPr id="8"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pic>
        <p:nvPicPr>
          <p:cNvPr id="9" name="Picture 8" descr="C:\Users\starlab\AppData\Local\Microsoft\Windows\INetCache\Content.Word\Brazo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582" y="295824"/>
            <a:ext cx="993775" cy="1144905"/>
          </a:xfrm>
          <a:prstGeom prst="rect">
            <a:avLst/>
          </a:prstGeom>
          <a:noFill/>
          <a:ln>
            <a:noFill/>
          </a:ln>
        </p:spPr>
      </p:pic>
      <p:sp>
        <p:nvSpPr>
          <p:cNvPr id="3" name="Rectangle 2"/>
          <p:cNvSpPr/>
          <p:nvPr/>
        </p:nvSpPr>
        <p:spPr>
          <a:xfrm>
            <a:off x="1642187" y="3013502"/>
            <a:ext cx="5906277" cy="1323439"/>
          </a:xfrm>
          <a:prstGeom prst="rect">
            <a:avLst/>
          </a:prstGeom>
        </p:spPr>
        <p:txBody>
          <a:bodyPr wrap="square">
            <a:spAutoFit/>
          </a:bodyPr>
          <a:lstStyle/>
          <a:p>
            <a:pPr algn="ctr">
              <a:buNone/>
            </a:pPr>
            <a:endParaRPr lang="ro-MO" sz="4000" i="1" dirty="0">
              <a:solidFill>
                <a:schemeClr val="tx1"/>
              </a:solidFill>
              <a:latin typeface="Calibri" pitchFamily="34" charset="0"/>
              <a:cs typeface="Calibri" pitchFamily="34" charset="0"/>
            </a:endParaRPr>
          </a:p>
          <a:p>
            <a:pPr algn="ctr">
              <a:buNone/>
            </a:pPr>
            <a:r>
              <a:rPr lang="ro-MO" sz="4000" i="1" dirty="0">
                <a:solidFill>
                  <a:schemeClr val="tx1"/>
                </a:solidFill>
                <a:latin typeface="Calibri" pitchFamily="34" charset="0"/>
                <a:cs typeface="Calibri" pitchFamily="34" charset="0"/>
              </a:rPr>
              <a:t>Mulțumesc pentru atenție</a:t>
            </a:r>
          </a:p>
        </p:txBody>
      </p:sp>
    </p:spTree>
    <p:extLst>
      <p:ext uri="{BB962C8B-B14F-4D97-AF65-F5344CB8AC3E}">
        <p14:creationId xmlns:p14="http://schemas.microsoft.com/office/powerpoint/2010/main" val="336254648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5"/>
          <p:cNvSpPr>
            <a:spLocks noGrp="1"/>
          </p:cNvSpPr>
          <p:nvPr>
            <p:ph type="title"/>
          </p:nvPr>
        </p:nvSpPr>
        <p:spPr>
          <a:xfrm>
            <a:off x="148740" y="1469571"/>
            <a:ext cx="8839199" cy="5130865"/>
          </a:xfrm>
        </p:spPr>
        <p:txBody>
          <a:bodyPr/>
          <a:lstStyle/>
          <a:p>
            <a:r>
              <a:rPr lang="vi-VN" sz="1600" b="1" dirty="0" smtClean="0">
                <a:solidFill>
                  <a:schemeClr val="tx1"/>
                </a:solidFill>
              </a:rPr>
              <a:t>9. </a:t>
            </a:r>
            <a:r>
              <a:rPr lang="vi-VN" sz="1600" dirty="0" smtClean="0">
                <a:solidFill>
                  <a:schemeClr val="tx1"/>
                </a:solidFill>
              </a:rPr>
              <a:t>Pierderile de apă din sistemul public de alimentare cu apă şi de canalizare includ: </a:t>
            </a:r>
            <a:r>
              <a:rPr lang="ro-MO" sz="1600" dirty="0" smtClean="0">
                <a:solidFill>
                  <a:schemeClr val="tx1"/>
                </a:solidFill>
              </a:rPr>
              <a:t/>
            </a:r>
            <a:br>
              <a:rPr lang="ro-MO" sz="1600" dirty="0" smtClean="0">
                <a:solidFill>
                  <a:schemeClr val="tx1"/>
                </a:solidFill>
              </a:rPr>
            </a:br>
            <a:r>
              <a:rPr lang="vi-VN" sz="1600" dirty="0" smtClean="0">
                <a:solidFill>
                  <a:schemeClr val="tx1"/>
                </a:solidFill>
              </a:rPr>
              <a:t>a) pierderile de apă la staţiile de tratare; </a:t>
            </a:r>
            <a:r>
              <a:rPr lang="ro-MO" sz="1600" dirty="0" smtClean="0">
                <a:solidFill>
                  <a:schemeClr val="tx1"/>
                </a:solidFill>
              </a:rPr>
              <a:t/>
            </a:r>
            <a:br>
              <a:rPr lang="ro-MO" sz="1600" dirty="0" smtClean="0">
                <a:solidFill>
                  <a:schemeClr val="tx1"/>
                </a:solidFill>
              </a:rPr>
            </a:br>
            <a:r>
              <a:rPr lang="vi-VN" sz="1600" dirty="0" smtClean="0">
                <a:solidFill>
                  <a:schemeClr val="tx1"/>
                </a:solidFill>
              </a:rPr>
              <a:t>b) pierderile de apă la transportul şi distribuţia apei. </a:t>
            </a: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vi-VN" sz="1600" b="1" dirty="0" smtClean="0">
                <a:solidFill>
                  <a:schemeClr val="tx1"/>
                </a:solidFill>
              </a:rPr>
              <a:t>10. </a:t>
            </a:r>
            <a:r>
              <a:rPr lang="vi-VN" sz="1600" dirty="0" smtClean="0">
                <a:solidFill>
                  <a:schemeClr val="tx1"/>
                </a:solidFill>
              </a:rPr>
              <a:t>Pierderile de apă la staţiile de tratare includ scurgeri de apă exfiltrată prin pereţii rezervoarelor, bazinelor de apă (amestecătoare, decantoare, filtre etc.). </a:t>
            </a: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vi-VN" sz="1600" b="1" dirty="0" smtClean="0">
                <a:solidFill>
                  <a:schemeClr val="tx1"/>
                </a:solidFill>
              </a:rPr>
              <a:t>11. </a:t>
            </a:r>
            <a:r>
              <a:rPr lang="vi-VN" sz="1600" dirty="0" smtClean="0">
                <a:solidFill>
                  <a:schemeClr val="tx1"/>
                </a:solidFill>
              </a:rPr>
              <a:t>Pierderile de apă la transportul şi distribuţia apei includ: </a:t>
            </a:r>
            <a:r>
              <a:rPr lang="ro-MO" sz="1600" dirty="0" smtClean="0">
                <a:solidFill>
                  <a:schemeClr val="tx1"/>
                </a:solidFill>
              </a:rPr>
              <a:t/>
            </a:r>
            <a:br>
              <a:rPr lang="ro-MO" sz="1600" dirty="0" smtClean="0">
                <a:solidFill>
                  <a:schemeClr val="tx1"/>
                </a:solidFill>
              </a:rPr>
            </a:br>
            <a:r>
              <a:rPr lang="vi-VN" sz="1600" dirty="0" smtClean="0">
                <a:solidFill>
                  <a:schemeClr val="tx1"/>
                </a:solidFill>
              </a:rPr>
              <a:t>a) volumul pierderilor de apă la deteriorări şi/ sau avarieri a reţelelor publice de transport şi de distribuţie a apei; </a:t>
            </a:r>
            <a:r>
              <a:rPr lang="ro-MO" sz="1600" dirty="0" smtClean="0">
                <a:solidFill>
                  <a:schemeClr val="tx1"/>
                </a:solidFill>
              </a:rPr>
              <a:t/>
            </a:r>
            <a:br>
              <a:rPr lang="ro-MO" sz="1600" dirty="0" smtClean="0">
                <a:solidFill>
                  <a:schemeClr val="tx1"/>
                </a:solidFill>
              </a:rPr>
            </a:br>
            <a:r>
              <a:rPr lang="vi-VN" sz="1600" dirty="0" smtClean="0">
                <a:solidFill>
                  <a:schemeClr val="tx1"/>
                </a:solidFill>
              </a:rPr>
              <a:t>b) volumul de apă la procesul de golire a reţelelor publice de transport şi de distribuţie a apei; </a:t>
            </a:r>
            <a:r>
              <a:rPr lang="ro-MO" sz="1600" dirty="0" smtClean="0">
                <a:solidFill>
                  <a:schemeClr val="tx1"/>
                </a:solidFill>
              </a:rPr>
              <a:t/>
            </a:r>
            <a:br>
              <a:rPr lang="ro-MO" sz="1600" dirty="0" smtClean="0">
                <a:solidFill>
                  <a:schemeClr val="tx1"/>
                </a:solidFill>
              </a:rPr>
            </a:br>
            <a:r>
              <a:rPr lang="vi-VN" sz="1600" dirty="0" smtClean="0">
                <a:solidFill>
                  <a:schemeClr val="tx1"/>
                </a:solidFill>
              </a:rPr>
              <a:t>c) volumul pierderilor latente de apă din reţelele publice de transport şi de distribuţie a apei. </a:t>
            </a: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vi-VN" sz="1600" dirty="0" smtClean="0">
                <a:solidFill>
                  <a:schemeClr val="tx1"/>
                </a:solidFill>
              </a:rPr>
              <a:t>La calcularea consumului tehnologic şi a pierderilor de apă se utilizează date tehnice din registrele de exploatare a utilajelor, a paşapoartelor tehnice ale instalaţiilor, hărţilor tehnologice de exploatare a sistemului public de alimentare cu apă şi de canalizare. </a:t>
            </a: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vi-VN" sz="1600" b="1" dirty="0" smtClean="0">
                <a:solidFill>
                  <a:schemeClr val="tx1"/>
                </a:solidFill>
              </a:rPr>
              <a:t>12.</a:t>
            </a:r>
            <a:r>
              <a:rPr lang="vi-VN" sz="1600" dirty="0" smtClean="0">
                <a:solidFill>
                  <a:schemeClr val="tx1"/>
                </a:solidFill>
              </a:rPr>
              <a:t> Calculul consumului de apă la realizarea operaţiunilor tehnologice pentru furnizarea serviciului public de alimentare cu apă şi de canalizare precum şi calculul pierderilor de apă din sistemul public de alimentare cu apă în anul de reglementare se realizează pentru fiecare operaţiune tehnologică, tehnică.</a:t>
            </a:r>
            <a:endParaRPr lang="ro-RO" sz="1600" b="1" dirty="0">
              <a:solidFill>
                <a:schemeClr val="tx1"/>
              </a:solidFill>
            </a:endParaRPr>
          </a:p>
        </p:txBody>
      </p:sp>
      <p:sp>
        <p:nvSpPr>
          <p:cNvPr id="5"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sp>
        <p:nvSpPr>
          <p:cNvPr id="6"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pic>
        <p:nvPicPr>
          <p:cNvPr id="7" name="Picture 6" descr="C:\Users\starlab\AppData\Local\Microsoft\Windows\INetCache\Content.Word\Brazo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582" y="295824"/>
            <a:ext cx="993775" cy="1144905"/>
          </a:xfrm>
          <a:prstGeom prst="rect">
            <a:avLst/>
          </a:prstGeom>
          <a:noFill/>
          <a:ln>
            <a:noFill/>
          </a:ln>
        </p:spPr>
      </p:pic>
    </p:spTree>
    <p:extLst>
      <p:ext uri="{BB962C8B-B14F-4D97-AF65-F5344CB8AC3E}">
        <p14:creationId xmlns:p14="http://schemas.microsoft.com/office/powerpoint/2010/main" val="77208842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5"/>
          <p:cNvSpPr>
            <a:spLocks noGrp="1"/>
          </p:cNvSpPr>
          <p:nvPr>
            <p:ph type="title"/>
          </p:nvPr>
        </p:nvSpPr>
        <p:spPr>
          <a:xfrm>
            <a:off x="148740" y="1469571"/>
            <a:ext cx="8839199" cy="5130865"/>
          </a:xfrm>
        </p:spPr>
        <p:txBody>
          <a:bodyPr/>
          <a:lstStyle/>
          <a:p>
            <a:r>
              <a:rPr lang="vi-VN" sz="1600" b="1" dirty="0" smtClean="0">
                <a:solidFill>
                  <a:schemeClr val="tx1"/>
                </a:solidFill>
              </a:rPr>
              <a:t>13. </a:t>
            </a:r>
            <a:r>
              <a:rPr lang="vi-VN" sz="1600" dirty="0" smtClean="0">
                <a:solidFill>
                  <a:schemeClr val="tx1"/>
                </a:solidFill>
              </a:rPr>
              <a:t>În cazul în care operatorul nu prezintă informaţii prin care se confirmă veridicitatea indicatorilor utilizaţi în calcul la realizarea operaţiunilor tehnologice, volumul respectiv de apă nu se califică ca consum tehnologic. </a:t>
            </a: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vi-VN" sz="1600" b="1" dirty="0" smtClean="0">
                <a:solidFill>
                  <a:schemeClr val="tx1"/>
                </a:solidFill>
              </a:rPr>
              <a:t>14. </a:t>
            </a:r>
            <a:r>
              <a:rPr lang="vi-VN" sz="1600" dirty="0" smtClean="0">
                <a:solidFill>
                  <a:schemeClr val="tx1"/>
                </a:solidFill>
              </a:rPr>
              <a:t>La calcularea consumului de apă pentru serviciile antiincendiare se utilizează date tehnice conform datelor prezentate de Serviciul Protecţiei Civile şi Situaţii Excepţionale al Ministerului Afacerilor Interne. </a:t>
            </a: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vi-VN" sz="1600" b="1" dirty="0" smtClean="0">
                <a:solidFill>
                  <a:schemeClr val="tx1"/>
                </a:solidFill>
              </a:rPr>
              <a:t>15. </a:t>
            </a:r>
            <a:r>
              <a:rPr lang="vi-VN" sz="1600" dirty="0" smtClean="0">
                <a:solidFill>
                  <a:schemeClr val="tx1"/>
                </a:solidFill>
              </a:rPr>
              <a:t>Calculul consumului de apă pentru necesităţile gospodăreşti ale operatorului se realizează în funcţie de numărul personalului tehnic angajaţi ai operatorului, numărul zilelor de lucru ale personalului tehnic angajat, numărul utilajelor tehnice (autocamioane, automobile) aflate în uz</a:t>
            </a:r>
            <a:r>
              <a:rPr lang="vi-VN" sz="1600" i="1" dirty="0" smtClean="0">
                <a:solidFill>
                  <a:schemeClr val="tx1"/>
                </a:solidFill>
              </a:rPr>
              <a:t>.</a:t>
            </a:r>
            <a:r>
              <a:rPr lang="vi-VN" sz="1600" dirty="0" smtClean="0">
                <a:solidFill>
                  <a:schemeClr val="tx1"/>
                </a:solidFill>
              </a:rPr>
              <a:t> </a:t>
            </a:r>
            <a:endParaRPr lang="ro-RO" sz="1600" b="1" dirty="0">
              <a:solidFill>
                <a:schemeClr val="tx1"/>
              </a:solidFill>
            </a:endParaRPr>
          </a:p>
        </p:txBody>
      </p:sp>
      <p:sp>
        <p:nvSpPr>
          <p:cNvPr id="5"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sp>
        <p:nvSpPr>
          <p:cNvPr id="6"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pic>
        <p:nvPicPr>
          <p:cNvPr id="7" name="Picture 6" descr="C:\Users\starlab\AppData\Local\Microsoft\Windows\INetCache\Content.Word\Brazo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582" y="295824"/>
            <a:ext cx="993775" cy="1144905"/>
          </a:xfrm>
          <a:prstGeom prst="rect">
            <a:avLst/>
          </a:prstGeom>
          <a:noFill/>
          <a:ln>
            <a:noFill/>
          </a:ln>
        </p:spPr>
      </p:pic>
    </p:spTree>
    <p:extLst>
      <p:ext uri="{BB962C8B-B14F-4D97-AF65-F5344CB8AC3E}">
        <p14:creationId xmlns:p14="http://schemas.microsoft.com/office/powerpoint/2010/main" val="77208842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5"/>
          <p:cNvSpPr>
            <a:spLocks noGrp="1"/>
          </p:cNvSpPr>
          <p:nvPr>
            <p:ph type="title"/>
          </p:nvPr>
        </p:nvSpPr>
        <p:spPr>
          <a:xfrm>
            <a:off x="148740" y="1469571"/>
            <a:ext cx="8839199" cy="5130865"/>
          </a:xfrm>
        </p:spPr>
        <p:txBody>
          <a:bodyPr/>
          <a:lstStyle/>
          <a:p>
            <a:r>
              <a:rPr lang="vi-VN" sz="1600" b="1" dirty="0" smtClean="0">
                <a:solidFill>
                  <a:schemeClr val="tx1"/>
                </a:solidFill>
              </a:rPr>
              <a:t>Secţiunea 3</a:t>
            </a:r>
            <a:r>
              <a:rPr lang="vi-VN" sz="1600" dirty="0" smtClean="0">
                <a:solidFill>
                  <a:schemeClr val="tx1"/>
                </a:solidFill>
              </a:rPr>
              <a:t>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CALCULAREA CONSUMULUI TEHNOLOGIC ŞI A PIERDERILOR DE APĂ</a:t>
            </a:r>
            <a:r>
              <a:rPr lang="vi-VN" sz="1600" dirty="0" smtClean="0">
                <a:solidFill>
                  <a:schemeClr val="tx1"/>
                </a:solidFill>
              </a:rPr>
              <a:t> </a:t>
            </a: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vi-VN" sz="1600" b="1" dirty="0" smtClean="0">
                <a:solidFill>
                  <a:schemeClr val="tx1"/>
                </a:solidFill>
              </a:rPr>
              <a:t>Subsecţiunea I</a:t>
            </a:r>
            <a:r>
              <a:rPr lang="vi-VN" sz="1600" dirty="0" smtClean="0">
                <a:solidFill>
                  <a:schemeClr val="tx1"/>
                </a:solidFill>
              </a:rPr>
              <a:t>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Consumul tehnologic de apă</a:t>
            </a:r>
            <a:r>
              <a:rPr lang="vi-VN" sz="1600" dirty="0" smtClean="0">
                <a:solidFill>
                  <a:schemeClr val="tx1"/>
                </a:solidFill>
              </a:rPr>
              <a:t> </a:t>
            </a: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vi-VN" sz="1600" b="1" dirty="0" smtClean="0">
                <a:solidFill>
                  <a:schemeClr val="tx1"/>
                </a:solidFill>
              </a:rPr>
              <a:t>16. </a:t>
            </a:r>
            <a:r>
              <a:rPr lang="vi-VN" sz="1600" dirty="0" smtClean="0">
                <a:solidFill>
                  <a:schemeClr val="tx1"/>
                </a:solidFill>
              </a:rPr>
              <a:t>Volumul total al consumului tehnologic şi a pierderilor de apă în sistemul public de alimentare cu apă, VPA </a:t>
            </a:r>
            <a:r>
              <a:rPr lang="vi-VN" sz="1600" baseline="-25000" dirty="0" smtClean="0">
                <a:solidFill>
                  <a:schemeClr val="tx1"/>
                </a:solidFill>
              </a:rPr>
              <a:t>n</a:t>
            </a:r>
            <a:r>
              <a:rPr lang="vi-VN" sz="1600" dirty="0" smtClean="0">
                <a:solidFill>
                  <a:schemeClr val="tx1"/>
                </a:solidFill>
              </a:rPr>
              <a:t>, se determină conform formulei: </a:t>
            </a: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en-US" sz="1600" b="1" dirty="0" err="1" smtClean="0">
                <a:solidFill>
                  <a:schemeClr val="tx1"/>
                </a:solidFill>
              </a:rPr>
              <a:t>VPA</a:t>
            </a:r>
            <a:r>
              <a:rPr lang="en-US" sz="1600" b="1" baseline="-25000" dirty="0" err="1" smtClean="0">
                <a:solidFill>
                  <a:schemeClr val="tx1"/>
                </a:solidFill>
              </a:rPr>
              <a:t>n</a:t>
            </a:r>
            <a:r>
              <a:rPr lang="en-US" sz="1600" b="1" baseline="-25000" dirty="0" smtClean="0">
                <a:solidFill>
                  <a:schemeClr val="tx1"/>
                </a:solidFill>
              </a:rPr>
              <a:t>. </a:t>
            </a:r>
            <a:r>
              <a:rPr lang="en-US" sz="1600" b="1" dirty="0" smtClean="0">
                <a:solidFill>
                  <a:schemeClr val="tx1"/>
                </a:solidFill>
              </a:rPr>
              <a:t>= </a:t>
            </a:r>
            <a:r>
              <a:rPr lang="en-US" sz="1600" b="1" dirty="0" err="1" smtClean="0">
                <a:solidFill>
                  <a:schemeClr val="tx1"/>
                </a:solidFill>
              </a:rPr>
              <a:t>V</a:t>
            </a:r>
            <a:r>
              <a:rPr lang="en-US" sz="1600" b="1" baseline="-25000" dirty="0" err="1" smtClean="0">
                <a:solidFill>
                  <a:schemeClr val="tx1"/>
                </a:solidFill>
              </a:rPr>
              <a:t>c.t</a:t>
            </a:r>
            <a:r>
              <a:rPr lang="en-US" sz="1600" b="1" baseline="-25000" dirty="0" smtClean="0">
                <a:solidFill>
                  <a:schemeClr val="tx1"/>
                </a:solidFill>
              </a:rPr>
              <a:t>. </a:t>
            </a:r>
            <a:r>
              <a:rPr lang="en-US" sz="1600" b="1" baseline="-25000" dirty="0" err="1" smtClean="0">
                <a:solidFill>
                  <a:schemeClr val="tx1"/>
                </a:solidFill>
              </a:rPr>
              <a:t>sum.</a:t>
            </a:r>
            <a:r>
              <a:rPr lang="en-US" sz="1600" b="1" dirty="0" err="1" smtClean="0">
                <a:solidFill>
                  <a:schemeClr val="tx1"/>
                </a:solidFill>
              </a:rPr>
              <a:t>+V</a:t>
            </a:r>
            <a:r>
              <a:rPr lang="en-US" sz="1600" b="1" baseline="-25000" dirty="0" err="1" smtClean="0">
                <a:solidFill>
                  <a:schemeClr val="tx1"/>
                </a:solidFill>
              </a:rPr>
              <a:t>pr.a.sum</a:t>
            </a:r>
            <a:r>
              <a:rPr lang="en-US" sz="1600" b="1" baseline="-25000" dirty="0" smtClean="0">
                <a:solidFill>
                  <a:schemeClr val="tx1"/>
                </a:solidFill>
              </a:rPr>
              <a:t> </a:t>
            </a:r>
            <a:r>
              <a:rPr lang="en-US" sz="1600" dirty="0" smtClean="0">
                <a:solidFill>
                  <a:schemeClr val="tx1"/>
                </a:solidFill>
              </a:rPr>
              <a:t>, m</a:t>
            </a:r>
            <a:r>
              <a:rPr lang="en-US" sz="1600" baseline="30000" dirty="0" smtClean="0">
                <a:solidFill>
                  <a:schemeClr val="tx1"/>
                </a:solidFill>
              </a:rPr>
              <a:t>3</a:t>
            </a:r>
            <a:r>
              <a:rPr lang="en-US" sz="1600" dirty="0" smtClean="0">
                <a:solidFill>
                  <a:schemeClr val="tx1"/>
                </a:solidFill>
              </a:rPr>
              <a:t>, (1) </a:t>
            </a: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ro-MO" sz="1600" dirty="0" smtClean="0">
                <a:solidFill>
                  <a:schemeClr val="tx1"/>
                </a:solidFill>
              </a:rPr>
              <a:t/>
            </a:r>
            <a:br>
              <a:rPr lang="ro-MO" sz="1600" dirty="0" smtClean="0">
                <a:solidFill>
                  <a:schemeClr val="tx1"/>
                </a:solidFill>
              </a:rPr>
            </a:br>
            <a:r>
              <a:rPr lang="vi-VN" sz="1600" dirty="0" smtClean="0">
                <a:solidFill>
                  <a:schemeClr val="tx1"/>
                </a:solidFill>
              </a:rPr>
              <a:t>unde: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V</a:t>
            </a:r>
            <a:r>
              <a:rPr lang="vi-VN" sz="1600" b="1" baseline="-25000" dirty="0" smtClean="0">
                <a:solidFill>
                  <a:schemeClr val="tx1"/>
                </a:solidFill>
              </a:rPr>
              <a:t>c.t.sum.</a:t>
            </a:r>
            <a:r>
              <a:rPr lang="vi-VN" sz="1600" dirty="0" smtClean="0">
                <a:solidFill>
                  <a:schemeClr val="tx1"/>
                </a:solidFill>
              </a:rPr>
              <a:t> – consumul tehnologic sumar de apă la furnizarea serviciului public de alimentare cu apă şi de canalizare</a:t>
            </a:r>
            <a:r>
              <a:rPr lang="vi-VN" sz="1600" i="1" dirty="0" smtClean="0">
                <a:solidFill>
                  <a:schemeClr val="tx1"/>
                </a:solidFill>
              </a:rPr>
              <a:t>, </a:t>
            </a:r>
            <a:r>
              <a:rPr lang="vi-VN" sz="1600" dirty="0" smtClean="0">
                <a:solidFill>
                  <a:schemeClr val="tx1"/>
                </a:solidFill>
              </a:rPr>
              <a:t>în anul de reglementare se determină conform formulei (2) din punctul 17 al prezentului Regulament; </a:t>
            </a:r>
            <a:r>
              <a:rPr lang="ro-MO" sz="1600" dirty="0" smtClean="0">
                <a:solidFill>
                  <a:schemeClr val="tx1"/>
                </a:solidFill>
              </a:rPr>
              <a:t/>
            </a:r>
            <a:br>
              <a:rPr lang="ro-MO" sz="1600" dirty="0" smtClean="0">
                <a:solidFill>
                  <a:schemeClr val="tx1"/>
                </a:solidFill>
              </a:rPr>
            </a:br>
            <a:r>
              <a:rPr lang="vi-VN" sz="1600" b="1" dirty="0" smtClean="0">
                <a:solidFill>
                  <a:schemeClr val="tx1"/>
                </a:solidFill>
              </a:rPr>
              <a:t>V</a:t>
            </a:r>
            <a:r>
              <a:rPr lang="vi-VN" sz="1600" b="1" baseline="-25000" dirty="0" smtClean="0">
                <a:solidFill>
                  <a:schemeClr val="tx1"/>
                </a:solidFill>
              </a:rPr>
              <a:t>pr.a.sum.</a:t>
            </a:r>
            <a:r>
              <a:rPr lang="vi-VN" sz="1600" dirty="0" smtClean="0">
                <a:solidFill>
                  <a:schemeClr val="tx1"/>
                </a:solidFill>
              </a:rPr>
              <a:t> – pierderile sumare de apă la furnizarea serviciului public de alimentare cu apă şi de canalizare, în anul de reglementare se determină conform formulei (27) din punctul 33 al prezentului Regulament. </a:t>
            </a:r>
            <a:r>
              <a:rPr lang="ro-MO" sz="1600" dirty="0" smtClean="0">
                <a:solidFill>
                  <a:schemeClr val="tx1"/>
                </a:solidFill>
              </a:rPr>
              <a:t/>
            </a:r>
            <a:br>
              <a:rPr lang="ro-MO" sz="1600" dirty="0" smtClean="0">
                <a:solidFill>
                  <a:schemeClr val="tx1"/>
                </a:solidFill>
              </a:rPr>
            </a:br>
            <a:endParaRPr lang="ro-RO" sz="1600" b="1" dirty="0">
              <a:solidFill>
                <a:schemeClr val="tx1"/>
              </a:solidFill>
            </a:endParaRPr>
          </a:p>
        </p:txBody>
      </p:sp>
      <p:sp>
        <p:nvSpPr>
          <p:cNvPr id="5"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sp>
        <p:nvSpPr>
          <p:cNvPr id="6" name="Rectangle 9"/>
          <p:cNvSpPr>
            <a:spLocks noChangeArrowheads="1"/>
          </p:cNvSpPr>
          <p:nvPr/>
        </p:nvSpPr>
        <p:spPr bwMode="auto">
          <a:xfrm>
            <a:off x="1642188" y="302404"/>
            <a:ext cx="734575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rgbClr val="204AFC"/>
                </a:solidFill>
                <a:effectLst/>
                <a:latin typeface="Arial" panose="020B0604020202020204" pitchFamily="34" charset="0"/>
                <a:ea typeface="Calibri" panose="020F0502020204030204" pitchFamily="34" charset="0"/>
                <a:cs typeface="Arial" panose="020B0604020202020204" pitchFamily="34" charset="0"/>
              </a:rPr>
            </a:br>
            <a:r>
              <a:rPr lang="x-none" sz="1400" dirty="0" smtClean="0">
                <a:solidFill>
                  <a:srgbClr val="0C30A4"/>
                </a:solidFill>
                <a:cs typeface="Times New Roman" panose="02020603050405020304" pitchFamily="18" charset="0"/>
              </a:rPr>
              <a:t>Republica Moldova</a:t>
            </a:r>
            <a:r>
              <a:rPr lang="x-none" sz="1400" dirty="0">
                <a:solidFill>
                  <a:srgbClr val="0C30A4"/>
                </a:solidFill>
                <a:cs typeface="Times New Roman" panose="02020603050405020304" pitchFamily="18" charset="0"/>
              </a:rPr>
              <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Agenția</a:t>
            </a:r>
            <a:r>
              <a:rPr lang="x-none" sz="1400" dirty="0" smtClean="0">
                <a:solidFill>
                  <a:srgbClr val="0C30A4"/>
                </a:solidFill>
                <a:cs typeface="Times New Roman" panose="02020603050405020304" pitchFamily="18" charset="0"/>
              </a:rPr>
              <a:t> Națională </a:t>
            </a:r>
            <a:r>
              <a:rPr lang="x-none" sz="1400" dirty="0">
                <a:solidFill>
                  <a:srgbClr val="0C30A4"/>
                </a:solidFill>
                <a:cs typeface="Times New Roman" panose="02020603050405020304" pitchFamily="18" charset="0"/>
              </a:rPr>
              <a:t>pentru Reglementare în Energetică</a:t>
            </a:r>
            <a:br>
              <a:rPr lang="x-none" sz="14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ANRE</a:t>
            </a:r>
            <a:r>
              <a:rPr lang="x-none" sz="1200" dirty="0">
                <a:solidFill>
                  <a:srgbClr val="0C30A4"/>
                </a:solidFill>
                <a:cs typeface="Times New Roman" panose="02020603050405020304" pitchFamily="18" charset="0"/>
              </a:rPr>
              <a:t/>
            </a:r>
            <a:br>
              <a:rPr lang="x-none" sz="1200" dirty="0">
                <a:solidFill>
                  <a:srgbClr val="0C30A4"/>
                </a:solidFill>
                <a:cs typeface="Times New Roman" panose="02020603050405020304" pitchFamily="18" charset="0"/>
              </a:rPr>
            </a:br>
            <a:r>
              <a:rPr lang="x-none" sz="1200" dirty="0" smtClean="0">
                <a:solidFill>
                  <a:srgbClr val="0C30A4"/>
                </a:solidFill>
                <a:cs typeface="Times New Roman" panose="02020603050405020304" pitchFamily="18" charset="0"/>
              </a:rPr>
              <a:t>str. Alexandr Pușkin 52/A</a:t>
            </a:r>
            <a:r>
              <a:rPr lang="x-none" sz="1200" dirty="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rPr>
              <a:t>MD-2005 Chișinău, Tel: 022 852 901  </a:t>
            </a:r>
            <a:r>
              <a:rPr lang="x-none" sz="1200" dirty="0" smtClean="0">
                <a:solidFill>
                  <a:srgbClr val="0C30A4"/>
                </a:solidFill>
                <a:cs typeface="Times New Roman" panose="02020603050405020304" pitchFamily="18" charset="0"/>
                <a:hlinkClick r:id="rId2"/>
              </a:rPr>
              <a:t>anre@anre.md</a:t>
            </a:r>
            <a:r>
              <a:rPr lang="x-none" sz="1200" dirty="0" smtClean="0">
                <a:solidFill>
                  <a:srgbClr val="0C30A4"/>
                </a:solidFill>
                <a:cs typeface="Times New Roman" panose="02020603050405020304" pitchFamily="18" charset="0"/>
              </a:rPr>
              <a:t>, </a:t>
            </a:r>
            <a:r>
              <a:rPr lang="x-none" sz="1200" dirty="0" smtClean="0">
                <a:solidFill>
                  <a:srgbClr val="0C30A4"/>
                </a:solidFill>
                <a:cs typeface="Times New Roman" panose="02020603050405020304" pitchFamily="18" charset="0"/>
                <a:hlinkClick r:id="rId3"/>
              </a:rPr>
              <a:t>http://www.anre.md</a:t>
            </a:r>
            <a:endParaRPr lang="x-none" altLang="ro-RO" sz="1200" dirty="0" smtClean="0">
              <a:solidFill>
                <a:srgbClr val="0C30A4"/>
              </a:solidFill>
              <a:latin typeface="Arial" panose="020B0604020202020204" pitchFamily="34" charset="0"/>
              <a:cs typeface="Times New Roman" panose="02020603050405020304" pitchFamily="18" charset="0"/>
            </a:endParaRPr>
          </a:p>
          <a:p>
            <a:pPr lvl="0" eaLnBrk="0" hangingPunct="0"/>
            <a:endParaRPr kumimoji="0" lang="ro-RO" altLang="ro-RO" sz="1100" i="0" u="none" strike="noStrike" cap="none" normalizeH="0" baseline="0" dirty="0" smtClean="0">
              <a:ln>
                <a:noFill/>
              </a:ln>
              <a:solidFill>
                <a:srgbClr val="0C30A4"/>
              </a:solidFill>
              <a:effectLst/>
              <a:latin typeface="Arial" panose="020B0604020202020204" pitchFamily="34" charset="0"/>
            </a:endParaRPr>
          </a:p>
        </p:txBody>
      </p:sp>
      <p:pic>
        <p:nvPicPr>
          <p:cNvPr id="7" name="Picture 6" descr="C:\Users\starlab\AppData\Local\Microsoft\Windows\INetCache\Content.Word\Brazo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582" y="295824"/>
            <a:ext cx="993775" cy="1144905"/>
          </a:xfrm>
          <a:prstGeom prst="rect">
            <a:avLst/>
          </a:prstGeom>
          <a:noFill/>
          <a:ln>
            <a:noFill/>
          </a:ln>
        </p:spPr>
      </p:pic>
      <p:pic>
        <p:nvPicPr>
          <p:cNvPr id="72706" name="Picture 2"/>
          <p:cNvPicPr>
            <a:picLocks noChangeAspect="1" noChangeArrowheads="1"/>
          </p:cNvPicPr>
          <p:nvPr/>
        </p:nvPicPr>
        <p:blipFill>
          <a:blip r:embed="rId5" cstate="print"/>
          <a:srcRect/>
          <a:stretch>
            <a:fillRect/>
          </a:stretch>
        </p:blipFill>
        <p:spPr bwMode="auto">
          <a:xfrm>
            <a:off x="3467099" y="3725634"/>
            <a:ext cx="4321629" cy="742780"/>
          </a:xfrm>
          <a:prstGeom prst="rect">
            <a:avLst/>
          </a:prstGeom>
          <a:noFill/>
          <a:ln w="9525">
            <a:noFill/>
            <a:miter lim="800000"/>
            <a:headEnd/>
            <a:tailEnd/>
          </a:ln>
          <a:effectLst/>
        </p:spPr>
      </p:pic>
    </p:spTree>
    <p:extLst>
      <p:ext uri="{BB962C8B-B14F-4D97-AF65-F5344CB8AC3E}">
        <p14:creationId xmlns:p14="http://schemas.microsoft.com/office/powerpoint/2010/main" val="77208842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GIZ_Banner_Kopfzeile-Ausland (3)">
  <a:themeElements>
    <a:clrScheme name="GIZ">
      <a:dk1>
        <a:srgbClr val="000000"/>
      </a:dk1>
      <a:lt1>
        <a:srgbClr val="FFFFFF"/>
      </a:lt1>
      <a:dk2>
        <a:srgbClr val="6E6452"/>
      </a:dk2>
      <a:lt2>
        <a:srgbClr val="D2CDC8"/>
      </a:lt2>
      <a:accent1>
        <a:srgbClr val="C80F0F"/>
      </a:accent1>
      <a:accent2>
        <a:srgbClr val="4B859F"/>
      </a:accent2>
      <a:accent3>
        <a:srgbClr val="B498BA"/>
      </a:accent3>
      <a:accent4>
        <a:srgbClr val="F3BF49"/>
      </a:accent4>
      <a:accent5>
        <a:srgbClr val="94B322"/>
      </a:accent5>
      <a:accent6>
        <a:srgbClr val="B4E3ED"/>
      </a:accent6>
      <a:hlink>
        <a:srgbClr val="0000FF"/>
      </a:hlink>
      <a:folHlink>
        <a:srgbClr val="800080"/>
      </a:folHlink>
    </a:clrScheme>
    <a:fontScheme name="GIZ Schrift">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GIZ_Banner_Kopfzeile-Ausland (3)</Template>
  <TotalTime>1915</TotalTime>
  <Words>12017</Words>
  <Application>Microsoft Office PowerPoint</Application>
  <PresentationFormat>On-screen Show (4:3)</PresentationFormat>
  <Paragraphs>182</Paragraphs>
  <Slides>62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62</vt:i4>
      </vt:variant>
    </vt:vector>
  </HeadingPairs>
  <TitlesOfParts>
    <vt:vector size="67" baseType="lpstr">
      <vt:lpstr>Arial</vt:lpstr>
      <vt:lpstr>Arial Narrow</vt:lpstr>
      <vt:lpstr>Calibri</vt:lpstr>
      <vt:lpstr>Times New Roman</vt:lpstr>
      <vt:lpstr>GIZ_Banner_Kopfzeile-Ausland (3)</vt:lpstr>
      <vt:lpstr>Curs de instruire pentru operatorii care furnizează/prestează serviciul public de alimentare cu apă și de canalizare   Tematica: Acte legislative și normative cu privire la exploatarea rețelelor publice de alimentare cu de apă/de canalizare    Șef Secția investiții: Vitalie RAȚĂ   Chișinău 2020</vt:lpstr>
      <vt:lpstr> „Regulamentul   cu privire la stabilirea și aprobarea, în scop de determinare a tarifelor, a consumului tehnologic și a pierderilor de apă în sistemele publice de alimentare cu apă”  aprobat prin Hotărârea Consiliului de administrație al ANRE nr. 180/2016 din 10 iulie 2016</vt:lpstr>
      <vt:lpstr>MODEL  DE  CALCUL  a consumului tehnologic și a pierderilor de apă în sistemele publice de alimentare cu apă  a titularului de licență „Apă-Canal” pentru anul 2019 în baza parametrilor efectivi  Secțiunea 1 SCOPUL ȘI DOMENIUL DE APLICARE  1. Regulamentul cu privire la stabilirea şi aprobarea, în scop de determinare a tarifelor, a consumului tehnologic şi a pierderilor de apă în sistemele publice de alimentare cu apă (în continuare Regulament) are drept scop stabilirea modalităţii unice de calculare şi aprobare a consumurilor tehnologice şi a pierderilor de apă în sistemele publice de alimentare cu apă şi de canalizare, volume de apă care vor fi luate în consideraţie la determinarea tarifelor pentru serviciul public de alimentare cu apă, de canalizare şi de epurare a apelor uzate.  2. Calcularea consumului tehnologic şi a pierderilor de apă se realizează în conformitate cu prezentul Regulament, de către fiecare operator care furnizează serviciul public de alimentare cu apă şi de canalizare în scopul justificării consumului tehnologic şi a pierderilor de apă în procesele de captare, tratare, transportul, acumularea şi distribuţia apei, respectiv, canalizarea, epurarea şi evacuarea apelor uzate.</vt:lpstr>
      <vt:lpstr>Secțiunea 2 DISPOZIȚII GENERALE 3. În sensul prezentului Regulament, noţiunile şi termenii utilizaţi semnifică următoarele:  consum tehnologic – cantitatea de apă consumată/ utilizată pentru a se realiza procesele tehnice, procesele tehnologice la furnizarea serviciului public de alimentare cu apă şi de canalizare, lucrări necesare a fi efectuate în anul de reglementare în conformitate cu actele normativ tehnice de profil;  pierderi de apă – cantitatea de apă pierdută la furnizarea serviciului public de alimentare cu apă în procesele de tratare, transportul, distribuţia apei prin sistemul public de alimentare cu apă.  4. Consumul tehnologic de apă din sistemul public de alimentare cu apă şi de canalizare include: a) consumul tehnologic de apă în procesele de captare a apei;  b) consumul tehnologic de apă în procesele de tratare a apei;  c) consumul tehnologic de apă la transportul şi distribuţia apei;  d) consumul de apă pentru necesităţile antiincendiare;  e) consumul de apă pentru necesităţile gospodăreşti ale operatorului;  f) consumul tehnologic de apă în sistemul public de canalizare. </vt:lpstr>
      <vt:lpstr>5. Consumul tehnologic de apă în procesele de captare a apei include:  a) consumul tehnologic de apă la captarea apei din sursele de suprafaţă, inclusiv consumul de apă la spălatul sitelor; consumul de apă la spălatul microfiltrelor; consumul de apă la spălarea conductelor de captare (aspiraţie, sifon, gravitaţionale);   b) consumul tehnologic de apă la captarea apei din sursele subterane, inclusiv consumul tehnologic de apă la spălatul şi dezinfectarea fântânilor arteziene; consumul tehnologic de apă la spălatul şi dezinfectarea castelelor/ turnurilor de apă; consumul tehnologic de apă la spălarea şi dezinfectarea reţelei de transport al apei de la fântâna arteziană până la castelul/turnul de apă, până la colectorul/ bazinul de apă.   6. Consumul tehnologic de apă în procesele de tratare a apei include:  a) consumul tehnologic de apă pentru spălatul, dezinfectarea filtrelor;  b) consumul tehnologic de apă la răcirea rulmenţilor pompelor, suflantelor;  c) consumul tehnologic de apă la spălatul, dezinfectarea rezervoarelor;  d) consumul tehnologic de apă la prelevarea probelor în procesul de prelucrare fizico-chimică a apei;  e) consumul tehnologic de apă pentru necesităţile tehnologice ale laboratorului; f) consumul tehnologic de apă la evacuarea nămolului din camerele de floculaţie (reacţie), din decantoare. </vt:lpstr>
      <vt:lpstr>7. Consumului tehnologic de apă la transportul, distribuţia apei include volumul de apă utilizat la procesele tehnologice de reparare planificată a reţelelor publice de transport, de distribuţie a apei şi a rezervoarelor de înmagazinare a apei, pentru spălare şi dezinfectare, inclusiv:  a) consumul de apă la procesele de golire a reţelei publice de transport, de distribuţie a apei;  b) consumul de apă la spălarea reţelelor publice de transport, de distribuţie a apei;  c) consumul tehnologic de apă utilizat la spălatul, dezinfectarea rezervoarelor;  d) volumul de apă la prelevarea probelor de apă din reţelele publice de transport, de distribuţie a apei.   8. Consumul tehnologic de apă în sistemul public de canalizare include:  a) volumul de apă utilizat pentru răcirea rulmenţilor pompelor, suflantelor;  b) volumul de apă utilizat în procesul de spălare a grătarelor („subsolului” secţiei de pompare);  c) volumul de apă utilizat în procesul de tratare a nămolului;  d) volumul de apă utilizat pentru procesele tehnologice ale laboratorului;  e) volumul de apă utilizat la procesele de desfundare a reţelelor publice de canalizare.   La realizarea calculelor consumului tehnologic de apă în sistemul public de canalizare necesar funcţionării sistemului public de canalizare se ia în consideraţie şi volumul apelor uzate colectate pentru epurare din zonele unde nu există reţea publică de canalizare. </vt:lpstr>
      <vt:lpstr>9. Pierderile de apă din sistemul public de alimentare cu apă şi de canalizare includ:  a) pierderile de apă la staţiile de tratare;  b) pierderile de apă la transportul şi distribuţia apei.   10. Pierderile de apă la staţiile de tratare includ scurgeri de apă exfiltrată prin pereţii rezervoarelor, bazinelor de apă (amestecătoare, decantoare, filtre etc.).   11. Pierderile de apă la transportul şi distribuţia apei includ:  a) volumul pierderilor de apă la deteriorări şi/ sau avarieri a reţelelor publice de transport şi de distribuţie a apei;  b) volumul de apă la procesul de golire a reţelelor publice de transport şi de distribuţie a apei;  c) volumul pierderilor latente de apă din reţelele publice de transport şi de distribuţie a apei.   La calcularea consumului tehnologic şi a pierderilor de apă se utilizează date tehnice din registrele de exploatare a utilajelor, a paşapoartelor tehnice ale instalaţiilor, hărţilor tehnologice de exploatare a sistemului public de alimentare cu apă şi de canalizare.   12. Calculul consumului de apă la realizarea operaţiunilor tehnologice pentru furnizarea serviciului public de alimentare cu apă şi de canalizare precum şi calculul pierderilor de apă din sistemul public de alimentare cu apă în anul de reglementare se realizează pentru fiecare operaţiune tehnologică, tehnică.</vt:lpstr>
      <vt:lpstr>13. În cazul în care operatorul nu prezintă informaţii prin care se confirmă veridicitatea indicatorilor utilizaţi în calcul la realizarea operaţiunilor tehnologice, volumul respectiv de apă nu se califică ca consum tehnologic.   14. La calcularea consumului de apă pentru serviciile antiincendiare se utilizează date tehnice conform datelor prezentate de Serviciul Protecţiei Civile şi Situaţii Excepţionale al Ministerului Afacerilor Interne.   15. Calculul consumului de apă pentru necesităţile gospodăreşti ale operatorului se realizează în funcţie de numărul personalului tehnic angajaţi ai operatorului, numărul zilelor de lucru ale personalului tehnic angajat, numărul utilajelor tehnice (autocamioane, automobile) aflate în uz. </vt:lpstr>
      <vt:lpstr>Secţiunea 3  CALCULAREA CONSUMULUI TEHNOLOGIC ŞI A PIERDERILOR DE APĂ   Subsecţiunea I  Consumul tehnologic de apă   16. Volumul total al consumului tehnologic şi a pierderilor de apă în sistemul public de alimentare cu apă, VPA n, se determină conform formulei:   VPAn. = Vc.t. sum.+Vpr.a.sum , m3, (1)     unde:  Vc.t.sum. – consumul tehnologic sumar de apă la furnizarea serviciului public de alimentare cu apă şi de canalizare, în anul de reglementare se determină conform formulei (2) din punctul 17 al prezentului Regulament;  Vpr.a.sum. – pierderile sumare de apă la furnizarea serviciului public de alimentare cu apă şi de canalizare, în anul de reglementare se determină conform formulei (27) din punctul 33 al prezentului Regulament.  </vt:lpstr>
      <vt:lpstr>17. Consumul tehnologic sumar de apă la furnizarea serviciului public de alimentare cu apă şi de canalizare, Vc.t.sum., se determină conform formulei:                   Vc.t.sum. = Vc.t.s.cpt.+Vc.t.s.trt.+V c.t.t/d.+Vsum.antiincend+Vn.g.opr.+Vc.t.s.cnl., m3, (2)     unde:  Vc.t.s.cpt. – volumul consumului tehnologic sumar de apă în procesele de captare a apei se determină conform formulei (3) din punctul 18 al prezentului Regulament;  Vc.t.s.trt. – volumul consumului tehnologic sumar de apă în procesele de tratare a apei se determină conform formulei (8) din punctul 21 al prezentului Regulament;  Vc.t.t/d. – volumul consumului tehnologic sumar de apă la transportul, distribuţia apei (inclusiv pomparea în/din rezervoarele, bazinele sistemului public de alimentare cu apa) se determină conform formulei (16) din punctul 29 al prezentului Regulament;  Vsum.antiincend – volumul consumului sumar de apă pentru necesităţile antiincendiare se determină conform formulei (20) din punctul 30 al prezentului Regulament;  Vn.g.opr. – volumul consumului de apă pentru necesităţile gospodăreşti ale operatorului se determină conform cerinţelor punctului 31 al prezentului Regulament şi indicatorilor stabiliţi în tabelul nr.4 din Anexa la prezentul Regulament;  Vc.t.s.cnl. – volumul consumului tehnologic sumar de apă în sistemul public de canalizare, se determină conform formulei (23) din punctul 32 al prezentului Regulament.    </vt:lpstr>
      <vt:lpstr>18. Consumul tehnologic sumar de apă în procesul de captare se determină conform formulei:  Vc.t.s.cpt. = Vst.supr.+Vst.sub. , m3, (3)    unde:  Vst.supr. – consumul tehnologic de apă la captarea apei din sursele de suprafaţă se determină conform formulei (4) din punctul 19 al prezentului Regulament;  Vst.sub. – consumul tehnologic de apă la captarea apei din sursele subterane se determină conform formulei (6) din punctul 20 al prezentului Regulament.   19. Consumul tehnologic de apă la captarea apei din sursele de suprafaţă, V st.supr., se determină conform formulei:                                     Vst.supr. = Vs.s.+Vs.mf.+Vs.c.c. , m3, (4)     </vt:lpstr>
      <vt:lpstr>unde:        unde:  Vs.s. – consumul de apă la spălatul sitelor se stabileşte egal cu 0,5% din volumul total de apă care trece prin site, m3;  Vs.mf. – consumul de apă la spălatul microfiltrelor se stabileşte egal cu 1,5% din volumul total de apă care trece prin microfiltre, m3;  Vs.c.c. – consumul de apă la spălarea conductelor de captare (aspiraţie, sifon, gravitaţionale), se determină conform formulei:                                               Vs.c.c. = 2827 ∙ d2 ∙ v ∙ t ∙ n, m3, (5)           </vt:lpstr>
      <vt:lpstr>unde:        unde:  2827 – coeficient calculat (ω/4 x 3600);  d – diametrul conductei spălate, m;  v – viteza apei în conductă, m/s;  t – durata de timp a unei proceduri de spălare, ore;  n – numărul de spălări pe an, unităţi.  Notă:  v – viteza apei în conductă:  a) pentru conductele cu diametrele 300÷500 mm – 1÷1,5 m/s;  b) pentru conductele cu diametrele mai mari de 500 mm – 1,5÷2 m/s;  t – se stabileşte 0,2 ore;  n – numărul de spălări pe an, în funcţie de calitatea apei din sursă, se stabileşte una spălare pe an.    </vt:lpstr>
      <vt:lpstr>20. Consumul tehnologic de apă la captarea apei din sursele subterane, Vst.sub. se determină conform formulei:                                  Vst.sub. = Vsp.f.a. ∙ n 1+Vsp.c/t. ∙ n2+Vsp.reţ., m3, (6)         unde:  Vsp.f.a. – consumul tehnologic de apă la spălatul şi dezinfectarea unei fântâni arteziene, se determină conform formulei:                                                  Vsp.f.a. = Q p. ∙ t ∙ n, m3, (7)      </vt:lpstr>
      <vt:lpstr>.        unde:  Q p. – debitul maxim al pompei de apă a fântânii arteziene se stabileşte conform datelor paşaportului tehnic al pompei, m3/h;  t – durata de timp a unei proceduri de spălare, ore; n – numărul de spălări pe an, unităţi.  Notă:  n – numărul de spălări pe an, în funcţie de calitatea apei din sursă se stabileşte una spălare pe an;  t – durata de timp a unei proceduri de spălare:  a) pentru fântânile cu adâncimea până la 200 m, 0,5 ore;  b) pentru fântânile cu adâncimea de la 200 m şi mai mare (mai adâncă), 1,1 ore;  n1 – numărul de fântâni arteziene, unităţi;  n2 – numărul de castele/ turnuri de apă, unităţi; </vt:lpstr>
      <vt:lpstr>Vsp.c/t. – consumul tehnologic de apă la spălatul şi dezinfectarea unui castel/ turn de apă se determină conform formulei (11) din punctul 25 al prezentului Regulament. (la sursa de captare)         Vsp.reţ. – consumul tehnologic de apă la spălarea şi dezinfectarea reţelei de transport al apei de la fântâna arteziană până la castelul/turnul de apă, până la colectorul/ bazinul de apă se determină conform formulei (18) din punctul 29 al prezentului Regulament.         </vt:lpstr>
      <vt:lpstr>21. Consumul tehnologic sumar de apă în procesele de tratare a apei, Vc.t.st.trt., se determină conform formulei:                     Vc.t.s.trt. = Vsp.filtr.+Vsp/dz.filtr+Vr.rulm.+Vsp/dz.rz/bz.+Vpr.prelc.+Vlb.+Vevc.nam., m3, (8)      unde:  Vsp.filtr. – consumul tehnologic de apă pentru spălatul stratului filtrant a unui filtru rapid la staţiile de tratare a apei se determină conform formulei (9) din punctul 22 al prezentului Regulament;  Vsp/dz.filtr – consumul de apă utilizat la spălarea şi dezinfectarea pereţilor filtrelor se determină conform formulei (11) din punctul 25 al prezentului Regulament;  Vr.rulm. – consumul tehnologic de apă la răcirea rulmenţilor pompelor, suflantelor la staţiile de tratare a apei se determină conform formulei (10) din punctul 23 al prezentului Regulament;  Vsp/dz.rz/bz. – consumul tehnologic de apă la spălatul, dezinfectarea rezervoarelor la staţiile de tratare a apei se determină conform formulei (11) din punctul 25 al prezentului Regulament;  Vpr.prelc. – consumul tehnologic de apă la prelevarea probelor de apă ce curge din robinetele de prelevare a probelor la staţiile de tratare a apei în procesul de prelucrare fizico-chimică a apei se determină conform formulei (12) din punctul 26 al prezentului Regulament;            </vt:lpstr>
      <vt:lpstr>Vlb. – consumul tehnologic de apă pentru necesităţile tehnologice ale laboratorului se determină conform formulei (13) din punctul 27 al prezentului Regulament;  Vevc.nam. – consumul tehnologic de apă la evacuarea nămolului din camerele de floculaţie (reacţie), din decantoare se determină conform formulei (14) din punctul 28 al prezentului Regulament.   22. Consumul tehnologic de apă pentru spălatul unui filtru rapid (Vsp.filtr.) la staţiile de tratare a apei, se determină conform formulei:                                               Vsp.filtr. = 3,6 ∙ Sfiltru ∙ qint. ∙ n ∙ t ∙ 365, m3, (9)         Notă: Se referă la stratul filtrant</vt:lpstr>
      <vt:lpstr>unde:  3,6 – coeficient de transformare din l/s în m3/h;  Sfiltru – suprafaţa stratului filtrant, m2 de suprafaţă;  qint. – intensitatea apei la spălare, l/(s∙m2);  n – numărul de spălări în 24 ore, unităţi;  t – durata de timp a operaţiunii tehnologice de spălare, ore;  365 – numărul zilelor în an.   Notă:   a) pentru spălatul unui filtru rapid:  qint. – intensitatea apei la spălare, se stabileşte 12 l/(s ∙ m2);  n – numărul de spălări în 24 ore, se stabileşte în funcţie de calitatea apei din sursă, dar nu mai mult de 2 spălări;  t – durata de timp a operaţiunii tehnologice de spălare, se stabileşte 0,1 ore;  b) pentru spălatul prefiltrelor:  qint. – intensitatea apei la spălare se stabileşte 15 l/(s ∙ m2);  n – numărul de spălări în 24 ore se stabileşte în funcţie de calitatea apei din sursă, dar nu mai mult de 2 spălări;  t – durata de timp a operaţiunii tehnologice de spălare, se stabileşte 0,3 ore.</vt:lpstr>
      <vt:lpstr>  Vsp/dz.filtr – consumul de apă utilizat la spălarea şi dezinfectarea pereţilor filtrelor se determină conform formulei (11) din punctul 25 al prezentului Regulament;                   </vt:lpstr>
      <vt:lpstr>23. Consumul tehnologic de apă la răcirea rulmenţilor pompelor, suflantelor la staţiile de tratare a apei, Vr.rulm., se determină conform formulei:                                                                      Vr.rulm. = q ∙ n ∙ t, m3, (10) unde:         unde:  q – consumul de apă la un agregat, m3/h;  t – durata de timp de funcţionare anuală a agregatului, ore;  n – numărul agregatelor în funcţiune, unităţi.  Notă:  q – consumul de apă la un agregat volum indicat în paşaportul tehnic al agregatului;  t – durata de timp de funcţionare a agregatului constituie numărul orelor de funcţionare a agregatului conform datelor Registrului de exploatare;  n – numărul agregatelor în funcţiune constituie numărul agregatelor în funcţiune conform datelor Registrului de exploatare;  </vt:lpstr>
      <vt:lpstr>24. În cazul existenţei contoarelor se utilizează valoarea efectivă a volumului de apă înregistrat în perioada precedentă, conform indicilor contorului, dar care nu va fi mai mare decât volumul de apă ce se obţine conform calculelor.   25. Consumul tehnologic de apă la spălatul, dezinfectarea rezervoarelor/bazinelor la staţiile de tratare a apei, Vsp/dz.rz/bz., se determină conform formulei:                                  Vsp/dz.rz./bz = (2 ∙ qi ∙ t + 0,5) ∙ s ∙ n ∙ 10-3, m3, (11)            </vt:lpstr>
      <vt:lpstr>unde:  qi – debitul jetului de apă, l/(s∙m2);  n – numărul de spălări;  s – suprafaţa interioară a rezervorului/ bazinului, m2 de suprafaţă;  t – durata de timp a spălării 1 m2 de suprafaţă interioară a rezervorului/ bazinului, secunde;  0,5 – volumul de apă clorinată utilizată la dezinfectarea 1 m2 de suprafaţă interioară a rezervorului/bazinului, l/m2 ;  10-3 – coeficientul de transformare din litri în m3;  Notă:  qi. – debitul jetului de apă, se stabileşte 2 l/(s∙m2);  n – numărul de spălări, se stabileşte una spălare pe an;  t – durata de timp a spălării 1 m2 de suprafaţă interioară a rezervorului/ bazinului se stabileşte 12 secunde.            </vt:lpstr>
      <vt:lpstr>26. Consumul tehnologic de apă ce curge din robinetele de prelevare a probelor la staţiile de tratare a apei în procesul de prelucrare fizico-chimică a apei, Vpr.prelc., se determină conform formulei:                                       Vpr.prelc. = 24 ∙ qprp ∙ nr. ∙ 365, m3, (12)   unde:      unde:  24 – durata curgerii neîntrerupte a apei prin robinetele de probă în zi, ore;  qprp – cantitatea (debitul) de apă la prelevarea probei de apă de la robinete, se stabileşte 0,36 m3/oră;  nr. – numărul robinetelor de prelevare a probelor de apă, conform schemei tehnice, unităţi;  365 – perioada de calcul a colectării centralizate a probelor de apă, zile.                  </vt:lpstr>
      <vt:lpstr>27. Volumul de apă pentru necesităţile tehnologice ale laboratorului, Vlb., se determină conform formulei:                                             Vlb. = n l.lb ∙ qn.l.lb ∙ 365, m3, (13)  unde:     unde:  nl.lb – numărul de lucrători în laborator în zi (24 ore), unităţi;  qn.l.lb – consumul normativ de apă ce revine pentru un lucrător în laborator, m3/zi (24 ore);  365 – perioada de calcul, zile.  Notă:  nl.lb, – numărul de lucrători în laborator în zi (24 ore), se stabileşte conform numărului real de lucrători ai laboratorului;  qn.l.lb, – consumul normativ de apă ce revine pentru un lucrător în laborator, se stabileşte 0,46 m3/zi (24 ore);   În cazul existenţei contoarelor se utilizează valoarea efectivă a volumului de apă înregistrat în perioada precedentă, conform indicilor contorului, dar care nu va fi mai mare decât volumul de apă ce se obţine conform calculelor.                       </vt:lpstr>
      <vt:lpstr>28. Consumul tehnologic de apă la evacuarea nămolului din camerele de floculaţie (reacţie), din decantor, Vevc.năm., se determină conform formulei:      unde:                          </vt:lpstr>
      <vt:lpstr>unde:  T – perioada de funcţionare a decantorului între evacuări, ore;  q – debitul mediu orar real de apă intrat în decantoare, m3/h;  Cp.s. – concentraţia particulelor în suspensie din apă care intră în decantor, gr/m3 (mg/l), care se determină conform formulei:                                               C p.s = M+K ∙ Dc+0,25 ∙ Ca.b.+Bv, m3, (15)  unde:  M – turbiditatea apei brute, mg/l;  K – coeficient, în funcţie de tipul coagulantului (floculantului):  sulfat de aluminiu curăţit – 0,5;  coagulant nefelin – 1,2;  clorură de fier – 0,7;  Dc. – doza de coagulant, mg/l;  Ca.b. – culoarea apei brute, grade;  Bv. – concentraţia particulelor nedizolvate introduse cu alcalinizator, mg/l;  mp.s. – turbiditatea apei la ieşirea din decantor, mg/l;  δ – valoare medie pe toată înălţimea în partea de sedimentare a concentraţiei particulelor solide sedimentate în nămol, gr/m3;  Kd. – coeficientul de diluare a nămolului:  a) 1,5 – evacuarea hidraulică a nămolului;  b) 1,2 – evacuarea mecanică a nămolului; c) 1,5 – spălarea sub presiune hidraulică a nămolului;            </vt:lpstr>
      <vt:lpstr>ndec. – numărul de decantoare care au fost în funcţiune, unităţi;  nev. – numărul de evacuări de nămol din camerele de floculaţie (reacţie), din decantor pe an, unităţi.    Notă:  T – perioada de funcţionare a decantorului între evacuări se stabileşte conform tipului decantorului, paşaportului tehnic, instrucţiunii de exploatare şi Normelor în constricţii “SNiP 2.04.02-84*” (“ Водоснабжение, наружные сети и сооружения”);  ndec. – numărul de decantoare care au fost în funcţiune se stabileşte conform numărului real a decantoarelor care au fost în funcţiune în perioada anului reglementat;  nev. – numărul de evacuări de nămol din camerele de floculaţie (reacţie), din decantor pe an se stabileşte în funcţie de numărul mediu de evacuări a nămolului în ultimii 3 ani.            </vt:lpstr>
      <vt:lpstr>29. Consumul tehnologic sumar de apă în reţele publice la transportul şi distribuţia apei, Vc.t.t/d., se determină conform formulei:                                       Vc.t.t/d. = Vg.r.t/d.+Vs/d. r.t/d + Vsp/dz. rz/bz.+ Vpr.r.t/d., m3, (16)       unde:  Vg.r.t/d – consumul de apă la procesele de golire a reţelei publice de transport, de distribuţie a apei, se determină conform formulei: (golirea rețelelor pentru spălarea planificată conform graficului)   unde:                  </vt:lpstr>
      <vt:lpstr>Notă: De inclus toate sectoarele de acelaţi DN şi lungimea separat.   unde:  0,785 – coeficient de transformare (0,785=π/4);  n – numărul sectoarelor de ţevi golite, unităţi;  d – diametrul sectorului ţevii golite, m;  Li – lungimea sectorului ţevii golite, m.   Vs/d.r.t/d. – consumul tehnologic de apă la spălarea reţelelor publice de transport, de distribuţie a apei, se determină conform formulei: (se include rețeaua spălata conform graficului și rețeaua spălată după lichidarea avariilor)                                       Vsp/dz.r.t/d. = 2827 ∙ ∑di2 ∙ vapa. ∙ tsp. , m3, (18)   unde:  2827 – coeficient calculat (π/4 x 3600);  di – diametrul conductei spălate, m;  vapa. – viteza apei, m/s;  tsp. – durata de timp a spălării, ore; Notă:  vapa – viteza apei, se stabileşte 1 m/s;  tisp. – durata de timp a spălării, se stabileşte 1,5 ore;           </vt:lpstr>
      <vt:lpstr>.            </vt:lpstr>
      <vt:lpstr>Volumul de apă la prelevarea probelor pentru verificarea calităţii apei în reţelele publice de distribuţie a apei, Vpr.r. r./d. în procesul de distribuţie, se determină conform formulei:                                              Vpr.r.t/d. = q ∙ t ∙ npr, m3, (19)  unde:     unde:  q – cantitatea (debitul) de apă ce curge prin robinete la prelevarea probei de apă, m3/oră;  t – durata de timp de scurgere a apei prin robinetul de prelevare a probei de apă, ore;  npr. – numărul probelor prelevate din reţelele publice de distribuţie a apei, unităţi.  Notă:  q – cantitatea (debitul) de apă ce curge prin robinete la prelevarea probei de apă, se stabileşte 0.36 m3/oră;  t – durata de timp de scurgere a apei la prelevarea probei prin robinetul de prelevare a probei de apă, se stabileşte 0,25 ore;  np, – numărul probelor de apă prelevate, din reţelele publice de distribuţie a apei se stabileşte în conformitate cu legislaţia Republicii Moldova.               </vt:lpstr>
      <vt:lpstr>Consumul tehnologic de apă utilizată la spălatul, dezinfectarea rezervoarelor, Vsp./dz.rz/bz. se determină conform formulei (11) din punctul 25 al prezentului Regulament. (doar rezervoarele de pe rețea)            Notă:  Consumul tehnologic de apă la transportul şi distribuţia apei inclusiv la procesele de golire (Vg.r.t/d) şi de spălare (Vsp/dz.r.t/d.)    a reţelelor publice de transport, de distribuţie a apei se prezintă conform tabelului nr.3 din Anexa la prezentul Regulament.   Consumul tehnologic de apă utilizată la spălatul, dezinfectarea rezervoarelor (Vsp./dz.rz/bz.) se prezintă conform tabelului nr.3.1 din Anexa la prezentul Regulament.                 </vt:lpstr>
      <vt:lpstr>30. Consumul sumar de apă pentru necesităţile antiincendiare, Vsmr.antiincend., se determină conform formulei:                                  Vsmr.antiincidend. = Vincend.+V tst.hidr., m3, (20)       unde:  a) consumul de apă pentru lichidarea incendiilor se determină conform formulei:                                                 Vincend. = 3,6 ∙ q ∙ n ∙ tfn , m3, (21)                           </vt:lpstr>
      <vt:lpstr>unde:  3,6 – coeficient de transformare din l/s în m3/h;  q – consumul normativ de apă ce revine unui ajutaj conectat prin hidrant, l/sec;  n – numărul de hidranţi cu conectare directă a furtunului în procesul de lichidare a incendiului;  tfn – durata de timp de funcţionare a hidrantului cu conectare directă a furtunului în procesul de lichidare a incendiului, ore.   Notă:  q – consumul normativ de apă ce revine unui hidrant, la conectarea directă a furtunului se stabileşte 15 l/sec;  n – numărul de hidranţi cu conectare directă a furtunului în procesul de lichidare a incendiului se stabileşte conform datelor prezentate de Serviciul Protecţiei Civile şi Situaţii Excepţionale ale Ministerul Afacerilor Interne, conform schemei tehnice a sistemului public de alimentare cu apă;  tfn – perioada de funcţionare reală a hidrantului se stabileşte în conformitate cu datele prezentate de Serviciul Protecţiei Civile şi Situaţii Excepţionale ale Ministerului Afacerilor Interne (cu datele din actele de lichidare a incendiului).           </vt:lpstr>
      <vt:lpstr>           </vt:lpstr>
      <vt:lpstr>b) consumul tehnologic de apă pentru procesele de verificare tehnică a hidranţilor se determină conform formulei:                                         Vtst.hidr. = 3,6 ∙ q ∙ n ∙ tvf, m3, (22)      unde:  3,6 – coeficient de transformare din l/s în m3/h;  q – consumul normativ de apă ce revine unui hidrant, la conectarea directă a furtunului, l/sec;  n – numărul de hidranţi expuşi procesului de verificare tehnică, unităţi;  tv.h – durata de timp de verificare tehnică a hidrantului, ore.   Notă:  q – consumul normativ de apă ce revine unui hidrant, la conectarea directă a furtunului, se stabileşte – 15 l/sec;  n – numărul de hidranţi expuşi procesului de verificare tehnică, se determină conform schemei tehnice a sistemului public de alimentare cu apă, unităţi;  tv.h. – durata de timp de verificare tehnică a hidrantului se stabileşte – 0,03 ore.                   </vt:lpstr>
      <vt:lpstr> - În cazul existenţei contoarelor, se utilizează valoarea efectivă a volumului de apă înregistrată de către contoare, dar care nu va fi mai mare decât volumul de apă ce se obţine conform calculelor.   - Volumul de apă destinat pentru necesităţile serviciilor antiincendiare în localităţile urbane, rurale se reglementează de către operator, Serviciul Protecţiei Civile şi Situaţii Excepţionale al Ministerului Afacerilor Interne şi administraţia publică locală în conformitate cu Regulamentul cu privire la serviciul public de alimentare cu apă şi de canalizare.            </vt:lpstr>
      <vt:lpstr>            </vt:lpstr>
      <vt:lpstr>31. Consumul de apă pentru necesităţile gospodăreşti ale operatorului, care furnizează serviciul public de alimentare cu apă şi de canalizare, Vn.g.opr., se determină în funcţie de numărul de angajaţi ai operatorului, numărul zilelor de lucru ale angajaţilor, numărul utilajelor tehnice (autocamioane, automobile aflate în uz), suprafaţă încăperilor de muncă la sectoare.                            </vt:lpstr>
      <vt:lpstr>Notă:   - Volumul anual de apă destinat pentru necesităţile potabile şi menajere ale operatorului se determină conform datelor prezentate în tabelul nr.4 din Anexa la prezentul Regulament;   - în cazul existenţei contoarelor se utilizează valoarea efectivă a volumului de apă pentru necesităţile gospodăreşti, înregistrată conform indicilor contorului, dar care nu va fi mai mare decât volumul de apă ce se obţine conform calculelor.    32. Consumul tehnologic sumar de apă în sistemul public de canalizare, Vc.t. s.cnl., se determină conform formulei:                                    Vc.t. s.cnl. = Vsp.grt. + Vtr.nm. + Vlb. + Vds.r.cnl., m3, (23)                       </vt:lpstr>
      <vt:lpstr>unde:  Vsp.grt. – volumul de apă utilizat în procesul de spălare a grătarelor („subsolului” secţiei de pompare) se determină conform formulei:                                           Vsp.grt. = s ∙ t ∙ n ∙ q/1000 ∙ 365, m3, (24)   unde:    unde:  s – suprafaţa secţiei de grătare (suprafaţa „subsolului” secţiei de pompare), m2 de suprafaţă;  t – durata de timp a spălării 1 m2 de suprafaţă, secunde;  n – numărul de spălări în decurs de 24 de ore;  q – debitul jetului de apă, l/(s ∙ m2).  Notă:  s – suprafaţa secţiei de grătare (suprafaţa „subsolului” secţiei de pompare) se determină conform datelor tehnice ale instalaţiei; t – durata de timp a spălării, se stabileşte 12 secunde;  n – numărul de spălări, în decurs de 24 de ore se stabileşte una dată;  q – debitul jetului de apă, se stabileşte egal cu 2 l/(s∙m2).                    </vt:lpstr>
      <vt:lpstr>Volumul de apă utilizat în procesul de tratare a nămolului, Vtr.nm., se determină conform formulei:                                             Vtr.nm. = Qs.u. ∙ ∑q, m3, (25)       unde:  Qs.u. – cantitatea de substanţă uscată destinată pentru tratare, tonă;  q – consumul de apă utilizat la pregătirea soluţiei (floculant) pentru un proces tehnologic de deshidratare a nămolului, m3/t substanţă uscată (Qs.u.).   Cantitatea de substanţă uscată destinată pentru tratare, Qs.u., se determină în funcţie de volumul apelor uzate expuse pentru tratare şi în funcţie de turbiditatea apelor uzate expuse pentru tratare la staţia de epurare a apei, care se calculează conform formulei:                                        Qs.u. = Qapă.uz. ∙ (Cinf. – Cefl.), t (tone), (26)                   </vt:lpstr>
      <vt:lpstr>unde:  Qapă.uz, – volumul apelor uzate expusă pentru tratare la staţia de epurare a apei, care se stabileşte conform indicaţiilor de debitmetru al staţiei de epurare a apei;  Cinf. – concentraţia mg/l de impurităţi la un litru de apă uzată în influent (la intrarea în staţie) expusă pentru tratare la staţia de epurare a apei, care se stabileşte conform rezultatelor investigaţiilor tehnologice ale laboratorului;  Cefl. – concentraţia mg/l de impurităţi la un litru de apă uzată epurată (în efluent – la ieşirea din staţie), care se stabileşte conform rezultatelor investigaţiilor tehnologice ale laboratorului.   Notă:  q – consumul de apă utilizat la pregătirea soluţiei (floculant) pentru un proces tehnologic de deshidratare a nămolului constituie volumul de apă indicat în paşaportul tehnic al instalaţiei/ agregatului de pregătire a reactivelor la prelucrarea de substanţă uscată (Qs.u.);   Vlb. – volumul de apă utilizat pentru procesele tehnologice ale laboratorului se determină conform formulei (13) din punctul 27 al prezentului Regulament;   unde:          </vt:lpstr>
      <vt:lpstr> Vds.r.cnl. – volumul de apă utilizat la procesele de desfundare a reţelelor publice de canalizare se determină conform datelor pentru perioada ultimilor 3 ani, în funcţie de numărul mediu de desfundări a reţelelor şi de volumul de apă consumat.                       </vt:lpstr>
      <vt:lpstr>Subsecţiunea II  Pierderi de apă   33. Pierderile sumare de apă la furnizarea serviciului public de alimentare cu apă şi de canalizare, Vpr.a.sum., se determină conform formulei:                                        Vpr.a.sum. = Vst.tr.rz/bz. + Vpr.r.t/d.t, m3, (27)       unde:   Vst.tr.rz/bz. – pierderile de apă la staţiile de tratare a apei se determină conform formulei (28) din punctul 34 al prezentului Regulament;   Vpr.r.t/d.t. – pierderile de apă la transportul şi distribuţia apei prin reţelele publice de transport, de distribuţie a apei se determină conform formulei (29) din punctul 35 al prezentului Regulament.                   </vt:lpstr>
      <vt:lpstr>34. Pierderile de apă la staţiile de tratare – din rezervoare/bazine, Vst.trt.rz/bz., se determină conform formulei:                                    Vst.trt.rz/bz. = 0,001 ∙ Sumectată ∙ qscurgere ∙ 365, m3, (28)    unde:                   </vt:lpstr>
      <vt:lpstr>unde:  Sumectată – suprafaţa totală umectată a rezervoarelor/bazinelor, m2 de suprafaţă;  qscurgere – cantitatea scurgerii de apă exfiltrată la 1 m2 de suprafaţă umectată în 24 ore;  365 – perioada de calcul, zile.   Notă:  Sumectată – suprafaţa totală umectată a rezervorului/bazinului se stabileşte în funcţie de tipul rezervorului/bazinului, datelor paşaportului tehnic al instalaţiei;  qscurgere – cantitatea scurgerii de apă exfiltrată la 1 m2 de suprafaţă umectată, se stabileşte 3 l/m2 de suprafaţă umectată în 24 ore.    35. Pierderile de apă la transportul şi distribuţia apei prin reţelele publice de transport, de distribuţie a apei, Vpr.r.t/d., se determină conform formulei:                               Vpr.r.t/d. = Vdt./av.+ Vg.r.t/d. + Vpr.lt. + Vsc.rz/bz.r.t/d. , m3, (29)      unde:  Vdt./av. – volumul de apă scurs din reţea la deteriorări şi/ sau avarieri a reţelelor publice de transport, de distribuţie a apei, se determină conform formulei:       </vt:lpstr>
      <vt:lpstr>.   Rupturi și frânturi          Fisuri     </vt:lpstr>
      <vt:lpstr>unde:  3600 – coeficient de transformare din l/s în m3/h;  μ – coeficientul de curgere 0,6;  S – suprafaţa deversării apei (suprafaţa găurii, rupturii conductei), m2 de suprafaţă;  t – durata de timp a scurgerii apei din reţea de la momentul informării, localizării cazului de scurgere a apei până la oprirea scurgerii, ore;  g – acceleraţia gravitaţională, m/s2;  P – presiunea apei în conductă pe tronsonul avariat, m.c.a.   Notă:  t – durata de timp a scurgerii apei din reţea de la momentul informării, localizării cazului de scurgere a apei până la oprirea scurgerii, se stabileşte nu mai mult de 4 ore; g – acceleraţia gravitaţională este egală cu 9,81 m/s2;  P – presiunea apei în conductă pe tronsonul avariate se stabileşte – presiunea medie de lucru a reţelei până la avariere.    !!! Chiar daca diametrele conductelor avariate sunt aceleași însă timpul scurgerii sau presiunea diferă, pozițiile se includ separat în tabel.  Timpul scurgerii sau presiunea în tabel NU POATE FI SUMATĂ SAU FĂCUTĂ MEDIA.          </vt:lpstr>
      <vt:lpstr>Calculul volumului anual de apă scursă din reţea la deteriorări şi/sau avarieri a reţelelor publice de transport şi de distribuţie a apei (Vdt./av.) se prezintă conform tabelului nr.5 din Anexa la prezentul Regulament.   Suprafaţa deversării, S, la rupturi şi frânturi de conductă, se determină conform formulei:      unde:  d – diametrul conductei, m.   Suprafaţa fisurii ţevii, S, se determină conform formulei:      unde:  d – diametrul conductei, m.       </vt:lpstr>
      <vt:lpstr>Volumul de apă la procesul de golire a reţelelor publice de transport, de distribuţie a apei, Vg.r.t/d., se determină conform formulei (17) din punctul 29 al prezentului Regulament.   unde:              Notă: De inclus toate sectoarele de acelaţi DN şi lungimea separat. </vt:lpstr>
      <vt:lpstr>Volumul pierderilor latente de apă, Vpr.lt., se determină conform formulei:          unde:  ΣW1oţ – pierderile sumare latente de apă din conductele din oţel;  ΣW1f – pierderile sumare latente de apă din conductele din fontă;  ΣW1b/a – pierderile sumare latente de apă din conductele din beton armat;  ΣW1etc. – pierderile sumare latente de apă din conducte din alte materiale (polietilenă etc.), inclusiv:   – pierderile sumare latente de apă din conducte, în funcţie de materialul conductei (ΣW1ot;ΣW1f; ΣW1b/a; ΣW1etc.), se determină conform formulei:   </vt:lpstr>
      <vt:lpstr>            </vt:lpstr>
      <vt:lpstr>            </vt:lpstr>
      <vt:lpstr>unde:  LX – lungimea totală a reţelelor publice de transport, de distribuţie a apei din ţevi de acelaşi material, km;  qX – volumul pierderilor de apă admise la 1 km de reţea, l/min.;  n – perioada de funcţionare a conductei h/an.   Notă:  W1X – se determină în funcţie de materialul conductei;  LX – se stabileşte în funcţie de lungimea reală a reţelei publice de transport, de distribuţie a apei de acelaşi material, km;  qX – se stabileşte conform indicilor pentru reţelele de transport, de distribuţie expuşi în punctul 7.13, tabelul nr.6 al Normelor în constricţii “SNiP 3.05.04 – 85” (“Наружные сети и сооружения водоснабжения и канализации”) cu utilizarea coeficientului de transformare din l/min. în m3/h;  n – se determină în funcţie de perioada de funcţionare a conductei (perioada de exploatare – ore în decursul anului).            </vt:lpstr>
      <vt:lpstr>Volumul de apă scursă din rezervoare/bazine a reţelelor publice de transport, de distribuţie a apei, Vsc.rz/bz.r.t/d., se determină conform formulei (28) din punctul 34 al prezentului Regulament.  unde:           Calculul volumului anual a pierderilor de apă scursă din reţea la deteriorări şi/sau avarieri a reţelelor publice la transportul şi distribuţia apei prin reţelele publice de transport, de distribuţie a apei, Vpr.r.t/d., se prezintă conform tabelului nr.5 din Anexa la prezentul Regulament.   Calculul volumului pierderilor latente de apă se prezintă conform tabelului nr.6 din Anexa la prezentul Regulament.       </vt:lpstr>
      <vt:lpstr>Secţiunea 4  APROBAREA CONSUMULUI TEHNOLOGIC ŞI A PIERDERILOR DE APĂ   36. Anual, până la finele lunii ianuarie, operatorii care furnizează serviciul public de alimentare cu apă şi de canalizare, titulari de licenţe eliberate de Agenţie, vor prezenta Agenţiei calculele consumurilor tehnologice şi a pierderilor de apă în sistemele publice de alimentare cu apă şi de canalizare actualizate pentru anul precedent ]n baza parametrilor efectiv înregistrați și a celor planificați pentru anul de gestiune. Aceste calcule vor fi efectuate în conformitate cu prezentul Regulament. Pct.36 în redacţia Hot. ANRE nr.273/2018 din 28.09.2018, în vigoare 02.11.2018]   37. În cazul în care valoarea actualizată a consumului tehnologic și a pierderilor de apă este mai mare decât valoarea efectiv înregistrată de operator în anul precedent, valoarea consumului tehnologic și a pierderilor de apă, acceptată în scopuri tarifare, nu va depăși valoarea efectiv înregistrată de operator în anul precedent. În cazul în care valoarea actualizată a consumului tehnologic şi a pierderilor de apă este mai mică decât valoarea efectiv înregistrată de operator în anul precedent, valoarea consumului tehnologic şi a pierderilor de apă, acceptată în scopuri tarifare, nu va depăşi nivelul valorii actualizate a consumului tehnologic şi a pierderilor de apă. [Pct.37 în redacţia Hot. ANRE nr.273/2018 din 28.09.2018, în vigoare 02.11.2018]             </vt:lpstr>
      <vt:lpstr>38. Agenţia, în procesul examinării calculelor consumurilor tehnologice şi a pierderilor de apă este în drept să solicite de la titularul de licenţă informaţii suplimentare necesare pentru actualizarea, reglementarea şi aprobarea consumului tehnologic şi a pierderilor de apă din sistemul public de alimentare cu apă şi de canalizare. [Pct.38 în redacţia Hot. ANRE nr.273/2018 din 28.09.2018, în vigoare 02.11.2018]   39. Agenţia anual va aproba valoarea actualizată a consumului tehnologic şi a pierderilor de apă pentru anul precedent şi valoarea prognozată pentru anul de gestiune a titularului de licenţă care furnizează serviciul public de alimentare cu apă şi de canalizare. [Pct.39 în redacţia Hot. ANRE nr.273/2018 din 28.09.2018, în vigoare 02.11.2018]             </vt:lpstr>
      <vt:lpstr>PowerPoint Presentation</vt:lpstr>
      <vt:lpstr>PowerPoint Presentation</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GIZ-Design</dc:creator>
  <cp:keywords>GIZ-Leerfolie</cp:keywords>
  <cp:lastModifiedBy>Andrei Sula</cp:lastModifiedBy>
  <cp:revision>370</cp:revision>
  <cp:lastPrinted>2017-07-11T13:18:46Z</cp:lastPrinted>
  <dcterms:created xsi:type="dcterms:W3CDTF">2013-09-05T11:54:56Z</dcterms:created>
  <dcterms:modified xsi:type="dcterms:W3CDTF">2020-06-01T13:58:01Z</dcterms:modified>
</cp:coreProperties>
</file>