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sldIdLst>
    <p:sldId id="256" r:id="rId2"/>
    <p:sldId id="270" r:id="rId3"/>
    <p:sldId id="257" r:id="rId4"/>
    <p:sldId id="258" r:id="rId5"/>
    <p:sldId id="259" r:id="rId6"/>
    <p:sldId id="267" r:id="rId7"/>
    <p:sldId id="273" r:id="rId8"/>
    <p:sldId id="261" r:id="rId9"/>
    <p:sldId id="264" r:id="rId10"/>
    <p:sldId id="262" r:id="rId11"/>
    <p:sldId id="263" r:id="rId12"/>
    <p:sldId id="265" r:id="rId13"/>
    <p:sldId id="266" r:id="rId14"/>
    <p:sldId id="272" r:id="rId15"/>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6D1521-9019-48F1-9F31-ACF8FEED8CB0}" type="doc">
      <dgm:prSet loTypeId="urn:microsoft.com/office/officeart/2005/8/layout/hierarchy3" loCatId="hierarchy" qsTypeId="urn:microsoft.com/office/officeart/2005/8/quickstyle/simple1" qsCatId="simple" csTypeId="urn:microsoft.com/office/officeart/2005/8/colors/colorful2" csCatId="colorful" phldr="1"/>
      <dgm:spPr/>
      <dgm:t>
        <a:bodyPr/>
        <a:lstStyle/>
        <a:p>
          <a:endParaRPr lang="en-US"/>
        </a:p>
      </dgm:t>
    </dgm:pt>
    <dgm:pt modelId="{53240CF3-0229-4F85-A720-085A327401F7}">
      <dgm:prSet/>
      <dgm:spPr>
        <a:solidFill>
          <a:schemeClr val="accent1">
            <a:lumMod val="75000"/>
          </a:schemeClr>
        </a:solidFill>
      </dgm:spPr>
      <dgm:t>
        <a:bodyPr/>
        <a:lstStyle/>
        <a:p>
          <a:r>
            <a:rPr lang="ro-RO" dirty="0">
              <a:latin typeface="Times New Roman" panose="02020603050405020304" pitchFamily="18" charset="0"/>
              <a:cs typeface="Times New Roman" panose="02020603050405020304" pitchFamily="18" charset="0"/>
            </a:rPr>
            <a:t>spori</a:t>
          </a:r>
          <a:r>
            <a:rPr lang="ro-RO" noProof="0" dirty="0">
              <a:latin typeface="Times New Roman" panose="02020603050405020304" pitchFamily="18" charset="0"/>
              <a:cs typeface="Times New Roman" panose="02020603050405020304" pitchFamily="18" charset="0"/>
            </a:rPr>
            <a:t>rea accesului la serviciile de alimentare cu apă și sanitație în zonele rurale și orașele mici selectate și</a:t>
          </a:r>
        </a:p>
      </dgm:t>
    </dgm:pt>
    <dgm:pt modelId="{B003656D-1AE8-4950-BF7B-00298FAC5DD9}" type="parTrans" cxnId="{94366C77-5E98-440C-9154-32C8378B9C2F}">
      <dgm:prSet/>
      <dgm:spPr/>
      <dgm:t>
        <a:bodyPr/>
        <a:lstStyle/>
        <a:p>
          <a:endParaRPr lang="en-US"/>
        </a:p>
      </dgm:t>
    </dgm:pt>
    <dgm:pt modelId="{039B9153-2893-4976-ACCE-440D3794F479}" type="sibTrans" cxnId="{94366C77-5E98-440C-9154-32C8378B9C2F}">
      <dgm:prSet/>
      <dgm:spPr/>
      <dgm:t>
        <a:bodyPr/>
        <a:lstStyle/>
        <a:p>
          <a:endParaRPr lang="en-US"/>
        </a:p>
      </dgm:t>
    </dgm:pt>
    <dgm:pt modelId="{603852F5-827D-4204-BDE0-BB30FD32B860}">
      <dgm:prSet/>
      <dgm:spPr>
        <a:solidFill>
          <a:schemeClr val="bg2">
            <a:lumMod val="75000"/>
          </a:schemeClr>
        </a:solidFill>
      </dgm:spPr>
      <dgm:t>
        <a:bodyPr/>
        <a:lstStyle/>
        <a:p>
          <a:r>
            <a:rPr lang="ro-RO" noProof="0" dirty="0">
              <a:latin typeface="Times New Roman" panose="02020603050405020304" pitchFamily="18" charset="0"/>
              <a:cs typeface="Times New Roman" panose="02020603050405020304" pitchFamily="18" charset="0"/>
            </a:rPr>
            <a:t>consolidarea capacității instituționale de aprovizionare cu apă și prestare a serviciilor de sanitație</a:t>
          </a:r>
          <a:r>
            <a:rPr lang="ro-RO"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dgm:t>
    </dgm:pt>
    <dgm:pt modelId="{EDB6A23B-FA38-4207-96DF-8FFA376004EF}" type="parTrans" cxnId="{1E65555D-EE2E-424F-A93F-5D465DA9E4C8}">
      <dgm:prSet/>
      <dgm:spPr/>
      <dgm:t>
        <a:bodyPr/>
        <a:lstStyle/>
        <a:p>
          <a:endParaRPr lang="en-US"/>
        </a:p>
      </dgm:t>
    </dgm:pt>
    <dgm:pt modelId="{AA7EC8A3-833D-4195-ADC7-C2E2EC92EF6D}" type="sibTrans" cxnId="{1E65555D-EE2E-424F-A93F-5D465DA9E4C8}">
      <dgm:prSet/>
      <dgm:spPr/>
      <dgm:t>
        <a:bodyPr/>
        <a:lstStyle/>
        <a:p>
          <a:endParaRPr lang="en-US"/>
        </a:p>
      </dgm:t>
    </dgm:pt>
    <dgm:pt modelId="{56E7A708-4EA2-4997-8110-4BB1668E6927}" type="pres">
      <dgm:prSet presAssocID="{886D1521-9019-48F1-9F31-ACF8FEED8CB0}" presName="diagram" presStyleCnt="0">
        <dgm:presLayoutVars>
          <dgm:chPref val="1"/>
          <dgm:dir/>
          <dgm:animOne val="branch"/>
          <dgm:animLvl val="lvl"/>
          <dgm:resizeHandles/>
        </dgm:presLayoutVars>
      </dgm:prSet>
      <dgm:spPr/>
    </dgm:pt>
    <dgm:pt modelId="{A7B551EE-1BA5-4007-A410-87A48668D639}" type="pres">
      <dgm:prSet presAssocID="{53240CF3-0229-4F85-A720-085A327401F7}" presName="root" presStyleCnt="0"/>
      <dgm:spPr/>
    </dgm:pt>
    <dgm:pt modelId="{53FCE539-88CE-4E3C-8A10-BDDF10529E2F}" type="pres">
      <dgm:prSet presAssocID="{53240CF3-0229-4F85-A720-085A327401F7}" presName="rootComposite" presStyleCnt="0"/>
      <dgm:spPr/>
    </dgm:pt>
    <dgm:pt modelId="{A7034516-8125-4C9E-A368-BD3354EC8A75}" type="pres">
      <dgm:prSet presAssocID="{53240CF3-0229-4F85-A720-085A327401F7}" presName="rootText" presStyleLbl="node1" presStyleIdx="0" presStyleCnt="2" custScaleX="98907" custLinFactNeighborX="13047" custLinFactNeighborY="-2359"/>
      <dgm:spPr/>
    </dgm:pt>
    <dgm:pt modelId="{D2505CED-55D3-41E8-BCF9-903E510D0AE8}" type="pres">
      <dgm:prSet presAssocID="{53240CF3-0229-4F85-A720-085A327401F7}" presName="rootConnector" presStyleLbl="node1" presStyleIdx="0" presStyleCnt="2"/>
      <dgm:spPr/>
    </dgm:pt>
    <dgm:pt modelId="{3A083E32-62FC-4C0D-AF40-B55BE8AC4E68}" type="pres">
      <dgm:prSet presAssocID="{53240CF3-0229-4F85-A720-085A327401F7}" presName="childShape" presStyleCnt="0"/>
      <dgm:spPr/>
    </dgm:pt>
    <dgm:pt modelId="{CD93F7F3-10ED-4F8D-8C99-608E8E3F7F34}" type="pres">
      <dgm:prSet presAssocID="{603852F5-827D-4204-BDE0-BB30FD32B860}" presName="root" presStyleCnt="0"/>
      <dgm:spPr/>
    </dgm:pt>
    <dgm:pt modelId="{FF0C354E-0DF3-4D07-99F3-914B7DC65F5B}" type="pres">
      <dgm:prSet presAssocID="{603852F5-827D-4204-BDE0-BB30FD32B860}" presName="rootComposite" presStyleCnt="0"/>
      <dgm:spPr/>
    </dgm:pt>
    <dgm:pt modelId="{676356A6-B204-4F96-AA7F-6D083E7FE0A6}" type="pres">
      <dgm:prSet presAssocID="{603852F5-827D-4204-BDE0-BB30FD32B860}" presName="rootText" presStyleLbl="node1" presStyleIdx="1" presStyleCnt="2" custLinFactNeighborX="-11953" custLinFactNeighborY="-1070"/>
      <dgm:spPr/>
    </dgm:pt>
    <dgm:pt modelId="{53C0D098-21E2-4380-BDF5-859425A944BE}" type="pres">
      <dgm:prSet presAssocID="{603852F5-827D-4204-BDE0-BB30FD32B860}" presName="rootConnector" presStyleLbl="node1" presStyleIdx="1" presStyleCnt="2"/>
      <dgm:spPr/>
    </dgm:pt>
    <dgm:pt modelId="{E883DB07-1C0D-4339-BE93-D45D206E3024}" type="pres">
      <dgm:prSet presAssocID="{603852F5-827D-4204-BDE0-BB30FD32B860}" presName="childShape" presStyleCnt="0"/>
      <dgm:spPr/>
    </dgm:pt>
  </dgm:ptLst>
  <dgm:cxnLst>
    <dgm:cxn modelId="{1E65555D-EE2E-424F-A93F-5D465DA9E4C8}" srcId="{886D1521-9019-48F1-9F31-ACF8FEED8CB0}" destId="{603852F5-827D-4204-BDE0-BB30FD32B860}" srcOrd="1" destOrd="0" parTransId="{EDB6A23B-FA38-4207-96DF-8FFA376004EF}" sibTransId="{AA7EC8A3-833D-4195-ADC7-C2E2EC92EF6D}"/>
    <dgm:cxn modelId="{9D21EF46-3DF9-472A-BF62-74BDA345AC72}" type="presOf" srcId="{603852F5-827D-4204-BDE0-BB30FD32B860}" destId="{53C0D098-21E2-4380-BDF5-859425A944BE}" srcOrd="1" destOrd="0" presId="urn:microsoft.com/office/officeart/2005/8/layout/hierarchy3"/>
    <dgm:cxn modelId="{7B38EC6F-06F0-4D63-8A32-89DC2C6318EA}" type="presOf" srcId="{53240CF3-0229-4F85-A720-085A327401F7}" destId="{D2505CED-55D3-41E8-BCF9-903E510D0AE8}" srcOrd="1" destOrd="0" presId="urn:microsoft.com/office/officeart/2005/8/layout/hierarchy3"/>
    <dgm:cxn modelId="{6EF08670-E0F3-42EF-B982-632F2912A54D}" type="presOf" srcId="{603852F5-827D-4204-BDE0-BB30FD32B860}" destId="{676356A6-B204-4F96-AA7F-6D083E7FE0A6}" srcOrd="0" destOrd="0" presId="urn:microsoft.com/office/officeart/2005/8/layout/hierarchy3"/>
    <dgm:cxn modelId="{2EB68D54-04B4-4D29-BB7F-C2B7C57A8FB8}" type="presOf" srcId="{53240CF3-0229-4F85-A720-085A327401F7}" destId="{A7034516-8125-4C9E-A368-BD3354EC8A75}" srcOrd="0" destOrd="0" presId="urn:microsoft.com/office/officeart/2005/8/layout/hierarchy3"/>
    <dgm:cxn modelId="{94366C77-5E98-440C-9154-32C8378B9C2F}" srcId="{886D1521-9019-48F1-9F31-ACF8FEED8CB0}" destId="{53240CF3-0229-4F85-A720-085A327401F7}" srcOrd="0" destOrd="0" parTransId="{B003656D-1AE8-4950-BF7B-00298FAC5DD9}" sibTransId="{039B9153-2893-4976-ACCE-440D3794F479}"/>
    <dgm:cxn modelId="{3D4764DB-3923-44D1-8C12-FBDB990BE3E6}" type="presOf" srcId="{886D1521-9019-48F1-9F31-ACF8FEED8CB0}" destId="{56E7A708-4EA2-4997-8110-4BB1668E6927}" srcOrd="0" destOrd="0" presId="urn:microsoft.com/office/officeart/2005/8/layout/hierarchy3"/>
    <dgm:cxn modelId="{B4442DB5-DA6E-40DE-801C-992A21DF5EA4}" type="presParOf" srcId="{56E7A708-4EA2-4997-8110-4BB1668E6927}" destId="{A7B551EE-1BA5-4007-A410-87A48668D639}" srcOrd="0" destOrd="0" presId="urn:microsoft.com/office/officeart/2005/8/layout/hierarchy3"/>
    <dgm:cxn modelId="{5ECD0CC9-BF0E-45C7-91A7-C7867F2718C4}" type="presParOf" srcId="{A7B551EE-1BA5-4007-A410-87A48668D639}" destId="{53FCE539-88CE-4E3C-8A10-BDDF10529E2F}" srcOrd="0" destOrd="0" presId="urn:microsoft.com/office/officeart/2005/8/layout/hierarchy3"/>
    <dgm:cxn modelId="{C243BD79-9A6F-483D-8648-4EA2C408B373}" type="presParOf" srcId="{53FCE539-88CE-4E3C-8A10-BDDF10529E2F}" destId="{A7034516-8125-4C9E-A368-BD3354EC8A75}" srcOrd="0" destOrd="0" presId="urn:microsoft.com/office/officeart/2005/8/layout/hierarchy3"/>
    <dgm:cxn modelId="{9D587AA1-3717-4055-BD03-ECD64147E5B6}" type="presParOf" srcId="{53FCE539-88CE-4E3C-8A10-BDDF10529E2F}" destId="{D2505CED-55D3-41E8-BCF9-903E510D0AE8}" srcOrd="1" destOrd="0" presId="urn:microsoft.com/office/officeart/2005/8/layout/hierarchy3"/>
    <dgm:cxn modelId="{AA5282A7-27EA-4F19-A60D-AC8852EEBC23}" type="presParOf" srcId="{A7B551EE-1BA5-4007-A410-87A48668D639}" destId="{3A083E32-62FC-4C0D-AF40-B55BE8AC4E68}" srcOrd="1" destOrd="0" presId="urn:microsoft.com/office/officeart/2005/8/layout/hierarchy3"/>
    <dgm:cxn modelId="{7EE6A83F-9163-455C-85C3-8016FCE0BBE2}" type="presParOf" srcId="{56E7A708-4EA2-4997-8110-4BB1668E6927}" destId="{CD93F7F3-10ED-4F8D-8C99-608E8E3F7F34}" srcOrd="1" destOrd="0" presId="urn:microsoft.com/office/officeart/2005/8/layout/hierarchy3"/>
    <dgm:cxn modelId="{965533DB-6AD5-41C2-B183-AE811A77750F}" type="presParOf" srcId="{CD93F7F3-10ED-4F8D-8C99-608E8E3F7F34}" destId="{FF0C354E-0DF3-4D07-99F3-914B7DC65F5B}" srcOrd="0" destOrd="0" presId="urn:microsoft.com/office/officeart/2005/8/layout/hierarchy3"/>
    <dgm:cxn modelId="{9166E811-FC2E-4A3D-B9EE-8DE452C2D715}" type="presParOf" srcId="{FF0C354E-0DF3-4D07-99F3-914B7DC65F5B}" destId="{676356A6-B204-4F96-AA7F-6D083E7FE0A6}" srcOrd="0" destOrd="0" presId="urn:microsoft.com/office/officeart/2005/8/layout/hierarchy3"/>
    <dgm:cxn modelId="{C4F4CD87-A031-46A4-854A-5F7E77F5EEBF}" type="presParOf" srcId="{FF0C354E-0DF3-4D07-99F3-914B7DC65F5B}" destId="{53C0D098-21E2-4380-BDF5-859425A944BE}" srcOrd="1" destOrd="0" presId="urn:microsoft.com/office/officeart/2005/8/layout/hierarchy3"/>
    <dgm:cxn modelId="{0871AA91-1DBD-4C83-99D7-913172EE5959}" type="presParOf" srcId="{CD93F7F3-10ED-4F8D-8C99-608E8E3F7F34}" destId="{E883DB07-1C0D-4339-BE93-D45D206E302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96A9D4-AB79-4F2B-893F-5FDB088D0028}"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998FB3B7-7831-4ED0-9300-AD9EA2052A2E}">
      <dgm:prSet/>
      <dgm:spPr/>
      <dgm:t>
        <a:bodyPr/>
        <a:lstStyle/>
        <a:p>
          <a:pPr algn="just"/>
          <a:r>
            <a:rPr lang="ro-RO" b="1" dirty="0">
              <a:latin typeface="Times New Roman" panose="02020603050405020304" pitchFamily="18" charset="0"/>
              <a:cs typeface="Times New Roman" panose="02020603050405020304" pitchFamily="18" charset="0"/>
            </a:rPr>
            <a:t>Componenta 1 – </a:t>
          </a:r>
          <a:r>
            <a:rPr lang="ro-RO" b="0" dirty="0">
              <a:latin typeface="Times New Roman" panose="02020603050405020304" pitchFamily="18" charset="0"/>
              <a:cs typeface="Times New Roman" panose="02020603050405020304" pitchFamily="18" charset="0"/>
            </a:rPr>
            <a:t>Accesul și calitatea serviciilor de alimentare cu apă și sanitație (AAS) în orașele mici și zonele rurale.</a:t>
          </a:r>
          <a:endParaRPr lang="en-US" b="0" dirty="0"/>
        </a:p>
      </dgm:t>
    </dgm:pt>
    <dgm:pt modelId="{7F441731-F54E-43D2-8010-DFBC6A220D40}" type="parTrans" cxnId="{AE4385F6-EE4A-4321-AA39-47E01DDA101F}">
      <dgm:prSet/>
      <dgm:spPr/>
      <dgm:t>
        <a:bodyPr/>
        <a:lstStyle/>
        <a:p>
          <a:endParaRPr lang="en-US"/>
        </a:p>
      </dgm:t>
    </dgm:pt>
    <dgm:pt modelId="{229B2E20-68B2-41A7-909E-3E5E4329D49C}" type="sibTrans" cxnId="{AE4385F6-EE4A-4321-AA39-47E01DDA101F}">
      <dgm:prSet/>
      <dgm:spPr/>
      <dgm:t>
        <a:bodyPr/>
        <a:lstStyle/>
        <a:p>
          <a:endParaRPr lang="en-US"/>
        </a:p>
      </dgm:t>
    </dgm:pt>
    <dgm:pt modelId="{F1AB9C6C-EBEB-4915-9205-BEAD25F5877A}">
      <dgm:prSet/>
      <dgm:spPr/>
      <dgm:t>
        <a:bodyPr/>
        <a:lstStyle/>
        <a:p>
          <a:pPr algn="just"/>
          <a:r>
            <a:rPr lang="ro-RO" b="1" dirty="0">
              <a:latin typeface="Times New Roman" panose="02020603050405020304" pitchFamily="18" charset="0"/>
              <a:cs typeface="Times New Roman" panose="02020603050405020304" pitchFamily="18" charset="0"/>
            </a:rPr>
            <a:t>Componenta 2 – </a:t>
          </a:r>
          <a:r>
            <a:rPr lang="ro-RO" b="0" dirty="0">
              <a:latin typeface="Times New Roman" panose="02020603050405020304" pitchFamily="18" charset="0"/>
              <a:cs typeface="Times New Roman" panose="02020603050405020304" pitchFamily="18" charset="0"/>
            </a:rPr>
            <a:t>Consolidarea capacităților pentru modernizarea sectorului de alimentare cu apă și sanitație.</a:t>
          </a:r>
          <a:endParaRPr lang="en-US" b="0" dirty="0">
            <a:latin typeface="Times New Roman" panose="02020603050405020304" pitchFamily="18" charset="0"/>
            <a:cs typeface="Times New Roman" panose="02020603050405020304" pitchFamily="18" charset="0"/>
          </a:endParaRPr>
        </a:p>
      </dgm:t>
    </dgm:pt>
    <dgm:pt modelId="{E086FBAE-5BC0-477A-B35C-2AC0B0F33AD6}" type="parTrans" cxnId="{262C6511-840D-4184-A088-480FC62B6A95}">
      <dgm:prSet/>
      <dgm:spPr/>
      <dgm:t>
        <a:bodyPr/>
        <a:lstStyle/>
        <a:p>
          <a:endParaRPr lang="en-US"/>
        </a:p>
      </dgm:t>
    </dgm:pt>
    <dgm:pt modelId="{EFA97394-E56B-4BFE-AD04-E9AB30A95A79}" type="sibTrans" cxnId="{262C6511-840D-4184-A088-480FC62B6A95}">
      <dgm:prSet/>
      <dgm:spPr/>
      <dgm:t>
        <a:bodyPr/>
        <a:lstStyle/>
        <a:p>
          <a:endParaRPr lang="en-US"/>
        </a:p>
      </dgm:t>
    </dgm:pt>
    <dgm:pt modelId="{81D18A78-5B5A-4D0D-98B2-AB7BCE259806}">
      <dgm:prSet/>
      <dgm:spPr/>
      <dgm:t>
        <a:bodyPr/>
        <a:lstStyle/>
        <a:p>
          <a:pPr algn="l"/>
          <a:r>
            <a:rPr lang="ro-RO" b="1" noProof="0" dirty="0">
              <a:latin typeface="Times New Roman" panose="02020603050405020304" pitchFamily="18" charset="0"/>
              <a:cs typeface="Times New Roman" panose="02020603050405020304" pitchFamily="18" charset="0"/>
            </a:rPr>
            <a:t>Componenta 3 – </a:t>
          </a:r>
          <a:r>
            <a:rPr lang="ro-RO" b="0" noProof="0" dirty="0">
              <a:latin typeface="Times New Roman" panose="02020603050405020304" pitchFamily="18" charset="0"/>
              <a:cs typeface="Times New Roman" panose="02020603050405020304" pitchFamily="18" charset="0"/>
            </a:rPr>
            <a:t>Managementul și coordonarea proiectului.</a:t>
          </a:r>
        </a:p>
      </dgm:t>
    </dgm:pt>
    <dgm:pt modelId="{94A8A379-ED30-490D-9552-829785C3A75D}" type="parTrans" cxnId="{8A7B6D81-77DA-4968-AE50-0D45927902BE}">
      <dgm:prSet/>
      <dgm:spPr/>
      <dgm:t>
        <a:bodyPr/>
        <a:lstStyle/>
        <a:p>
          <a:endParaRPr lang="en-US"/>
        </a:p>
      </dgm:t>
    </dgm:pt>
    <dgm:pt modelId="{821FAC20-58AD-41A4-BE78-E48255878883}" type="sibTrans" cxnId="{8A7B6D81-77DA-4968-AE50-0D45927902BE}">
      <dgm:prSet/>
      <dgm:spPr/>
      <dgm:t>
        <a:bodyPr/>
        <a:lstStyle/>
        <a:p>
          <a:endParaRPr lang="en-US"/>
        </a:p>
      </dgm:t>
    </dgm:pt>
    <dgm:pt modelId="{4F18759B-DBDD-418E-A592-171308E91936}">
      <dgm:prSet/>
      <dgm:spPr/>
      <dgm:t>
        <a:bodyPr/>
        <a:lstStyle/>
        <a:p>
          <a:r>
            <a:rPr lang="ro-RO" b="1" dirty="0">
              <a:latin typeface="Times New Roman" panose="02020603050405020304" pitchFamily="18" charset="0"/>
              <a:cs typeface="Times New Roman" panose="02020603050405020304" pitchFamily="18" charset="0"/>
            </a:rPr>
            <a:t>Componenta 4 – </a:t>
          </a:r>
          <a:r>
            <a:rPr lang="ro-RO" b="0" dirty="0">
              <a:latin typeface="Times New Roman" panose="02020603050405020304" pitchFamily="18" charset="0"/>
              <a:cs typeface="Times New Roman" panose="02020603050405020304" pitchFamily="18" charset="0"/>
            </a:rPr>
            <a:t>Răspuns cu intervenții de urgență (RIU). </a:t>
          </a:r>
          <a:endParaRPr lang="en-US" b="0" dirty="0">
            <a:latin typeface="Times New Roman" panose="02020603050405020304" pitchFamily="18" charset="0"/>
            <a:cs typeface="Times New Roman" panose="02020603050405020304" pitchFamily="18" charset="0"/>
          </a:endParaRPr>
        </a:p>
      </dgm:t>
    </dgm:pt>
    <dgm:pt modelId="{2885C1A7-A063-411E-BE3C-0C244DDE66CA}" type="parTrans" cxnId="{F7EE3B8C-3F2E-4881-A754-6AD343656C1A}">
      <dgm:prSet/>
      <dgm:spPr/>
      <dgm:t>
        <a:bodyPr/>
        <a:lstStyle/>
        <a:p>
          <a:endParaRPr lang="en-US"/>
        </a:p>
      </dgm:t>
    </dgm:pt>
    <dgm:pt modelId="{CD541B41-848F-4EBC-9EC2-C4EB26CB55DC}" type="sibTrans" cxnId="{F7EE3B8C-3F2E-4881-A754-6AD343656C1A}">
      <dgm:prSet/>
      <dgm:spPr/>
      <dgm:t>
        <a:bodyPr/>
        <a:lstStyle/>
        <a:p>
          <a:endParaRPr lang="en-US"/>
        </a:p>
      </dgm:t>
    </dgm:pt>
    <dgm:pt modelId="{16672646-4721-4AA7-806E-151B0670C560}" type="pres">
      <dgm:prSet presAssocID="{5196A9D4-AB79-4F2B-893F-5FDB088D0028}" presName="vert0" presStyleCnt="0">
        <dgm:presLayoutVars>
          <dgm:dir/>
          <dgm:animOne val="branch"/>
          <dgm:animLvl val="lvl"/>
        </dgm:presLayoutVars>
      </dgm:prSet>
      <dgm:spPr/>
    </dgm:pt>
    <dgm:pt modelId="{F7AF2FA1-6636-4B12-BFE4-6B99DEF7C048}" type="pres">
      <dgm:prSet presAssocID="{998FB3B7-7831-4ED0-9300-AD9EA2052A2E}" presName="thickLine" presStyleLbl="alignNode1" presStyleIdx="0" presStyleCnt="4" custLinFactNeighborX="-3116" custLinFactNeighborY="-30118"/>
      <dgm:spPr/>
    </dgm:pt>
    <dgm:pt modelId="{7FB1D504-4E80-496E-81EC-CB0CA1E10613}" type="pres">
      <dgm:prSet presAssocID="{998FB3B7-7831-4ED0-9300-AD9EA2052A2E}" presName="horz1" presStyleCnt="0"/>
      <dgm:spPr/>
    </dgm:pt>
    <dgm:pt modelId="{C7D08CD2-5511-4236-B252-4F625C79AF50}" type="pres">
      <dgm:prSet presAssocID="{998FB3B7-7831-4ED0-9300-AD9EA2052A2E}" presName="tx1" presStyleLbl="revTx" presStyleIdx="0" presStyleCnt="4"/>
      <dgm:spPr/>
    </dgm:pt>
    <dgm:pt modelId="{C05F3CBB-1DCD-400B-A644-938A603F70B5}" type="pres">
      <dgm:prSet presAssocID="{998FB3B7-7831-4ED0-9300-AD9EA2052A2E}" presName="vert1" presStyleCnt="0"/>
      <dgm:spPr/>
    </dgm:pt>
    <dgm:pt modelId="{9FC66AE5-DDCB-46A0-8003-996D8883BD63}" type="pres">
      <dgm:prSet presAssocID="{F1AB9C6C-EBEB-4915-9205-BEAD25F5877A}" presName="thickLine" presStyleLbl="alignNode1" presStyleIdx="1" presStyleCnt="4"/>
      <dgm:spPr/>
    </dgm:pt>
    <dgm:pt modelId="{28DA8A54-F5CF-471F-9864-D6982A778A65}" type="pres">
      <dgm:prSet presAssocID="{F1AB9C6C-EBEB-4915-9205-BEAD25F5877A}" presName="horz1" presStyleCnt="0"/>
      <dgm:spPr/>
    </dgm:pt>
    <dgm:pt modelId="{BBE0BDD1-5ADB-4CCD-80D9-107BCC7397BE}" type="pres">
      <dgm:prSet presAssocID="{F1AB9C6C-EBEB-4915-9205-BEAD25F5877A}" presName="tx1" presStyleLbl="revTx" presStyleIdx="1" presStyleCnt="4"/>
      <dgm:spPr/>
    </dgm:pt>
    <dgm:pt modelId="{419BA9BD-9C27-4BC8-A560-806027B04F2E}" type="pres">
      <dgm:prSet presAssocID="{F1AB9C6C-EBEB-4915-9205-BEAD25F5877A}" presName="vert1" presStyleCnt="0"/>
      <dgm:spPr/>
    </dgm:pt>
    <dgm:pt modelId="{A24FC70D-B714-4143-A555-AD0C5AF274C4}" type="pres">
      <dgm:prSet presAssocID="{81D18A78-5B5A-4D0D-98B2-AB7BCE259806}" presName="thickLine" presStyleLbl="alignNode1" presStyleIdx="2" presStyleCnt="4"/>
      <dgm:spPr/>
    </dgm:pt>
    <dgm:pt modelId="{C9CA1A04-EF27-4822-B8AB-A4E4891C4221}" type="pres">
      <dgm:prSet presAssocID="{81D18A78-5B5A-4D0D-98B2-AB7BCE259806}" presName="horz1" presStyleCnt="0"/>
      <dgm:spPr/>
    </dgm:pt>
    <dgm:pt modelId="{9BD6E300-9B57-4ACC-8949-D39F57E4D4E0}" type="pres">
      <dgm:prSet presAssocID="{81D18A78-5B5A-4D0D-98B2-AB7BCE259806}" presName="tx1" presStyleLbl="revTx" presStyleIdx="2" presStyleCnt="4"/>
      <dgm:spPr/>
    </dgm:pt>
    <dgm:pt modelId="{D14FE862-FC07-4443-8817-12BCD29FFCC9}" type="pres">
      <dgm:prSet presAssocID="{81D18A78-5B5A-4D0D-98B2-AB7BCE259806}" presName="vert1" presStyleCnt="0"/>
      <dgm:spPr/>
    </dgm:pt>
    <dgm:pt modelId="{1106B877-DAA6-4047-9D78-51A01F8A769D}" type="pres">
      <dgm:prSet presAssocID="{4F18759B-DBDD-418E-A592-171308E91936}" presName="thickLine" presStyleLbl="alignNode1" presStyleIdx="3" presStyleCnt="4"/>
      <dgm:spPr/>
    </dgm:pt>
    <dgm:pt modelId="{F282DA6D-8E42-42EC-9DC7-3A483AEF9C40}" type="pres">
      <dgm:prSet presAssocID="{4F18759B-DBDD-418E-A592-171308E91936}" presName="horz1" presStyleCnt="0"/>
      <dgm:spPr/>
    </dgm:pt>
    <dgm:pt modelId="{B273A92F-C880-4E1F-ACA7-A24D81C7EBDE}" type="pres">
      <dgm:prSet presAssocID="{4F18759B-DBDD-418E-A592-171308E91936}" presName="tx1" presStyleLbl="revTx" presStyleIdx="3" presStyleCnt="4"/>
      <dgm:spPr/>
    </dgm:pt>
    <dgm:pt modelId="{1F863918-1327-464F-81A1-09F3D8A7D952}" type="pres">
      <dgm:prSet presAssocID="{4F18759B-DBDD-418E-A592-171308E91936}" presName="vert1" presStyleCnt="0"/>
      <dgm:spPr/>
    </dgm:pt>
  </dgm:ptLst>
  <dgm:cxnLst>
    <dgm:cxn modelId="{6104A00F-394E-4749-B26E-F8B5F2B0D97F}" type="presOf" srcId="{81D18A78-5B5A-4D0D-98B2-AB7BCE259806}" destId="{9BD6E300-9B57-4ACC-8949-D39F57E4D4E0}" srcOrd="0" destOrd="0" presId="urn:microsoft.com/office/officeart/2008/layout/LinedList"/>
    <dgm:cxn modelId="{B8A0CB0F-CCC5-4274-9927-D8108C3918D2}" type="presOf" srcId="{998FB3B7-7831-4ED0-9300-AD9EA2052A2E}" destId="{C7D08CD2-5511-4236-B252-4F625C79AF50}" srcOrd="0" destOrd="0" presId="urn:microsoft.com/office/officeart/2008/layout/LinedList"/>
    <dgm:cxn modelId="{262C6511-840D-4184-A088-480FC62B6A95}" srcId="{5196A9D4-AB79-4F2B-893F-5FDB088D0028}" destId="{F1AB9C6C-EBEB-4915-9205-BEAD25F5877A}" srcOrd="1" destOrd="0" parTransId="{E086FBAE-5BC0-477A-B35C-2AC0B0F33AD6}" sibTransId="{EFA97394-E56B-4BFE-AD04-E9AB30A95A79}"/>
    <dgm:cxn modelId="{A7A1FD2A-4AC0-4DB4-802D-6E3B7D03C112}" type="presOf" srcId="{F1AB9C6C-EBEB-4915-9205-BEAD25F5877A}" destId="{BBE0BDD1-5ADB-4CCD-80D9-107BCC7397BE}" srcOrd="0" destOrd="0" presId="urn:microsoft.com/office/officeart/2008/layout/LinedList"/>
    <dgm:cxn modelId="{8A7B6D81-77DA-4968-AE50-0D45927902BE}" srcId="{5196A9D4-AB79-4F2B-893F-5FDB088D0028}" destId="{81D18A78-5B5A-4D0D-98B2-AB7BCE259806}" srcOrd="2" destOrd="0" parTransId="{94A8A379-ED30-490D-9552-829785C3A75D}" sibTransId="{821FAC20-58AD-41A4-BE78-E48255878883}"/>
    <dgm:cxn modelId="{F7EE3B8C-3F2E-4881-A754-6AD343656C1A}" srcId="{5196A9D4-AB79-4F2B-893F-5FDB088D0028}" destId="{4F18759B-DBDD-418E-A592-171308E91936}" srcOrd="3" destOrd="0" parTransId="{2885C1A7-A063-411E-BE3C-0C244DDE66CA}" sibTransId="{CD541B41-848F-4EBC-9EC2-C4EB26CB55DC}"/>
    <dgm:cxn modelId="{D8BB649D-C010-42A6-B9BE-2FAFF9C7546A}" type="presOf" srcId="{5196A9D4-AB79-4F2B-893F-5FDB088D0028}" destId="{16672646-4721-4AA7-806E-151B0670C560}" srcOrd="0" destOrd="0" presId="urn:microsoft.com/office/officeart/2008/layout/LinedList"/>
    <dgm:cxn modelId="{79D899D8-1681-4E61-8D85-B65117AF630E}" type="presOf" srcId="{4F18759B-DBDD-418E-A592-171308E91936}" destId="{B273A92F-C880-4E1F-ACA7-A24D81C7EBDE}" srcOrd="0" destOrd="0" presId="urn:microsoft.com/office/officeart/2008/layout/LinedList"/>
    <dgm:cxn modelId="{AE4385F6-EE4A-4321-AA39-47E01DDA101F}" srcId="{5196A9D4-AB79-4F2B-893F-5FDB088D0028}" destId="{998FB3B7-7831-4ED0-9300-AD9EA2052A2E}" srcOrd="0" destOrd="0" parTransId="{7F441731-F54E-43D2-8010-DFBC6A220D40}" sibTransId="{229B2E20-68B2-41A7-909E-3E5E4329D49C}"/>
    <dgm:cxn modelId="{1F04F6B7-458A-4E48-863E-6EDF6C29B2F1}" type="presParOf" srcId="{16672646-4721-4AA7-806E-151B0670C560}" destId="{F7AF2FA1-6636-4B12-BFE4-6B99DEF7C048}" srcOrd="0" destOrd="0" presId="urn:microsoft.com/office/officeart/2008/layout/LinedList"/>
    <dgm:cxn modelId="{DD0404E7-3C70-40EE-8A8B-94D7350C0C0A}" type="presParOf" srcId="{16672646-4721-4AA7-806E-151B0670C560}" destId="{7FB1D504-4E80-496E-81EC-CB0CA1E10613}" srcOrd="1" destOrd="0" presId="urn:microsoft.com/office/officeart/2008/layout/LinedList"/>
    <dgm:cxn modelId="{10D9C397-0BB5-4E84-AA3F-DA25292D03A6}" type="presParOf" srcId="{7FB1D504-4E80-496E-81EC-CB0CA1E10613}" destId="{C7D08CD2-5511-4236-B252-4F625C79AF50}" srcOrd="0" destOrd="0" presId="urn:microsoft.com/office/officeart/2008/layout/LinedList"/>
    <dgm:cxn modelId="{7C27B84D-A859-4390-8EB3-597271CB95F2}" type="presParOf" srcId="{7FB1D504-4E80-496E-81EC-CB0CA1E10613}" destId="{C05F3CBB-1DCD-400B-A644-938A603F70B5}" srcOrd="1" destOrd="0" presId="urn:microsoft.com/office/officeart/2008/layout/LinedList"/>
    <dgm:cxn modelId="{EA29FB40-A664-4194-9255-75FF18F1D992}" type="presParOf" srcId="{16672646-4721-4AA7-806E-151B0670C560}" destId="{9FC66AE5-DDCB-46A0-8003-996D8883BD63}" srcOrd="2" destOrd="0" presId="urn:microsoft.com/office/officeart/2008/layout/LinedList"/>
    <dgm:cxn modelId="{A7222902-5103-4F50-B1CE-67189E95DADE}" type="presParOf" srcId="{16672646-4721-4AA7-806E-151B0670C560}" destId="{28DA8A54-F5CF-471F-9864-D6982A778A65}" srcOrd="3" destOrd="0" presId="urn:microsoft.com/office/officeart/2008/layout/LinedList"/>
    <dgm:cxn modelId="{F1A5FA92-5ED3-4EF7-B94D-D375519C5C71}" type="presParOf" srcId="{28DA8A54-F5CF-471F-9864-D6982A778A65}" destId="{BBE0BDD1-5ADB-4CCD-80D9-107BCC7397BE}" srcOrd="0" destOrd="0" presId="urn:microsoft.com/office/officeart/2008/layout/LinedList"/>
    <dgm:cxn modelId="{83E35003-F36F-48D0-B5CC-64545B0DC8CE}" type="presParOf" srcId="{28DA8A54-F5CF-471F-9864-D6982A778A65}" destId="{419BA9BD-9C27-4BC8-A560-806027B04F2E}" srcOrd="1" destOrd="0" presId="urn:microsoft.com/office/officeart/2008/layout/LinedList"/>
    <dgm:cxn modelId="{013A524F-7BDC-4030-A366-76065579CEC0}" type="presParOf" srcId="{16672646-4721-4AA7-806E-151B0670C560}" destId="{A24FC70D-B714-4143-A555-AD0C5AF274C4}" srcOrd="4" destOrd="0" presId="urn:microsoft.com/office/officeart/2008/layout/LinedList"/>
    <dgm:cxn modelId="{F6A18E0D-31BF-49A6-97B9-945EADEDADE0}" type="presParOf" srcId="{16672646-4721-4AA7-806E-151B0670C560}" destId="{C9CA1A04-EF27-4822-B8AB-A4E4891C4221}" srcOrd="5" destOrd="0" presId="urn:microsoft.com/office/officeart/2008/layout/LinedList"/>
    <dgm:cxn modelId="{98D2FCD9-9604-4AB4-AF82-6A943916B654}" type="presParOf" srcId="{C9CA1A04-EF27-4822-B8AB-A4E4891C4221}" destId="{9BD6E300-9B57-4ACC-8949-D39F57E4D4E0}" srcOrd="0" destOrd="0" presId="urn:microsoft.com/office/officeart/2008/layout/LinedList"/>
    <dgm:cxn modelId="{D5BC9092-5A29-4A0D-B46B-E1EE25036B45}" type="presParOf" srcId="{C9CA1A04-EF27-4822-B8AB-A4E4891C4221}" destId="{D14FE862-FC07-4443-8817-12BCD29FFCC9}" srcOrd="1" destOrd="0" presId="urn:microsoft.com/office/officeart/2008/layout/LinedList"/>
    <dgm:cxn modelId="{E4E6FEF4-030C-46BC-A6C2-D8301F2DB12E}" type="presParOf" srcId="{16672646-4721-4AA7-806E-151B0670C560}" destId="{1106B877-DAA6-4047-9D78-51A01F8A769D}" srcOrd="6" destOrd="0" presId="urn:microsoft.com/office/officeart/2008/layout/LinedList"/>
    <dgm:cxn modelId="{D898244D-1084-4774-A334-11C3C4DC9B74}" type="presParOf" srcId="{16672646-4721-4AA7-806E-151B0670C560}" destId="{F282DA6D-8E42-42EC-9DC7-3A483AEF9C40}" srcOrd="7" destOrd="0" presId="urn:microsoft.com/office/officeart/2008/layout/LinedList"/>
    <dgm:cxn modelId="{187A3C2F-58C4-41C7-865D-B8FB18E4D249}" type="presParOf" srcId="{F282DA6D-8E42-42EC-9DC7-3A483AEF9C40}" destId="{B273A92F-C880-4E1F-ACA7-A24D81C7EBDE}" srcOrd="0" destOrd="0" presId="urn:microsoft.com/office/officeart/2008/layout/LinedList"/>
    <dgm:cxn modelId="{C7E3C13A-0C10-482E-AE22-9DCA13BA8BD4}" type="presParOf" srcId="{F282DA6D-8E42-42EC-9DC7-3A483AEF9C40}" destId="{1F863918-1327-464F-81A1-09F3D8A7D952}"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34516-8125-4C9E-A368-BD3354EC8A75}">
      <dsp:nvSpPr>
        <dsp:cNvPr id="0" name=""/>
        <dsp:cNvSpPr/>
      </dsp:nvSpPr>
      <dsp:spPr>
        <a:xfrm>
          <a:off x="616120" y="947668"/>
          <a:ext cx="4641702" cy="2346498"/>
        </a:xfrm>
        <a:prstGeom prst="roundRect">
          <a:avLst>
            <a:gd name="adj" fmla="val 10000"/>
          </a:avLst>
        </a:prstGeom>
        <a:solidFill>
          <a:schemeClr val="accent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ro-RO" sz="3200" kern="1200" dirty="0">
              <a:latin typeface="Times New Roman" panose="02020603050405020304" pitchFamily="18" charset="0"/>
              <a:cs typeface="Times New Roman" panose="02020603050405020304" pitchFamily="18" charset="0"/>
            </a:rPr>
            <a:t>spori</a:t>
          </a:r>
          <a:r>
            <a:rPr lang="ro-RO" sz="3200" kern="1200" noProof="0" dirty="0">
              <a:latin typeface="Times New Roman" panose="02020603050405020304" pitchFamily="18" charset="0"/>
              <a:cs typeface="Times New Roman" panose="02020603050405020304" pitchFamily="18" charset="0"/>
            </a:rPr>
            <a:t>rea accesului la serviciile de alimentare cu apă și sanitație în zonele rurale și orașele mici selectate și</a:t>
          </a:r>
        </a:p>
      </dsp:txBody>
      <dsp:txXfrm>
        <a:off x="684847" y="1016395"/>
        <a:ext cx="4504248" cy="2209044"/>
      </dsp:txXfrm>
    </dsp:sp>
    <dsp:sp modelId="{676356A6-B204-4F96-AA7F-6D083E7FE0A6}">
      <dsp:nvSpPr>
        <dsp:cNvPr id="0" name=""/>
        <dsp:cNvSpPr/>
      </dsp:nvSpPr>
      <dsp:spPr>
        <a:xfrm>
          <a:off x="5257823" y="977915"/>
          <a:ext cx="4692997" cy="2346498"/>
        </a:xfrm>
        <a:prstGeom prst="roundRect">
          <a:avLst>
            <a:gd name="adj" fmla="val 10000"/>
          </a:avLst>
        </a:prstGeom>
        <a:solidFill>
          <a:schemeClr val="bg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ro-RO" sz="3200" kern="1200" noProof="0" dirty="0">
              <a:latin typeface="Times New Roman" panose="02020603050405020304" pitchFamily="18" charset="0"/>
              <a:cs typeface="Times New Roman" panose="02020603050405020304" pitchFamily="18" charset="0"/>
            </a:rPr>
            <a:t>consolidarea capacității instituționale de aprovizionare cu apă și prestare a serviciilor de sanitație</a:t>
          </a:r>
          <a:r>
            <a:rPr lang="ro-RO" sz="3200" kern="1200" dirty="0">
              <a:latin typeface="Times New Roman" panose="02020603050405020304" pitchFamily="18" charset="0"/>
              <a:cs typeface="Times New Roman" panose="02020603050405020304" pitchFamily="18" charset="0"/>
            </a:rPr>
            <a:t>.</a:t>
          </a:r>
          <a:endParaRPr lang="en-US" sz="3200" kern="1200" dirty="0">
            <a:latin typeface="Times New Roman" panose="02020603050405020304" pitchFamily="18" charset="0"/>
            <a:cs typeface="Times New Roman" panose="02020603050405020304" pitchFamily="18" charset="0"/>
          </a:endParaRPr>
        </a:p>
      </dsp:txBody>
      <dsp:txXfrm>
        <a:off x="5326550" y="1046642"/>
        <a:ext cx="4555543" cy="22090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F2FA1-6636-4B12-BFE4-6B99DEF7C048}">
      <dsp:nvSpPr>
        <dsp:cNvPr id="0" name=""/>
        <dsp:cNvSpPr/>
      </dsp:nvSpPr>
      <dsp:spPr>
        <a:xfrm>
          <a:off x="0" y="0"/>
          <a:ext cx="6986965" cy="0"/>
        </a:xfrm>
        <a:prstGeom prst="line">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w="9525" cap="flat" cmpd="sng" algn="ctr">
          <a:solidFill>
            <a:schemeClr val="accent2">
              <a:hueOff val="0"/>
              <a:satOff val="0"/>
              <a:lumOff val="0"/>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C7D08CD2-5511-4236-B252-4F625C79AF50}">
      <dsp:nvSpPr>
        <dsp:cNvPr id="0" name=""/>
        <dsp:cNvSpPr/>
      </dsp:nvSpPr>
      <dsp:spPr>
        <a:xfrm>
          <a:off x="0" y="0"/>
          <a:ext cx="6986965" cy="1349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ro-RO" sz="2800" b="1" kern="1200" dirty="0">
              <a:latin typeface="Times New Roman" panose="02020603050405020304" pitchFamily="18" charset="0"/>
              <a:cs typeface="Times New Roman" panose="02020603050405020304" pitchFamily="18" charset="0"/>
            </a:rPr>
            <a:t>Componenta 1 – </a:t>
          </a:r>
          <a:r>
            <a:rPr lang="ro-RO" sz="2800" b="0" kern="1200" dirty="0">
              <a:latin typeface="Times New Roman" panose="02020603050405020304" pitchFamily="18" charset="0"/>
              <a:cs typeface="Times New Roman" panose="02020603050405020304" pitchFamily="18" charset="0"/>
            </a:rPr>
            <a:t>Accesul și calitatea serviciilor de alimentare cu apă și sanitație (AAS) în orașele mici și zonele rurale.</a:t>
          </a:r>
          <a:endParaRPr lang="en-US" sz="2800" b="0" kern="1200" dirty="0"/>
        </a:p>
      </dsp:txBody>
      <dsp:txXfrm>
        <a:off x="0" y="0"/>
        <a:ext cx="6986965" cy="1349374"/>
      </dsp:txXfrm>
    </dsp:sp>
    <dsp:sp modelId="{9FC66AE5-DDCB-46A0-8003-996D8883BD63}">
      <dsp:nvSpPr>
        <dsp:cNvPr id="0" name=""/>
        <dsp:cNvSpPr/>
      </dsp:nvSpPr>
      <dsp:spPr>
        <a:xfrm>
          <a:off x="0" y="1349374"/>
          <a:ext cx="6986965" cy="0"/>
        </a:xfrm>
        <a:prstGeom prst="line">
          <a:avLst/>
        </a:prstGeom>
        <a:gradFill rotWithShape="0">
          <a:gsLst>
            <a:gs pos="0">
              <a:schemeClr val="accent2">
                <a:hueOff val="-1458064"/>
                <a:satOff val="-2807"/>
                <a:lumOff val="196"/>
                <a:alphaOff val="0"/>
                <a:tint val="94000"/>
                <a:satMod val="100000"/>
                <a:lumMod val="108000"/>
              </a:schemeClr>
            </a:gs>
            <a:gs pos="50000">
              <a:schemeClr val="accent2">
                <a:hueOff val="-1458064"/>
                <a:satOff val="-2807"/>
                <a:lumOff val="196"/>
                <a:alphaOff val="0"/>
                <a:tint val="98000"/>
                <a:shade val="100000"/>
                <a:satMod val="100000"/>
                <a:lumMod val="100000"/>
              </a:schemeClr>
            </a:gs>
            <a:gs pos="100000">
              <a:schemeClr val="accent2">
                <a:hueOff val="-1458064"/>
                <a:satOff val="-2807"/>
                <a:lumOff val="196"/>
                <a:alphaOff val="0"/>
                <a:shade val="72000"/>
                <a:satMod val="120000"/>
                <a:lumMod val="100000"/>
              </a:schemeClr>
            </a:gs>
          </a:gsLst>
          <a:lin ang="5400000" scaled="0"/>
        </a:gradFill>
        <a:ln w="9525" cap="flat" cmpd="sng" algn="ctr">
          <a:solidFill>
            <a:schemeClr val="accent2">
              <a:hueOff val="-1458064"/>
              <a:satOff val="-2807"/>
              <a:lumOff val="196"/>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BBE0BDD1-5ADB-4CCD-80D9-107BCC7397BE}">
      <dsp:nvSpPr>
        <dsp:cNvPr id="0" name=""/>
        <dsp:cNvSpPr/>
      </dsp:nvSpPr>
      <dsp:spPr>
        <a:xfrm>
          <a:off x="0" y="1349374"/>
          <a:ext cx="6986965" cy="1349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ro-RO" sz="2800" b="1" kern="1200" dirty="0">
              <a:latin typeface="Times New Roman" panose="02020603050405020304" pitchFamily="18" charset="0"/>
              <a:cs typeface="Times New Roman" panose="02020603050405020304" pitchFamily="18" charset="0"/>
            </a:rPr>
            <a:t>Componenta 2 – </a:t>
          </a:r>
          <a:r>
            <a:rPr lang="ro-RO" sz="2800" b="0" kern="1200" dirty="0">
              <a:latin typeface="Times New Roman" panose="02020603050405020304" pitchFamily="18" charset="0"/>
              <a:cs typeface="Times New Roman" panose="02020603050405020304" pitchFamily="18" charset="0"/>
            </a:rPr>
            <a:t>Consolidarea capacităților pentru modernizarea sectorului de alimentare cu apă și sanitație.</a:t>
          </a:r>
          <a:endParaRPr lang="en-US" sz="2800" b="0" kern="1200" dirty="0">
            <a:latin typeface="Times New Roman" panose="02020603050405020304" pitchFamily="18" charset="0"/>
            <a:cs typeface="Times New Roman" panose="02020603050405020304" pitchFamily="18" charset="0"/>
          </a:endParaRPr>
        </a:p>
      </dsp:txBody>
      <dsp:txXfrm>
        <a:off x="0" y="1349374"/>
        <a:ext cx="6986965" cy="1349374"/>
      </dsp:txXfrm>
    </dsp:sp>
    <dsp:sp modelId="{A24FC70D-B714-4143-A555-AD0C5AF274C4}">
      <dsp:nvSpPr>
        <dsp:cNvPr id="0" name=""/>
        <dsp:cNvSpPr/>
      </dsp:nvSpPr>
      <dsp:spPr>
        <a:xfrm>
          <a:off x="0" y="2698749"/>
          <a:ext cx="6986965" cy="0"/>
        </a:xfrm>
        <a:prstGeom prst="line">
          <a:avLst/>
        </a:prstGeom>
        <a:gradFill rotWithShape="0">
          <a:gsLst>
            <a:gs pos="0">
              <a:schemeClr val="accent2">
                <a:hueOff val="-2916128"/>
                <a:satOff val="-5613"/>
                <a:lumOff val="392"/>
                <a:alphaOff val="0"/>
                <a:tint val="94000"/>
                <a:satMod val="100000"/>
                <a:lumMod val="108000"/>
              </a:schemeClr>
            </a:gs>
            <a:gs pos="50000">
              <a:schemeClr val="accent2">
                <a:hueOff val="-2916128"/>
                <a:satOff val="-5613"/>
                <a:lumOff val="392"/>
                <a:alphaOff val="0"/>
                <a:tint val="98000"/>
                <a:shade val="100000"/>
                <a:satMod val="100000"/>
                <a:lumMod val="100000"/>
              </a:schemeClr>
            </a:gs>
            <a:gs pos="100000">
              <a:schemeClr val="accent2">
                <a:hueOff val="-2916128"/>
                <a:satOff val="-5613"/>
                <a:lumOff val="392"/>
                <a:alphaOff val="0"/>
                <a:shade val="72000"/>
                <a:satMod val="120000"/>
                <a:lumMod val="100000"/>
              </a:schemeClr>
            </a:gs>
          </a:gsLst>
          <a:lin ang="5400000" scaled="0"/>
        </a:gradFill>
        <a:ln w="9525" cap="flat" cmpd="sng" algn="ctr">
          <a:solidFill>
            <a:schemeClr val="accent2">
              <a:hueOff val="-2916128"/>
              <a:satOff val="-5613"/>
              <a:lumOff val="392"/>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9BD6E300-9B57-4ACC-8949-D39F57E4D4E0}">
      <dsp:nvSpPr>
        <dsp:cNvPr id="0" name=""/>
        <dsp:cNvSpPr/>
      </dsp:nvSpPr>
      <dsp:spPr>
        <a:xfrm>
          <a:off x="0" y="2698749"/>
          <a:ext cx="6986965" cy="1349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ro-RO" sz="2800" b="1" kern="1200" noProof="0" dirty="0">
              <a:latin typeface="Times New Roman" panose="02020603050405020304" pitchFamily="18" charset="0"/>
              <a:cs typeface="Times New Roman" panose="02020603050405020304" pitchFamily="18" charset="0"/>
            </a:rPr>
            <a:t>Componenta 3 – </a:t>
          </a:r>
          <a:r>
            <a:rPr lang="ro-RO" sz="2800" b="0" kern="1200" noProof="0" dirty="0">
              <a:latin typeface="Times New Roman" panose="02020603050405020304" pitchFamily="18" charset="0"/>
              <a:cs typeface="Times New Roman" panose="02020603050405020304" pitchFamily="18" charset="0"/>
            </a:rPr>
            <a:t>Managementul și coordonarea proiectului.</a:t>
          </a:r>
        </a:p>
      </dsp:txBody>
      <dsp:txXfrm>
        <a:off x="0" y="2698749"/>
        <a:ext cx="6986965" cy="1349374"/>
      </dsp:txXfrm>
    </dsp:sp>
    <dsp:sp modelId="{1106B877-DAA6-4047-9D78-51A01F8A769D}">
      <dsp:nvSpPr>
        <dsp:cNvPr id="0" name=""/>
        <dsp:cNvSpPr/>
      </dsp:nvSpPr>
      <dsp:spPr>
        <a:xfrm>
          <a:off x="0" y="4048124"/>
          <a:ext cx="6986965" cy="0"/>
        </a:xfrm>
        <a:prstGeom prst="line">
          <a:avLst/>
        </a:prstGeom>
        <a:gradFill rotWithShape="0">
          <a:gsLst>
            <a:gs pos="0">
              <a:schemeClr val="accent2">
                <a:hueOff val="-4374192"/>
                <a:satOff val="-8420"/>
                <a:lumOff val="588"/>
                <a:alphaOff val="0"/>
                <a:tint val="94000"/>
                <a:satMod val="100000"/>
                <a:lumMod val="108000"/>
              </a:schemeClr>
            </a:gs>
            <a:gs pos="50000">
              <a:schemeClr val="accent2">
                <a:hueOff val="-4374192"/>
                <a:satOff val="-8420"/>
                <a:lumOff val="588"/>
                <a:alphaOff val="0"/>
                <a:tint val="98000"/>
                <a:shade val="100000"/>
                <a:satMod val="100000"/>
                <a:lumMod val="100000"/>
              </a:schemeClr>
            </a:gs>
            <a:gs pos="100000">
              <a:schemeClr val="accent2">
                <a:hueOff val="-4374192"/>
                <a:satOff val="-8420"/>
                <a:lumOff val="588"/>
                <a:alphaOff val="0"/>
                <a:shade val="72000"/>
                <a:satMod val="120000"/>
                <a:lumMod val="100000"/>
              </a:schemeClr>
            </a:gs>
          </a:gsLst>
          <a:lin ang="5400000" scaled="0"/>
        </a:gradFill>
        <a:ln w="9525" cap="flat" cmpd="sng" algn="ctr">
          <a:solidFill>
            <a:schemeClr val="accent2">
              <a:hueOff val="-4374192"/>
              <a:satOff val="-8420"/>
              <a:lumOff val="588"/>
              <a:alphaOff val="0"/>
            </a:schemeClr>
          </a:solidFill>
          <a:prstDash val="solid"/>
        </a:ln>
        <a:effectLst>
          <a:outerShdw blurRad="50800" dist="25400" dir="5400000" rotWithShape="0">
            <a:srgbClr val="000000">
              <a:alpha val="28000"/>
            </a:srgbClr>
          </a:outerShdw>
        </a:effectLst>
      </dsp:spPr>
      <dsp:style>
        <a:lnRef idx="1">
          <a:scrgbClr r="0" g="0" b="0"/>
        </a:lnRef>
        <a:fillRef idx="3">
          <a:scrgbClr r="0" g="0" b="0"/>
        </a:fillRef>
        <a:effectRef idx="2">
          <a:scrgbClr r="0" g="0" b="0"/>
        </a:effectRef>
        <a:fontRef idx="minor">
          <a:schemeClr val="lt1"/>
        </a:fontRef>
      </dsp:style>
    </dsp:sp>
    <dsp:sp modelId="{B273A92F-C880-4E1F-ACA7-A24D81C7EBDE}">
      <dsp:nvSpPr>
        <dsp:cNvPr id="0" name=""/>
        <dsp:cNvSpPr/>
      </dsp:nvSpPr>
      <dsp:spPr>
        <a:xfrm>
          <a:off x="0" y="4048125"/>
          <a:ext cx="6986965" cy="1349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ro-RO" sz="2800" b="1" kern="1200" dirty="0">
              <a:latin typeface="Times New Roman" panose="02020603050405020304" pitchFamily="18" charset="0"/>
              <a:cs typeface="Times New Roman" panose="02020603050405020304" pitchFamily="18" charset="0"/>
            </a:rPr>
            <a:t>Componenta 4 – </a:t>
          </a:r>
          <a:r>
            <a:rPr lang="ro-RO" sz="2800" b="0" kern="1200" dirty="0">
              <a:latin typeface="Times New Roman" panose="02020603050405020304" pitchFamily="18" charset="0"/>
              <a:cs typeface="Times New Roman" panose="02020603050405020304" pitchFamily="18" charset="0"/>
            </a:rPr>
            <a:t>Răspuns cu intervenții de urgență (RIU). </a:t>
          </a:r>
          <a:endParaRPr lang="en-US" sz="2800" b="0" kern="1200" dirty="0">
            <a:latin typeface="Times New Roman" panose="02020603050405020304" pitchFamily="18" charset="0"/>
            <a:cs typeface="Times New Roman" panose="02020603050405020304" pitchFamily="18" charset="0"/>
          </a:endParaRPr>
        </a:p>
      </dsp:txBody>
      <dsp:txXfrm>
        <a:off x="0" y="4048125"/>
        <a:ext cx="6986965" cy="134937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F8F9A0-CB07-495C-A35D-F0D848F34B72}"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1398288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F8F9A0-CB07-495C-A35D-F0D848F34B72}"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280896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F8F9A0-CB07-495C-A35D-F0D848F34B72}"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1114675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F8F9A0-CB07-495C-A35D-F0D848F34B72}"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27EDB-FC85-4582-9D53-29B240E02A7E}"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23137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F8F9A0-CB07-495C-A35D-F0D848F34B72}"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2096438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0F8F9A0-CB07-495C-A35D-F0D848F34B72}" type="datetimeFigureOut">
              <a:rPr lang="en-US" smtClean="0"/>
              <a:t>11/27/2020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2645387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0F8F9A0-CB07-495C-A35D-F0D848F34B72}" type="datetimeFigureOut">
              <a:rPr lang="en-US" smtClean="0"/>
              <a:t>11/27/2020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3645785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F8F9A0-CB07-495C-A35D-F0D848F34B72}"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2115562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F8F9A0-CB07-495C-A35D-F0D848F34B72}"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40460075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C899-A92C-4B6F-A750-37C5B19204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4D10AD-38B0-4F15-B3E2-A0B404035E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CAD8F-BEF1-4FC0-882B-427DB9FDDA70}"/>
              </a:ext>
            </a:extLst>
          </p:cNvPr>
          <p:cNvSpPr>
            <a:spLocks noGrp="1"/>
          </p:cNvSpPr>
          <p:nvPr>
            <p:ph type="dt" sz="half" idx="10"/>
          </p:nvPr>
        </p:nvSpPr>
        <p:spPr/>
        <p:txBody>
          <a:bodyPr/>
          <a:lstStyle/>
          <a:p>
            <a:fld id="{10F8F9A0-CB07-495C-A35D-F0D848F34B72}" type="datetimeFigureOut">
              <a:rPr lang="en-US" smtClean="0"/>
              <a:t>11/27/2020</a:t>
            </a:fld>
            <a:endParaRPr lang="en-US"/>
          </a:p>
        </p:txBody>
      </p:sp>
      <p:sp>
        <p:nvSpPr>
          <p:cNvPr id="5" name="Footer Placeholder 4">
            <a:extLst>
              <a:ext uri="{FF2B5EF4-FFF2-40B4-BE49-F238E27FC236}">
                <a16:creationId xmlns:a16="http://schemas.microsoft.com/office/drawing/2014/main" id="{6E25479D-7EFE-4BD5-98BC-725024653B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C3DA3-127F-471C-AAB8-09BDE3ADC5FA}"/>
              </a:ext>
            </a:extLst>
          </p:cNvPr>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200753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F8F9A0-CB07-495C-A35D-F0D848F34B72}"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252396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F8F9A0-CB07-495C-A35D-F0D848F34B72}" type="datetimeFigureOut">
              <a:rPr lang="en-US" smtClean="0"/>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366100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F8F9A0-CB07-495C-A35D-F0D848F34B72}"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77370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F8F9A0-CB07-495C-A35D-F0D848F34B72}" type="datetimeFigureOut">
              <a:rPr lang="en-US" smtClean="0"/>
              <a:t>11/27/2020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67125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F8F9A0-CB07-495C-A35D-F0D848F34B72}" type="datetimeFigureOut">
              <a:rPr lang="en-US" smtClean="0"/>
              <a:t>11/27/2020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200513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0F8F9A0-CB07-495C-A35D-F0D848F34B72}" type="datetimeFigureOut">
              <a:rPr lang="en-US" smtClean="0"/>
              <a:t>11/27/2020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3172830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F8F9A0-CB07-495C-A35D-F0D848F34B72}"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3034022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F8F9A0-CB07-495C-A35D-F0D848F34B72}" type="datetimeFigureOut">
              <a:rPr lang="en-US" smtClean="0"/>
              <a:t>11/27/2020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27EDB-FC85-4582-9D53-29B240E02A7E}" type="slidenum">
              <a:rPr lang="en-US" smtClean="0"/>
              <a:t>‹#›</a:t>
            </a:fld>
            <a:endParaRPr lang="en-US"/>
          </a:p>
        </p:txBody>
      </p:sp>
    </p:spTree>
    <p:extLst>
      <p:ext uri="{BB962C8B-B14F-4D97-AF65-F5344CB8AC3E}">
        <p14:creationId xmlns:p14="http://schemas.microsoft.com/office/powerpoint/2010/main" val="51499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0F8F9A0-CB07-495C-A35D-F0D848F34B72}" type="datetimeFigureOut">
              <a:rPr lang="en-US" smtClean="0"/>
              <a:t>11/27/2020</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C927EDB-FC85-4582-9D53-29B240E02A7E}" type="slidenum">
              <a:rPr lang="en-US" smtClean="0"/>
              <a:t>‹#›</a:t>
            </a:fld>
            <a:endParaRPr lang="en-US"/>
          </a:p>
        </p:txBody>
      </p:sp>
    </p:spTree>
    <p:extLst>
      <p:ext uri="{BB962C8B-B14F-4D97-AF65-F5344CB8AC3E}">
        <p14:creationId xmlns:p14="http://schemas.microsoft.com/office/powerpoint/2010/main" val="396460662"/>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 id="2147483843" r:id="rId17"/>
    <p:sldLayoutId id="2147483844"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18.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E32BA-7F3F-4ADE-B228-BFE3B0CD8356}"/>
              </a:ext>
            </a:extLst>
          </p:cNvPr>
          <p:cNvSpPr>
            <a:spLocks noGrp="1"/>
          </p:cNvSpPr>
          <p:nvPr>
            <p:ph type="ctrTitle"/>
          </p:nvPr>
        </p:nvSpPr>
        <p:spPr>
          <a:xfrm>
            <a:off x="753925" y="1736520"/>
            <a:ext cx="10684151" cy="2021747"/>
          </a:xfrm>
        </p:spPr>
        <p:txBody>
          <a:bodyPr anchor="b">
            <a:normAutofit fontScale="90000"/>
          </a:bodyPr>
          <a:lstStyle/>
          <a:p>
            <a:r>
              <a:rPr lang="ro-RO" sz="5200" b="1" dirty="0">
                <a:solidFill>
                  <a:schemeClr val="tx2"/>
                </a:solidFill>
                <a:effectLst/>
                <a:latin typeface="Times New Roman" panose="02020603050405020304" pitchFamily="18" charset="0"/>
                <a:ea typeface="Calibri" panose="020F0502020204030204" pitchFamily="34" charset="0"/>
              </a:rPr>
              <a:t>Proiectul „Securitatea aprovizionării cu apă și sanitație în Moldova”</a:t>
            </a:r>
            <a:r>
              <a:rPr lang="ro-RO" sz="5200" b="1" spc="-15" dirty="0">
                <a:solidFill>
                  <a:schemeClr val="tx2"/>
                </a:solidFill>
                <a:effectLst/>
                <a:latin typeface="Times New Roman" panose="02020603050405020304" pitchFamily="18" charset="0"/>
                <a:ea typeface="Calibri" panose="020F0502020204030204" pitchFamily="34" charset="0"/>
              </a:rPr>
              <a:t> </a:t>
            </a:r>
            <a:endParaRPr lang="en-US" sz="5200" dirty="0">
              <a:solidFill>
                <a:schemeClr val="tx2"/>
              </a:solidFill>
            </a:endParaRPr>
          </a:p>
        </p:txBody>
      </p:sp>
      <p:sp>
        <p:nvSpPr>
          <p:cNvPr id="3" name="Subtitle 2">
            <a:extLst>
              <a:ext uri="{FF2B5EF4-FFF2-40B4-BE49-F238E27FC236}">
                <a16:creationId xmlns:a16="http://schemas.microsoft.com/office/drawing/2014/main" id="{4469FBF1-534D-4AA4-9F75-B2855FF166DF}"/>
              </a:ext>
            </a:extLst>
          </p:cNvPr>
          <p:cNvSpPr>
            <a:spLocks noGrp="1"/>
          </p:cNvSpPr>
          <p:nvPr>
            <p:ph type="subTitle" idx="1"/>
          </p:nvPr>
        </p:nvSpPr>
        <p:spPr>
          <a:xfrm>
            <a:off x="0" y="4733505"/>
            <a:ext cx="9469211" cy="865639"/>
          </a:xfrm>
        </p:spPr>
        <p:txBody>
          <a:bodyPr anchor="t">
            <a:normAutofit fontScale="70000" lnSpcReduction="20000"/>
          </a:bodyPr>
          <a:lstStyle/>
          <a:p>
            <a:r>
              <a:rPr lang="ro-RO" cap="none" dirty="0">
                <a:solidFill>
                  <a:schemeClr val="tx2"/>
                </a:solidFill>
                <a:latin typeface="Times New Roman" panose="02020603050405020304" pitchFamily="18" charset="0"/>
                <a:cs typeface="Times New Roman" panose="02020603050405020304" pitchFamily="18" charset="0"/>
              </a:rPr>
              <a:t>Finanțat de către Banca Internațională pentru Reconstrucție și Dezvoltare și Asociația Internațională de Dezvoltare</a:t>
            </a:r>
          </a:p>
          <a:p>
            <a:r>
              <a:rPr lang="ro-RO" cap="none" dirty="0">
                <a:solidFill>
                  <a:schemeClr val="tx2"/>
                </a:solidFill>
                <a:latin typeface="Times New Roman" panose="02020603050405020304" pitchFamily="18" charset="0"/>
                <a:cs typeface="Times New Roman" panose="02020603050405020304" pitchFamily="18" charset="0"/>
              </a:rPr>
              <a:t>prin intermediul Băncii Mondiale </a:t>
            </a: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ro-RO" dirty="0">
              <a:solidFill>
                <a:schemeClr val="tx2"/>
              </a:solidFill>
            </a:endParaRPr>
          </a:p>
          <a:p>
            <a:endParaRPr lang="en-US" dirty="0">
              <a:solidFill>
                <a:schemeClr val="tx2"/>
              </a:solidFill>
            </a:endParaRPr>
          </a:p>
        </p:txBody>
      </p:sp>
      <p:sp>
        <p:nvSpPr>
          <p:cNvPr id="4" name="TextBox 3">
            <a:extLst>
              <a:ext uri="{FF2B5EF4-FFF2-40B4-BE49-F238E27FC236}">
                <a16:creationId xmlns:a16="http://schemas.microsoft.com/office/drawing/2014/main" id="{A45AA4A3-292B-44BA-8B78-B7D878359757}"/>
              </a:ext>
            </a:extLst>
          </p:cNvPr>
          <p:cNvSpPr txBox="1"/>
          <p:nvPr/>
        </p:nvSpPr>
        <p:spPr>
          <a:xfrm>
            <a:off x="9144000" y="587229"/>
            <a:ext cx="2768367" cy="307777"/>
          </a:xfrm>
          <a:prstGeom prst="rect">
            <a:avLst/>
          </a:prstGeom>
          <a:noFill/>
        </p:spPr>
        <p:txBody>
          <a:bodyPr wrap="square" rtlCol="0">
            <a:spAutoFit/>
          </a:bodyPr>
          <a:lstStyle/>
          <a:p>
            <a:pPr algn="r"/>
            <a:r>
              <a:rPr lang="ro-RO" sz="1400" b="1" dirty="0"/>
              <a:t>Proiect pentru Consultările Inițiale</a:t>
            </a:r>
            <a:endParaRPr lang="en-US" sz="1400" b="1" dirty="0"/>
          </a:p>
        </p:txBody>
      </p:sp>
    </p:spTree>
    <p:extLst>
      <p:ext uri="{BB962C8B-B14F-4D97-AF65-F5344CB8AC3E}">
        <p14:creationId xmlns:p14="http://schemas.microsoft.com/office/powerpoint/2010/main" val="3853789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72442E-E4CF-4469-A745-94DB6D43758D}"/>
              </a:ext>
            </a:extLst>
          </p:cNvPr>
          <p:cNvSpPr>
            <a:spLocks noGrp="1"/>
          </p:cNvSpPr>
          <p:nvPr>
            <p:ph type="title"/>
          </p:nvPr>
        </p:nvSpPr>
        <p:spPr>
          <a:xfrm>
            <a:off x="218113" y="1588879"/>
            <a:ext cx="3565321" cy="3251570"/>
          </a:xfrm>
        </p:spPr>
        <p:txBody>
          <a:bodyPr>
            <a:normAutofit/>
          </a:bodyPr>
          <a:lstStyle/>
          <a:p>
            <a:pPr algn="l"/>
            <a:r>
              <a:rPr lang="ro-RO" sz="2100" b="1" i="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Subcomponenta 2.1: </a:t>
            </a:r>
            <a:br>
              <a:rPr lang="ro-RO" sz="2100" b="1" i="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br>
              <a:rPr lang="ro-RO" sz="2100" b="1" i="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r>
              <a:rPr lang="ro-RO" sz="2100"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Dezvoltarea instituțională AAS la nivel național</a:t>
            </a:r>
            <a:br>
              <a:rPr lang="ro-RO" sz="2100"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br>
              <a:rPr lang="ro-RO" sz="2100"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r>
              <a:rPr lang="ro-RO" sz="2100" u="sng"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(2,3 milioane dolari SUA)</a:t>
            </a:r>
            <a:endParaRPr lang="en-US" sz="2100" u="sng" cap="none" dirty="0">
              <a:solidFill>
                <a:srgbClr val="FFFFFF"/>
              </a:solidFill>
            </a:endParaRPr>
          </a:p>
        </p:txBody>
      </p:sp>
      <p:pic>
        <p:nvPicPr>
          <p:cNvPr id="23" name="Picture 22">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a:extLst>
              <a:ext uri="{FF2B5EF4-FFF2-40B4-BE49-F238E27FC236}">
                <a16:creationId xmlns:a16="http://schemas.microsoft.com/office/drawing/2014/main" id="{84A71158-8FCF-4908-B8F5-8F59994EC99C}"/>
              </a:ext>
            </a:extLst>
          </p:cNvPr>
          <p:cNvSpPr>
            <a:spLocks noGrp="1"/>
          </p:cNvSpPr>
          <p:nvPr>
            <p:ph idx="1"/>
          </p:nvPr>
        </p:nvSpPr>
        <p:spPr>
          <a:xfrm>
            <a:off x="4634794" y="1049695"/>
            <a:ext cx="6642806" cy="4758611"/>
          </a:xfrm>
        </p:spPr>
        <p:txBody>
          <a:bodyPr anchor="ctr">
            <a:normAutofit fontScale="92500"/>
          </a:bodyPr>
          <a:lstStyle/>
          <a:p>
            <a:pPr algn="just"/>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Va finanța activități (bunuri și servicii) menite să îmbunătățească: capacitățile de planificare, finanțare și instituționale, aspectele regulatorii, funcțiile de monitorizare și de asigurarea a sustenabilității. </a:t>
            </a:r>
          </a:p>
          <a:p>
            <a:pPr algn="just"/>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Va include elaborarea Planului Național de Alimentare cu Apă și Canalizare, incluzând un plan de investiții strategice prioritare. </a:t>
            </a:r>
          </a:p>
          <a:p>
            <a:pPr algn="just"/>
            <a:r>
              <a:rPr lang="ro-RO" cap="none" dirty="0">
                <a:latin typeface="Times New Roman" panose="02020603050405020304" pitchFamily="18" charset="0"/>
                <a:ea typeface="Calibri" panose="020F0502020204030204" pitchFamily="34" charset="0"/>
                <a:cs typeface="Times New Roman" panose="02020603050405020304" pitchFamily="18" charset="0"/>
              </a:rPr>
              <a:t>La nivel național, va finanța măsuri de asigurare a coordonării investițiilor și calitatea acestora, va asigura funcții de monitorizare, supraveghere și suport tehnic pentru operatorii locali și regionali, precum și</a:t>
            </a:r>
          </a:p>
          <a:p>
            <a:pPr algn="just"/>
            <a:r>
              <a:rPr lang="ro-RO" cap="none" dirty="0">
                <a:latin typeface="Times New Roman" panose="02020603050405020304" pitchFamily="18" charset="0"/>
                <a:ea typeface="Calibri" panose="020F0502020204030204" pitchFamily="34" charset="0"/>
                <a:cs typeface="Times New Roman" panose="02020603050405020304" pitchFamily="18" charset="0"/>
              </a:rPr>
              <a:t>Va oferi asistență tehnică în facilitarea procesului de regionalizare a serviciilor.</a:t>
            </a:r>
            <a:endParaRPr lang="en-US" cap="none"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25" name="Picture 24">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1982719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C0DC9B-8ADB-4065-8149-7C619020AEA8}"/>
              </a:ext>
            </a:extLst>
          </p:cNvPr>
          <p:cNvSpPr>
            <a:spLocks noGrp="1"/>
          </p:cNvSpPr>
          <p:nvPr>
            <p:ph type="title"/>
          </p:nvPr>
        </p:nvSpPr>
        <p:spPr>
          <a:xfrm>
            <a:off x="369116" y="1588877"/>
            <a:ext cx="3436266" cy="3268349"/>
          </a:xfrm>
        </p:spPr>
        <p:txBody>
          <a:bodyPr>
            <a:normAutofit/>
          </a:bodyPr>
          <a:lstStyle/>
          <a:p>
            <a:pPr algn="l"/>
            <a:r>
              <a:rPr lang="ro-RO" sz="2100" b="1" i="1" dirty="0">
                <a:solidFill>
                  <a:srgbClr val="FFFFFF"/>
                </a:solidFill>
                <a:latin typeface="Times New Roman" panose="02020603050405020304" pitchFamily="18" charset="0"/>
                <a:cs typeface="Times New Roman" panose="02020603050405020304" pitchFamily="18" charset="0"/>
              </a:rPr>
              <a:t>Subcomponenta 2.2: </a:t>
            </a:r>
            <a:br>
              <a:rPr lang="ro-RO" sz="2100" b="1" i="1" dirty="0">
                <a:solidFill>
                  <a:srgbClr val="FFFFFF"/>
                </a:solidFill>
                <a:latin typeface="Times New Roman" panose="02020603050405020304" pitchFamily="18" charset="0"/>
                <a:cs typeface="Times New Roman" panose="02020603050405020304" pitchFamily="18" charset="0"/>
              </a:rPr>
            </a:br>
            <a:br>
              <a:rPr lang="ro-RO" sz="2100" b="1" i="1" dirty="0">
                <a:solidFill>
                  <a:srgbClr val="FFFFFF"/>
                </a:solidFill>
                <a:latin typeface="Times New Roman" panose="02020603050405020304" pitchFamily="18" charset="0"/>
                <a:cs typeface="Times New Roman" panose="02020603050405020304" pitchFamily="18" charset="0"/>
              </a:rPr>
            </a:br>
            <a:r>
              <a:rPr lang="ro-RO" sz="2100" dirty="0">
                <a:solidFill>
                  <a:srgbClr val="FFFFFF"/>
                </a:solidFill>
                <a:latin typeface="Times New Roman" panose="02020603050405020304" pitchFamily="18" charset="0"/>
                <a:cs typeface="Times New Roman" panose="02020603050405020304" pitchFamily="18" charset="0"/>
              </a:rPr>
              <a:t>P</a:t>
            </a:r>
            <a:r>
              <a:rPr lang="ro-RO" sz="2100" cap="none" dirty="0">
                <a:solidFill>
                  <a:srgbClr val="FFFFFF"/>
                </a:solidFill>
                <a:latin typeface="Times New Roman" panose="02020603050405020304" pitchFamily="18" charset="0"/>
                <a:cs typeface="Times New Roman" panose="02020603050405020304" pitchFamily="18" charset="0"/>
              </a:rPr>
              <a:t>rogramul de îmbunătățire a performanței operatorilor AAS</a:t>
            </a:r>
            <a:br>
              <a:rPr lang="ro-RO" sz="2100" cap="none" dirty="0">
                <a:solidFill>
                  <a:srgbClr val="FFFFFF"/>
                </a:solidFill>
                <a:latin typeface="Times New Roman" panose="02020603050405020304" pitchFamily="18" charset="0"/>
                <a:cs typeface="Times New Roman" panose="02020603050405020304" pitchFamily="18" charset="0"/>
              </a:rPr>
            </a:br>
            <a:br>
              <a:rPr lang="ro-RO" sz="2100" cap="none" dirty="0">
                <a:solidFill>
                  <a:srgbClr val="FFFFFF"/>
                </a:solidFill>
                <a:latin typeface="Times New Roman" panose="02020603050405020304" pitchFamily="18" charset="0"/>
                <a:cs typeface="Times New Roman" panose="02020603050405020304" pitchFamily="18" charset="0"/>
              </a:rPr>
            </a:br>
            <a:r>
              <a:rPr lang="ro-RO" sz="2100" u="sng"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(1,0 milion dolari SUA)</a:t>
            </a:r>
            <a:endParaRPr lang="en-US" sz="2100" cap="none" dirty="0">
              <a:solidFill>
                <a:srgbClr val="FFFFFF"/>
              </a:solidFill>
              <a:latin typeface="Times New Roman" panose="02020603050405020304" pitchFamily="18" charset="0"/>
              <a:cs typeface="Times New Roman" panose="02020603050405020304" pitchFamily="18" charset="0"/>
            </a:endParaRPr>
          </a:p>
        </p:txBody>
      </p:sp>
      <p:pic>
        <p:nvPicPr>
          <p:cNvPr id="23" name="Picture 22">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a:extLst>
              <a:ext uri="{FF2B5EF4-FFF2-40B4-BE49-F238E27FC236}">
                <a16:creationId xmlns:a16="http://schemas.microsoft.com/office/drawing/2014/main" id="{7E049A35-0FE4-4CA3-A03B-FA3DAF73833D}"/>
              </a:ext>
            </a:extLst>
          </p:cNvPr>
          <p:cNvSpPr>
            <a:spLocks noGrp="1"/>
          </p:cNvSpPr>
          <p:nvPr>
            <p:ph idx="1"/>
          </p:nvPr>
        </p:nvSpPr>
        <p:spPr>
          <a:xfrm>
            <a:off x="4634794" y="1049695"/>
            <a:ext cx="6642806" cy="4758611"/>
          </a:xfrm>
        </p:spPr>
        <p:txBody>
          <a:bodyPr anchor="ctr">
            <a:normAutofit/>
          </a:bodyPr>
          <a:lstStyle/>
          <a:p>
            <a:pPr marL="0" indent="0">
              <a:buNone/>
            </a:pPr>
            <a:r>
              <a:rPr lang="ro-RO"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Va finanța un program pentru îmbunătățirea capacităților și performanței unui număr selectat de operatori AA</a:t>
            </a:r>
            <a:r>
              <a:rPr lang="en-US" cap="none" dirty="0">
                <a:effectLst/>
                <a:latin typeface="Times New Roman" panose="02020603050405020304" pitchFamily="18" charset="0"/>
                <a:ea typeface="Calibri" panose="020F0502020204030204" pitchFamily="34" charset="0"/>
                <a:cs typeface="Times New Roman" panose="02020603050405020304" pitchFamily="18" charset="0"/>
              </a:rPr>
              <a:t>S</a:t>
            </a:r>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 din Moldova (bunuri, servicii, lucrări). </a:t>
            </a:r>
          </a:p>
          <a:p>
            <a:pPr algn="just"/>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Va include cel puțin operatorii implicați în subproiectele Componentei 1</a:t>
            </a:r>
            <a:r>
              <a:rPr lang="ro-RO" cap="none" dirty="0">
                <a:latin typeface="Times New Roman" panose="02020603050405020304" pitchFamily="18" charset="0"/>
                <a:ea typeface="Calibri" panose="020F0502020204030204" pitchFamily="34" charset="0"/>
                <a:cs typeface="Times New Roman" panose="02020603050405020304" pitchFamily="18" charset="0"/>
              </a:rPr>
              <a:t>.</a:t>
            </a:r>
          </a:p>
          <a:p>
            <a:pPr algn="just"/>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Va elabora un cadru de abordare care va stimula îmbunătățirea performanței altor operatori ASS ca parte a Planului </a:t>
            </a:r>
            <a:r>
              <a:rPr lang="ro-RO" cap="none" dirty="0">
                <a:latin typeface="Times New Roman" panose="02020603050405020304" pitchFamily="18" charset="0"/>
                <a:ea typeface="Calibri" panose="020F0502020204030204" pitchFamily="34" charset="0"/>
                <a:cs typeface="Times New Roman" panose="02020603050405020304" pitchFamily="18" charset="0"/>
              </a:rPr>
              <a:t>Național de Aprovizionare cu Apă și Sanitație  și a programului investițional. </a:t>
            </a:r>
            <a:endParaRPr lang="ro-RO" cap="none"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pic>
        <p:nvPicPr>
          <p:cNvPr id="25" name="Picture 24">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2572849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8AD436B-77E2-41FE-A27C-5D3B3488B2D6}"/>
              </a:ext>
            </a:extLst>
          </p:cNvPr>
          <p:cNvSpPr>
            <a:spLocks noGrp="1"/>
          </p:cNvSpPr>
          <p:nvPr>
            <p:ph type="title"/>
          </p:nvPr>
        </p:nvSpPr>
        <p:spPr>
          <a:xfrm>
            <a:off x="67113" y="1588878"/>
            <a:ext cx="3900746" cy="3511628"/>
          </a:xfrm>
        </p:spPr>
        <p:txBody>
          <a:bodyPr>
            <a:normAutofit/>
          </a:bodyPr>
          <a:lstStyle/>
          <a:p>
            <a:pPr algn="l"/>
            <a:r>
              <a:rPr lang="ro-RO" sz="2400" b="1" noProof="0" dirty="0">
                <a:solidFill>
                  <a:srgbClr val="FFFFFF"/>
                </a:solidFill>
                <a:latin typeface="Times New Roman" panose="02020603050405020304" pitchFamily="18" charset="0"/>
                <a:cs typeface="Times New Roman" panose="02020603050405020304" pitchFamily="18" charset="0"/>
              </a:rPr>
              <a:t>Componenta 3 </a:t>
            </a:r>
            <a:br>
              <a:rPr lang="ro-RO" sz="2400" b="1" noProof="0" dirty="0">
                <a:solidFill>
                  <a:srgbClr val="FFFFFF"/>
                </a:solidFill>
                <a:latin typeface="Times New Roman" panose="02020603050405020304" pitchFamily="18" charset="0"/>
                <a:cs typeface="Times New Roman" panose="02020603050405020304" pitchFamily="18" charset="0"/>
              </a:rPr>
            </a:br>
            <a:br>
              <a:rPr lang="ro-RO" sz="2400" b="1" noProof="0" dirty="0">
                <a:solidFill>
                  <a:srgbClr val="FFFFFF"/>
                </a:solidFill>
                <a:latin typeface="Times New Roman" panose="02020603050405020304" pitchFamily="18" charset="0"/>
                <a:cs typeface="Times New Roman" panose="02020603050405020304" pitchFamily="18" charset="0"/>
              </a:rPr>
            </a:br>
            <a:r>
              <a:rPr lang="ro-RO" sz="2400" b="0" cap="none" noProof="0" dirty="0">
                <a:solidFill>
                  <a:srgbClr val="FFFFFF"/>
                </a:solidFill>
                <a:latin typeface="Times New Roman" panose="02020603050405020304" pitchFamily="18" charset="0"/>
                <a:cs typeface="Times New Roman" panose="02020603050405020304" pitchFamily="18" charset="0"/>
              </a:rPr>
              <a:t>Managementul și coordonarea proiectului</a:t>
            </a:r>
            <a:r>
              <a:rPr lang="ro-RO" sz="2400" b="0" noProof="0" dirty="0">
                <a:solidFill>
                  <a:srgbClr val="FFFFFF"/>
                </a:solidFill>
                <a:latin typeface="Times New Roman" panose="02020603050405020304" pitchFamily="18" charset="0"/>
                <a:cs typeface="Times New Roman" panose="02020603050405020304" pitchFamily="18" charset="0"/>
              </a:rPr>
              <a:t>.</a:t>
            </a:r>
            <a:br>
              <a:rPr lang="ro-RO" sz="2400" b="0" noProof="0" dirty="0">
                <a:solidFill>
                  <a:srgbClr val="FFFFFF"/>
                </a:solidFill>
                <a:latin typeface="Times New Roman" panose="02020603050405020304" pitchFamily="18" charset="0"/>
                <a:cs typeface="Times New Roman" panose="02020603050405020304" pitchFamily="18" charset="0"/>
              </a:rPr>
            </a:br>
            <a:br>
              <a:rPr lang="ro-RO" sz="2400" b="0" noProof="0" dirty="0">
                <a:solidFill>
                  <a:srgbClr val="FFFFFF"/>
                </a:solidFill>
                <a:latin typeface="Times New Roman" panose="02020603050405020304" pitchFamily="18" charset="0"/>
                <a:cs typeface="Times New Roman" panose="02020603050405020304" pitchFamily="18" charset="0"/>
              </a:rPr>
            </a:br>
            <a:r>
              <a:rPr lang="ro-RO" sz="2400" u="sng"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(1,7 milioane dolari SUA)</a:t>
            </a:r>
            <a:endParaRPr lang="en-US" sz="2400" dirty="0">
              <a:solidFill>
                <a:srgbClr val="FFFFFF"/>
              </a:solidFill>
            </a:endParaRPr>
          </a:p>
        </p:txBody>
      </p:sp>
      <p:pic>
        <p:nvPicPr>
          <p:cNvPr id="25" name="Picture 24">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5" name="Content Placeholder 4">
            <a:extLst>
              <a:ext uri="{FF2B5EF4-FFF2-40B4-BE49-F238E27FC236}">
                <a16:creationId xmlns:a16="http://schemas.microsoft.com/office/drawing/2014/main" id="{7FC65E2A-E13A-4E27-B8B2-D3F1451B401F}"/>
              </a:ext>
            </a:extLst>
          </p:cNvPr>
          <p:cNvSpPr>
            <a:spLocks noGrp="1"/>
          </p:cNvSpPr>
          <p:nvPr>
            <p:ph idx="1"/>
          </p:nvPr>
        </p:nvSpPr>
        <p:spPr>
          <a:xfrm>
            <a:off x="4634794" y="1049695"/>
            <a:ext cx="6642806" cy="4758611"/>
          </a:xfrm>
        </p:spPr>
        <p:txBody>
          <a:bodyPr anchor="ctr">
            <a:normAutofit/>
          </a:bodyPr>
          <a:lstStyle/>
          <a:p>
            <a:pPr marL="0" indent="0" algn="just">
              <a:lnSpc>
                <a:spcPct val="110000"/>
              </a:lnSpc>
              <a:buNone/>
            </a:pPr>
            <a:r>
              <a:rPr lang="ro-RO" sz="2400" cap="none" dirty="0">
                <a:effectLst/>
                <a:latin typeface="Times New Roman" panose="02020603050405020304" pitchFamily="18" charset="0"/>
                <a:ea typeface="Calibri" panose="020F0502020204030204" pitchFamily="34" charset="0"/>
              </a:rPr>
              <a:t>Va finanța costuri ce vizează aspectele de management, coordonare, monitorizare și evaluare a activităților proiectului inclusiv costuri pentru echipa Unității de Implementare a Proiectului (UIP) și susținerea implementării proiectului la nivel central și regional.</a:t>
            </a:r>
            <a:endParaRPr lang="ro-RO" sz="2400" cap="none" dirty="0"/>
          </a:p>
        </p:txBody>
      </p:sp>
      <p:pic>
        <p:nvPicPr>
          <p:cNvPr id="27" name="Picture 26">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1983648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5E10C9-674B-49C1-9DEB-8ED1C125BE82}"/>
              </a:ext>
            </a:extLst>
          </p:cNvPr>
          <p:cNvSpPr>
            <a:spLocks noGrp="1"/>
          </p:cNvSpPr>
          <p:nvPr>
            <p:ph type="title"/>
          </p:nvPr>
        </p:nvSpPr>
        <p:spPr>
          <a:xfrm>
            <a:off x="411060" y="1588878"/>
            <a:ext cx="3309333" cy="3427740"/>
          </a:xfrm>
        </p:spPr>
        <p:txBody>
          <a:bodyPr>
            <a:normAutofit/>
          </a:bodyPr>
          <a:lstStyle/>
          <a:p>
            <a:pPr algn="l"/>
            <a:r>
              <a:rPr lang="ro-RO" sz="2400" b="1" dirty="0">
                <a:solidFill>
                  <a:srgbClr val="FFFFFF"/>
                </a:solidFill>
                <a:latin typeface="Times New Roman" panose="02020603050405020304" pitchFamily="18" charset="0"/>
                <a:cs typeface="Times New Roman" panose="02020603050405020304" pitchFamily="18" charset="0"/>
              </a:rPr>
              <a:t>Componenta 4 </a:t>
            </a:r>
            <a:br>
              <a:rPr lang="ro-RO" sz="2400" b="1" dirty="0">
                <a:solidFill>
                  <a:srgbClr val="FFFFFF"/>
                </a:solidFill>
                <a:latin typeface="Times New Roman" panose="02020603050405020304" pitchFamily="18" charset="0"/>
                <a:cs typeface="Times New Roman" panose="02020603050405020304" pitchFamily="18" charset="0"/>
              </a:rPr>
            </a:br>
            <a:br>
              <a:rPr lang="ro-RO" sz="2400" b="1" dirty="0">
                <a:solidFill>
                  <a:srgbClr val="FFFFFF"/>
                </a:solidFill>
                <a:latin typeface="Times New Roman" panose="02020603050405020304" pitchFamily="18" charset="0"/>
                <a:cs typeface="Times New Roman" panose="02020603050405020304" pitchFamily="18" charset="0"/>
              </a:rPr>
            </a:br>
            <a:r>
              <a:rPr lang="ro-RO" sz="2400" b="0" cap="none" dirty="0">
                <a:solidFill>
                  <a:srgbClr val="FFFFFF"/>
                </a:solidFill>
                <a:latin typeface="Times New Roman" panose="02020603050405020304" pitchFamily="18" charset="0"/>
                <a:cs typeface="Times New Roman" panose="02020603050405020304" pitchFamily="18" charset="0"/>
              </a:rPr>
              <a:t>Răspuns cu intervenții de urgență</a:t>
            </a:r>
            <a:r>
              <a:rPr lang="ro-RO" sz="2400" b="0" dirty="0">
                <a:solidFill>
                  <a:srgbClr val="FFFFFF"/>
                </a:solidFill>
                <a:latin typeface="Times New Roman" panose="02020603050405020304" pitchFamily="18" charset="0"/>
                <a:cs typeface="Times New Roman" panose="02020603050405020304" pitchFamily="18" charset="0"/>
              </a:rPr>
              <a:t> (RIU). </a:t>
            </a:r>
            <a:br>
              <a:rPr lang="en-US" sz="2400" b="0" dirty="0">
                <a:solidFill>
                  <a:srgbClr val="FFFFFF"/>
                </a:solidFill>
                <a:latin typeface="Times New Roman" panose="02020603050405020304" pitchFamily="18" charset="0"/>
                <a:cs typeface="Times New Roman" panose="02020603050405020304" pitchFamily="18" charset="0"/>
              </a:rPr>
            </a:br>
            <a:br>
              <a:rPr lang="ro-RO" sz="2400" b="0" dirty="0">
                <a:solidFill>
                  <a:srgbClr val="FFFFFF"/>
                </a:solidFill>
                <a:latin typeface="Times New Roman" panose="02020603050405020304" pitchFamily="18" charset="0"/>
                <a:cs typeface="Times New Roman" panose="02020603050405020304" pitchFamily="18" charset="0"/>
              </a:rPr>
            </a:br>
            <a:r>
              <a:rPr lang="ro-RO" sz="2400" u="sng"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(0 milioane dolari SUA)</a:t>
            </a:r>
            <a:endParaRPr lang="en-US" sz="2400" dirty="0">
              <a:solidFill>
                <a:srgbClr val="FFFFFF"/>
              </a:solidFill>
            </a:endParaRPr>
          </a:p>
        </p:txBody>
      </p:sp>
      <p:pic>
        <p:nvPicPr>
          <p:cNvPr id="23" name="Picture 22">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a:extLst>
              <a:ext uri="{FF2B5EF4-FFF2-40B4-BE49-F238E27FC236}">
                <a16:creationId xmlns:a16="http://schemas.microsoft.com/office/drawing/2014/main" id="{7BCC5D23-8CCA-41C1-A57C-EF3AB75F129C}"/>
              </a:ext>
            </a:extLst>
          </p:cNvPr>
          <p:cNvSpPr>
            <a:spLocks noGrp="1"/>
          </p:cNvSpPr>
          <p:nvPr>
            <p:ph idx="1"/>
          </p:nvPr>
        </p:nvSpPr>
        <p:spPr>
          <a:xfrm>
            <a:off x="4634794" y="1049695"/>
            <a:ext cx="6642806" cy="4758611"/>
          </a:xfrm>
        </p:spPr>
        <p:txBody>
          <a:bodyPr anchor="ctr">
            <a:normAutofit/>
          </a:bodyPr>
          <a:lstStyle/>
          <a:p>
            <a:pPr marL="0" indent="0" algn="just">
              <a:buNone/>
            </a:pPr>
            <a:r>
              <a:rPr lang="ro-RO" sz="2400" cap="none" dirty="0">
                <a:effectLst/>
                <a:latin typeface="Times New Roman" panose="02020603050405020304" pitchFamily="18" charset="0"/>
                <a:ea typeface="Calibri" panose="020F0502020204030204" pitchFamily="34" charset="0"/>
                <a:cs typeface="Times New Roman" panose="02020603050405020304" pitchFamily="18" charset="0"/>
              </a:rPr>
              <a:t>Va permite guvernului să solicite Băncii Mondiale să recalifice și să realoce finanțarea din alte componente ale proiectului pentru a acoperi răspunsuri la situații de urgență și costurile de recuperare. RIU va fi creat și gestionat în conformitate cu prevederile politicii băncii și directivei băncii privind finanțarea proiectelor investiționale. </a:t>
            </a:r>
            <a:endParaRPr lang="en-US" sz="2400" cap="none"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25" name="Picture 24">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531745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E32BA-7F3F-4ADE-B228-BFE3B0CD8356}"/>
              </a:ext>
            </a:extLst>
          </p:cNvPr>
          <p:cNvSpPr>
            <a:spLocks noGrp="1"/>
          </p:cNvSpPr>
          <p:nvPr>
            <p:ph type="ctrTitle"/>
          </p:nvPr>
        </p:nvSpPr>
        <p:spPr>
          <a:xfrm>
            <a:off x="753925" y="1736520"/>
            <a:ext cx="10684151" cy="2021747"/>
          </a:xfrm>
        </p:spPr>
        <p:txBody>
          <a:bodyPr anchor="b">
            <a:normAutofit/>
          </a:bodyPr>
          <a:lstStyle/>
          <a:p>
            <a:r>
              <a:rPr lang="ro-RO" sz="5200" b="1" dirty="0">
                <a:solidFill>
                  <a:schemeClr val="tx2"/>
                </a:solidFill>
                <a:effectLst/>
                <a:latin typeface="Times New Roman" panose="02020603050405020304" pitchFamily="18" charset="0"/>
                <a:ea typeface="Calibri" panose="020F0502020204030204" pitchFamily="34" charset="0"/>
              </a:rPr>
              <a:t>Vă mulțumim!</a:t>
            </a:r>
            <a:endParaRPr lang="en-US" sz="5200" dirty="0">
              <a:solidFill>
                <a:schemeClr val="tx2"/>
              </a:solidFill>
            </a:endParaRPr>
          </a:p>
        </p:txBody>
      </p:sp>
    </p:spTree>
    <p:extLst>
      <p:ext uri="{BB962C8B-B14F-4D97-AF65-F5344CB8AC3E}">
        <p14:creationId xmlns:p14="http://schemas.microsoft.com/office/powerpoint/2010/main" val="376745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E57DC-5BDB-4462-8C14-691DB0D80164}"/>
              </a:ext>
            </a:extLst>
          </p:cNvPr>
          <p:cNvSpPr>
            <a:spLocks noGrp="1"/>
          </p:cNvSpPr>
          <p:nvPr>
            <p:ph type="title"/>
          </p:nvPr>
        </p:nvSpPr>
        <p:spPr>
          <a:xfrm>
            <a:off x="83889" y="1079500"/>
            <a:ext cx="3883969" cy="4189622"/>
          </a:xfrm>
        </p:spPr>
        <p:txBody>
          <a:bodyPr>
            <a:normAutofit/>
          </a:bodyPr>
          <a:lstStyle/>
          <a:p>
            <a:pPr>
              <a:lnSpc>
                <a:spcPct val="150000"/>
              </a:lnSpc>
            </a:pPr>
            <a:r>
              <a:rPr lang="ro-RO" sz="2400" b="1" dirty="0">
                <a:solidFill>
                  <a:schemeClr val="bg1"/>
                </a:solidFill>
                <a:effectLst/>
                <a:latin typeface="Times New Roman" panose="02020603050405020304" pitchFamily="18" charset="0"/>
                <a:ea typeface="Calibri" panose="020F0502020204030204" pitchFamily="34" charset="0"/>
              </a:rPr>
              <a:t>Proiectul „Securitatea aprovizionării cu apă și sanitație în Moldova”</a:t>
            </a:r>
            <a:r>
              <a:rPr lang="ro-RO" sz="2400" b="1" spc="-15" dirty="0">
                <a:solidFill>
                  <a:schemeClr val="bg1"/>
                </a:solidFill>
                <a:effectLst/>
                <a:latin typeface="Times New Roman" panose="02020603050405020304" pitchFamily="18" charset="0"/>
                <a:ea typeface="Calibri" panose="020F0502020204030204" pitchFamily="34" charset="0"/>
              </a:rPr>
              <a:t> </a:t>
            </a:r>
            <a:endParaRPr lang="ro-RO" sz="2400" u="sng" cap="none" dirty="0">
              <a:solidFill>
                <a:schemeClr val="bg1"/>
              </a:solidFill>
              <a:latin typeface="Times New Roman" panose="02020603050405020304" pitchFamily="18" charset="0"/>
            </a:endParaRPr>
          </a:p>
        </p:txBody>
      </p:sp>
      <p:pic>
        <p:nvPicPr>
          <p:cNvPr id="23" name="Picture 22">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a:extLst>
              <a:ext uri="{FF2B5EF4-FFF2-40B4-BE49-F238E27FC236}">
                <a16:creationId xmlns:a16="http://schemas.microsoft.com/office/drawing/2014/main" id="{AF1E8E90-EC75-4692-B294-3B0466C11A17}"/>
              </a:ext>
            </a:extLst>
          </p:cNvPr>
          <p:cNvSpPr>
            <a:spLocks noGrp="1"/>
          </p:cNvSpPr>
          <p:nvPr>
            <p:ph idx="1"/>
          </p:nvPr>
        </p:nvSpPr>
        <p:spPr>
          <a:xfrm>
            <a:off x="4295163" y="1577130"/>
            <a:ext cx="7338503" cy="5102603"/>
          </a:xfrm>
        </p:spPr>
        <p:txBody>
          <a:bodyPr anchor="ctr">
            <a:normAutofit/>
          </a:bodyPr>
          <a:lstStyle/>
          <a:p>
            <a:pPr marL="0" indent="0">
              <a:buNone/>
            </a:pPr>
            <a:endParaRPr lang="ro-RO" cap="none" dirty="0">
              <a:latin typeface="Times New Roman" panose="02020603050405020304" pitchFamily="18" charset="0"/>
              <a:ea typeface="Calibri" panose="020F0502020204030204" pitchFamily="34" charset="0"/>
            </a:endParaRPr>
          </a:p>
          <a:p>
            <a:pPr lvl="0"/>
            <a:r>
              <a:rPr lang="ro-RO" sz="2800" cap="none" dirty="0">
                <a:latin typeface="Times New Roman" panose="02020603050405020304" pitchFamily="18" charset="0"/>
                <a:cs typeface="Times New Roman" panose="02020603050405020304" pitchFamily="18" charset="0"/>
              </a:rPr>
              <a:t>Perioada de implementare a proiectului  - </a:t>
            </a:r>
            <a:r>
              <a:rPr lang="ro-RO" sz="2800" b="1" cap="none" dirty="0">
                <a:latin typeface="Times New Roman" panose="02020603050405020304" pitchFamily="18" charset="0"/>
                <a:cs typeface="Times New Roman" panose="02020603050405020304" pitchFamily="18" charset="0"/>
              </a:rPr>
              <a:t>5 ani</a:t>
            </a:r>
          </a:p>
          <a:p>
            <a:pPr lvl="0"/>
            <a:r>
              <a:rPr lang="ro-RO" sz="2800" cap="none" dirty="0">
                <a:latin typeface="Times New Roman" panose="02020603050405020304" pitchFamily="18" charset="0"/>
                <a:cs typeface="Times New Roman" panose="02020603050405020304" pitchFamily="18" charset="0"/>
              </a:rPr>
              <a:t>Activitățile de aprovizionare cu apă și sanitație ale proiectului vor fi axate în special pe localități din raionul </a:t>
            </a:r>
            <a:r>
              <a:rPr lang="ro-RO" sz="2800" b="1" cap="none" dirty="0">
                <a:latin typeface="Times New Roman" panose="02020603050405020304" pitchFamily="18" charset="0"/>
                <a:cs typeface="Times New Roman" panose="02020603050405020304" pitchFamily="18" charset="0"/>
              </a:rPr>
              <a:t>Soroca</a:t>
            </a:r>
            <a:r>
              <a:rPr lang="ro-RO" sz="2800" cap="none" dirty="0">
                <a:latin typeface="Times New Roman" panose="02020603050405020304" pitchFamily="18" charset="0"/>
                <a:cs typeface="Times New Roman" panose="02020603050405020304" pitchFamily="18" charset="0"/>
              </a:rPr>
              <a:t>, </a:t>
            </a:r>
            <a:r>
              <a:rPr lang="ro-RO" sz="2800" b="1" cap="none" dirty="0" err="1">
                <a:latin typeface="Times New Roman" panose="02020603050405020304" pitchFamily="18" charset="0"/>
                <a:cs typeface="Times New Roman" panose="02020603050405020304" pitchFamily="18" charset="0"/>
              </a:rPr>
              <a:t>Rîșcani</a:t>
            </a:r>
            <a:r>
              <a:rPr lang="ro-RO" sz="2800" cap="none" dirty="0">
                <a:latin typeface="Times New Roman" panose="02020603050405020304" pitchFamily="18" charset="0"/>
                <a:cs typeface="Times New Roman" panose="02020603050405020304" pitchFamily="18" charset="0"/>
              </a:rPr>
              <a:t>, și </a:t>
            </a:r>
            <a:r>
              <a:rPr lang="ro-RO" sz="2800" b="1" cap="none" dirty="0">
                <a:latin typeface="Times New Roman" panose="02020603050405020304" pitchFamily="18" charset="0"/>
                <a:cs typeface="Times New Roman" panose="02020603050405020304" pitchFamily="18" charset="0"/>
              </a:rPr>
              <a:t>Cahul</a:t>
            </a:r>
            <a:r>
              <a:rPr lang="ro-RO" sz="2800" cap="none" dirty="0">
                <a:latin typeface="Times New Roman" panose="02020603050405020304" pitchFamily="18" charset="0"/>
                <a:cs typeface="Times New Roman" panose="02020603050405020304" pitchFamily="18" charset="0"/>
              </a:rPr>
              <a:t>, din </a:t>
            </a:r>
            <a:r>
              <a:rPr lang="ro-RO" sz="2800" b="1" cap="none" dirty="0">
                <a:latin typeface="Times New Roman" panose="02020603050405020304" pitchFamily="18" charset="0"/>
                <a:cs typeface="Times New Roman" panose="02020603050405020304" pitchFamily="18" charset="0"/>
              </a:rPr>
              <a:t>UTA Găgăuzia</a:t>
            </a:r>
            <a:r>
              <a:rPr lang="ro-RO" sz="2800" cap="none" dirty="0">
                <a:latin typeface="Times New Roman" panose="02020603050405020304" pitchFamily="18" charset="0"/>
                <a:cs typeface="Times New Roman" panose="02020603050405020304" pitchFamily="18" charset="0"/>
              </a:rPr>
              <a:t>, inclusiv orașul </a:t>
            </a:r>
            <a:r>
              <a:rPr lang="ro-RO" sz="2800" b="1" cap="none" dirty="0">
                <a:latin typeface="Times New Roman" panose="02020603050405020304" pitchFamily="18" charset="0"/>
                <a:cs typeface="Times New Roman" panose="02020603050405020304" pitchFamily="18" charset="0"/>
              </a:rPr>
              <a:t>Comrat</a:t>
            </a:r>
          </a:p>
          <a:p>
            <a:pPr lvl="0"/>
            <a:r>
              <a:rPr lang="ro-RO" sz="2800" cap="none" dirty="0">
                <a:latin typeface="Times New Roman" panose="02020603050405020304" pitchFamily="18" charset="0"/>
                <a:cs typeface="Times New Roman" panose="02020603050405020304" pitchFamily="18" charset="0"/>
              </a:rPr>
              <a:t>Circa </a:t>
            </a:r>
            <a:r>
              <a:rPr lang="ro-RO" sz="2800" b="1" cap="none" dirty="0">
                <a:latin typeface="Times New Roman" panose="02020603050405020304" pitchFamily="18" charset="0"/>
                <a:cs typeface="Times New Roman" panose="02020603050405020304" pitchFamily="18" charset="0"/>
              </a:rPr>
              <a:t>278 mii persoane </a:t>
            </a:r>
            <a:r>
              <a:rPr lang="ro-RO" sz="2800" cap="none" dirty="0">
                <a:latin typeface="Times New Roman" panose="02020603050405020304" pitchFamily="18" charset="0"/>
                <a:cs typeface="Times New Roman" panose="02020603050405020304" pitchFamily="18" charset="0"/>
              </a:rPr>
              <a:t>ar putea beneficia în mod direct de rezultatele acestui proiect</a:t>
            </a:r>
            <a:endParaRPr lang="en-US" sz="2800" cap="none" dirty="0">
              <a:latin typeface="Times New Roman" panose="02020603050405020304" pitchFamily="18" charset="0"/>
              <a:cs typeface="Times New Roman" panose="02020603050405020304" pitchFamily="18" charset="0"/>
            </a:endParaRPr>
          </a:p>
          <a:p>
            <a:pPr marL="0" indent="0">
              <a:buNone/>
            </a:pPr>
            <a:endParaRPr lang="ro-RO" sz="2400" cap="none" dirty="0">
              <a:latin typeface="Times New Roman" panose="02020603050405020304" pitchFamily="18" charset="0"/>
              <a:cs typeface="Times New Roman" panose="02020603050405020304" pitchFamily="18" charset="0"/>
            </a:endParaRPr>
          </a:p>
          <a:p>
            <a:pPr marL="0" indent="0">
              <a:buNone/>
            </a:pPr>
            <a:endParaRPr lang="ro-RO" cap="none" dirty="0">
              <a:latin typeface="Times New Roman" panose="02020603050405020304" pitchFamily="18" charset="0"/>
              <a:cs typeface="Times New Roman" panose="02020603050405020304" pitchFamily="18" charset="0"/>
            </a:endParaRPr>
          </a:p>
          <a:p>
            <a:pPr marL="0" indent="0">
              <a:buNone/>
            </a:pPr>
            <a:endParaRPr lang="ro-RO" cap="none" dirty="0">
              <a:latin typeface="Times New Roman" panose="02020603050405020304" pitchFamily="18" charset="0"/>
              <a:cs typeface="Times New Roman" panose="02020603050405020304" pitchFamily="18" charset="0"/>
            </a:endParaRPr>
          </a:p>
          <a:p>
            <a:pPr marL="0" indent="0">
              <a:buNone/>
            </a:pPr>
            <a:endParaRPr lang="en-US" cap="none"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5" name="Picture 24">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401715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E4E0-DE37-4897-A85A-ADF1058E685C}"/>
              </a:ext>
            </a:extLst>
          </p:cNvPr>
          <p:cNvSpPr>
            <a:spLocks noGrp="1"/>
          </p:cNvSpPr>
          <p:nvPr>
            <p:ph type="title"/>
          </p:nvPr>
        </p:nvSpPr>
        <p:spPr>
          <a:xfrm>
            <a:off x="838200" y="557188"/>
            <a:ext cx="10515600" cy="1133499"/>
          </a:xfrm>
        </p:spPr>
        <p:txBody>
          <a:bodyPr>
            <a:normAutofit fontScale="90000"/>
          </a:bodyPr>
          <a:lstStyle/>
          <a:p>
            <a:pPr algn="ctr"/>
            <a:r>
              <a:rPr lang="ro-RO" sz="5200" b="1" dirty="0">
                <a:solidFill>
                  <a:schemeClr val="tx2"/>
                </a:solidFill>
                <a:latin typeface="Times New Roman" panose="02020603050405020304" pitchFamily="18" charset="0"/>
              </a:rPr>
              <a:t>Obiectivul</a:t>
            </a:r>
            <a:r>
              <a:rPr lang="ro-RO" sz="4000" b="1" dirty="0">
                <a:latin typeface="Times New Roman" panose="02020603050405020304" pitchFamily="18" charset="0"/>
                <a:ea typeface="Calibri" panose="020F0502020204030204" pitchFamily="34" charset="0"/>
              </a:rPr>
              <a:t> </a:t>
            </a:r>
            <a:r>
              <a:rPr lang="ro-RO" sz="5200" b="1" dirty="0">
                <a:solidFill>
                  <a:schemeClr val="tx2"/>
                </a:solidFill>
                <a:latin typeface="Times New Roman" panose="02020603050405020304" pitchFamily="18" charset="0"/>
              </a:rPr>
              <a:t>de dezvoltare al proiectului (ODP)</a:t>
            </a:r>
            <a:endParaRPr lang="en-US" sz="5200" b="1" dirty="0">
              <a:solidFill>
                <a:schemeClr val="tx2"/>
              </a:solidFill>
              <a:latin typeface="Times New Roman" panose="02020603050405020304" pitchFamily="18" charset="0"/>
            </a:endParaRPr>
          </a:p>
        </p:txBody>
      </p:sp>
      <p:graphicFrame>
        <p:nvGraphicFramePr>
          <p:cNvPr id="5" name="Content Placeholder 2">
            <a:extLst>
              <a:ext uri="{FF2B5EF4-FFF2-40B4-BE49-F238E27FC236}">
                <a16:creationId xmlns:a16="http://schemas.microsoft.com/office/drawing/2014/main" id="{BD274CD0-231C-403C-8504-A4AA094F8C8E}"/>
              </a:ext>
            </a:extLst>
          </p:cNvPr>
          <p:cNvGraphicFramePr>
            <a:graphicFrameLocks noGrp="1"/>
          </p:cNvGraphicFramePr>
          <p:nvPr>
            <p:ph idx="1"/>
            <p:extLst>
              <p:ext uri="{D42A27DB-BD31-4B8C-83A1-F6EECF244321}">
                <p14:modId xmlns:p14="http://schemas.microsoft.com/office/powerpoint/2010/main" val="178153227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0147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75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dirty="0"/>
          </a:p>
        </p:txBody>
      </p:sp>
      <p:sp useBgFill="1">
        <p:nvSpPr>
          <p:cNvPr id="19" name="Rectangle 18">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ln>
            <a:noFill/>
          </a:ln>
          <a:effectLst>
            <a:outerShdw blurRad="50800" dist="12700" algn="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dirty="0"/>
          </a:p>
        </p:txBody>
      </p:sp>
      <p:sp>
        <p:nvSpPr>
          <p:cNvPr id="2" name="Title 1">
            <a:extLst>
              <a:ext uri="{FF2B5EF4-FFF2-40B4-BE49-F238E27FC236}">
                <a16:creationId xmlns:a16="http://schemas.microsoft.com/office/drawing/2014/main" id="{8C8F59F1-92B5-49DD-BFC9-27B231A26F01}"/>
              </a:ext>
            </a:extLst>
          </p:cNvPr>
          <p:cNvSpPr>
            <a:spLocks noGrp="1"/>
          </p:cNvSpPr>
          <p:nvPr>
            <p:ph type="title"/>
          </p:nvPr>
        </p:nvSpPr>
        <p:spPr>
          <a:xfrm>
            <a:off x="230909" y="1274618"/>
            <a:ext cx="3254167" cy="3720076"/>
          </a:xfrm>
        </p:spPr>
        <p:txBody>
          <a:bodyPr>
            <a:normAutofit/>
          </a:bodyPr>
          <a:lstStyle/>
          <a:p>
            <a:pPr algn="l"/>
            <a:r>
              <a:rPr lang="ro-RO" sz="2800" b="1" dirty="0">
                <a:latin typeface="Times New Roman" panose="02020603050405020304" pitchFamily="18" charset="0"/>
              </a:rPr>
              <a:t>Componentele</a:t>
            </a:r>
            <a:r>
              <a:rPr lang="ro-RO"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2800" b="1" dirty="0">
                <a:latin typeface="Times New Roman" panose="02020603050405020304" pitchFamily="18" charset="0"/>
              </a:rPr>
              <a:t>Proiectului</a:t>
            </a:r>
          </a:p>
        </p:txBody>
      </p:sp>
      <p:pic>
        <p:nvPicPr>
          <p:cNvPr id="21" name="Picture 20">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pic>
        <p:nvPicPr>
          <p:cNvPr id="23" name="Picture 22">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graphicFrame>
        <p:nvGraphicFramePr>
          <p:cNvPr id="12" name="Content Placeholder 2">
            <a:extLst>
              <a:ext uri="{FF2B5EF4-FFF2-40B4-BE49-F238E27FC236}">
                <a16:creationId xmlns:a16="http://schemas.microsoft.com/office/drawing/2014/main" id="{756CB27C-77DD-4199-8051-343DB0680476}"/>
              </a:ext>
            </a:extLst>
          </p:cNvPr>
          <p:cNvGraphicFramePr>
            <a:graphicFrameLocks noGrp="1"/>
          </p:cNvGraphicFramePr>
          <p:nvPr>
            <p:ph idx="1"/>
            <p:extLst>
              <p:ext uri="{D42A27DB-BD31-4B8C-83A1-F6EECF244321}">
                <p14:modId xmlns:p14="http://schemas.microsoft.com/office/powerpoint/2010/main" val="3770321586"/>
              </p:ext>
            </p:extLst>
          </p:nvPr>
        </p:nvGraphicFramePr>
        <p:xfrm>
          <a:off x="4542718" y="889000"/>
          <a:ext cx="6986965" cy="53975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95183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E57DC-5BDB-4462-8C14-691DB0D80164}"/>
              </a:ext>
            </a:extLst>
          </p:cNvPr>
          <p:cNvSpPr>
            <a:spLocks noGrp="1"/>
          </p:cNvSpPr>
          <p:nvPr>
            <p:ph type="title"/>
          </p:nvPr>
        </p:nvSpPr>
        <p:spPr>
          <a:xfrm>
            <a:off x="83889" y="1588878"/>
            <a:ext cx="3883969" cy="3680244"/>
          </a:xfrm>
        </p:spPr>
        <p:txBody>
          <a:bodyPr>
            <a:normAutofit/>
          </a:bodyPr>
          <a:lstStyle/>
          <a:p>
            <a:pPr algn="l"/>
            <a:r>
              <a:rPr lang="ro-RO" sz="2400" b="1" dirty="0">
                <a:solidFill>
                  <a:srgbClr val="FFFFFF"/>
                </a:solidFill>
                <a:effectLst/>
                <a:latin typeface="Times New Roman" panose="02020603050405020304" pitchFamily="18" charset="0"/>
                <a:ea typeface="Calibri" panose="020F0502020204030204" pitchFamily="34" charset="0"/>
              </a:rPr>
              <a:t>Componenta 1 </a:t>
            </a:r>
            <a:br>
              <a:rPr lang="ro-RO" sz="2400" b="1" dirty="0">
                <a:solidFill>
                  <a:srgbClr val="FFFFFF"/>
                </a:solidFill>
                <a:effectLst/>
                <a:latin typeface="Times New Roman" panose="02020603050405020304" pitchFamily="18" charset="0"/>
                <a:ea typeface="Calibri" panose="020F0502020204030204" pitchFamily="34" charset="0"/>
              </a:rPr>
            </a:br>
            <a:br>
              <a:rPr lang="ro-RO" sz="2400" b="1" dirty="0">
                <a:solidFill>
                  <a:srgbClr val="FFFFFF"/>
                </a:solidFill>
                <a:effectLst/>
                <a:latin typeface="Times New Roman" panose="02020603050405020304" pitchFamily="18" charset="0"/>
                <a:ea typeface="Calibri" panose="020F0502020204030204" pitchFamily="34" charset="0"/>
              </a:rPr>
            </a:br>
            <a:r>
              <a:rPr lang="ro-RO" sz="2400" cap="none" dirty="0">
                <a:solidFill>
                  <a:srgbClr val="FFFFFF"/>
                </a:solidFill>
                <a:effectLst/>
                <a:latin typeface="Times New Roman" panose="02020603050405020304" pitchFamily="18" charset="0"/>
                <a:ea typeface="Calibri" panose="020F0502020204030204" pitchFamily="34" charset="0"/>
              </a:rPr>
              <a:t>Accesul și calitatea serviciilor de alimentare cu apă și sanitație (AAS) în orașele mici și zonele rurale.</a:t>
            </a:r>
            <a:br>
              <a:rPr lang="ro-RO" sz="2400" cap="none" dirty="0">
                <a:solidFill>
                  <a:srgbClr val="FFFFFF"/>
                </a:solidFill>
                <a:effectLst/>
                <a:latin typeface="Times New Roman" panose="02020603050405020304" pitchFamily="18" charset="0"/>
                <a:ea typeface="Calibri" panose="020F0502020204030204" pitchFamily="34" charset="0"/>
              </a:rPr>
            </a:br>
            <a:br>
              <a:rPr lang="ro-RO" sz="2400" cap="none" dirty="0">
                <a:solidFill>
                  <a:srgbClr val="FFFFFF"/>
                </a:solidFill>
                <a:latin typeface="Times New Roman" panose="02020603050405020304" pitchFamily="18" charset="0"/>
                <a:ea typeface="Calibri" panose="020F0502020204030204" pitchFamily="34" charset="0"/>
              </a:rPr>
            </a:br>
            <a:r>
              <a:rPr lang="ro-RO" sz="2400" u="sng" cap="none" dirty="0">
                <a:solidFill>
                  <a:srgbClr val="FFFFFF"/>
                </a:solidFill>
                <a:latin typeface="Times New Roman" panose="02020603050405020304" pitchFamily="18" charset="0"/>
                <a:ea typeface="Calibri" panose="020F0502020204030204" pitchFamily="34" charset="0"/>
              </a:rPr>
              <a:t>(</a:t>
            </a:r>
            <a:r>
              <a:rPr lang="ro-RO" sz="2400" u="sng" cap="none" dirty="0">
                <a:solidFill>
                  <a:srgbClr val="FFFFFF"/>
                </a:solidFill>
                <a:latin typeface="Times New Roman" panose="02020603050405020304" pitchFamily="18" charset="0"/>
              </a:rPr>
              <a:t>46,5 milioane dolari SUA )</a:t>
            </a:r>
          </a:p>
        </p:txBody>
      </p:sp>
      <p:pic>
        <p:nvPicPr>
          <p:cNvPr id="23" name="Picture 22">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a:extLst>
              <a:ext uri="{FF2B5EF4-FFF2-40B4-BE49-F238E27FC236}">
                <a16:creationId xmlns:a16="http://schemas.microsoft.com/office/drawing/2014/main" id="{AF1E8E90-EC75-4692-B294-3B0466C11A17}"/>
              </a:ext>
            </a:extLst>
          </p:cNvPr>
          <p:cNvSpPr>
            <a:spLocks noGrp="1"/>
          </p:cNvSpPr>
          <p:nvPr>
            <p:ph idx="1"/>
          </p:nvPr>
        </p:nvSpPr>
        <p:spPr>
          <a:xfrm>
            <a:off x="4634794" y="1049695"/>
            <a:ext cx="6642806" cy="4758611"/>
          </a:xfrm>
        </p:spPr>
        <p:txBody>
          <a:bodyPr anchor="ctr">
            <a:normAutofit/>
          </a:bodyPr>
          <a:lstStyle/>
          <a:p>
            <a:pPr marL="0" indent="0">
              <a:buNone/>
            </a:pPr>
            <a:endParaRPr lang="ro-RO" cap="none" dirty="0">
              <a:latin typeface="Times New Roman" panose="02020603050405020304" pitchFamily="18" charset="0"/>
              <a:ea typeface="Calibri" panose="020F0502020204030204" pitchFamily="34" charset="0"/>
            </a:endParaRPr>
          </a:p>
          <a:p>
            <a:pPr marL="0" indent="0" algn="just">
              <a:buNone/>
            </a:pPr>
            <a:r>
              <a:rPr lang="ro-RO" sz="2400" cap="none" dirty="0">
                <a:latin typeface="Times New Roman" panose="02020603050405020304" pitchFamily="18" charset="0"/>
                <a:ea typeface="Calibri" panose="020F0502020204030204" pitchFamily="34" charset="0"/>
              </a:rPr>
              <a:t>Se va axa pe infrastructura critică și serviciile AAS în orașele mici și zonele rurale, precum și pe îmbunătățirea condițiilor de asigurare cu apă, sanitație și igienă (WASH) în școli, grădinițe și centre medicale. </a:t>
            </a:r>
            <a:endParaRPr lang="en-US" sz="2400" cap="none" dirty="0">
              <a:latin typeface="Times New Roman" panose="02020603050405020304" pitchFamily="18" charset="0"/>
              <a:ea typeface="Calibri" panose="020F0502020204030204" pitchFamily="34" charset="0"/>
            </a:endParaRPr>
          </a:p>
          <a:p>
            <a:pPr marL="0" indent="0">
              <a:buNone/>
            </a:pPr>
            <a:endParaRPr lang="ro-RO" cap="none" dirty="0">
              <a:latin typeface="Times New Roman" panose="02020603050405020304" pitchFamily="18" charset="0"/>
              <a:cs typeface="Times New Roman" panose="02020603050405020304" pitchFamily="18" charset="0"/>
            </a:endParaRPr>
          </a:p>
          <a:p>
            <a:pPr marL="0" indent="0">
              <a:buNone/>
            </a:pPr>
            <a:endParaRPr lang="en-US" cap="none"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5" name="Picture 24">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2589488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FC4751-F164-4968-8FBF-8F80F3170801}"/>
              </a:ext>
            </a:extLst>
          </p:cNvPr>
          <p:cNvSpPr>
            <a:spLocks noGrp="1"/>
          </p:cNvSpPr>
          <p:nvPr>
            <p:ph type="title"/>
          </p:nvPr>
        </p:nvSpPr>
        <p:spPr>
          <a:xfrm>
            <a:off x="302003" y="1588878"/>
            <a:ext cx="3757931" cy="3680244"/>
          </a:xfrm>
        </p:spPr>
        <p:txBody>
          <a:bodyPr>
            <a:normAutofit/>
          </a:bodyPr>
          <a:lstStyle/>
          <a:p>
            <a:pPr algn="l"/>
            <a:r>
              <a:rPr lang="ro-RO" sz="2100" b="1" i="1" dirty="0">
                <a:solidFill>
                  <a:srgbClr val="FFFFFF"/>
                </a:solidFill>
                <a:latin typeface="Times New Roman" panose="02020603050405020304" pitchFamily="18" charset="0"/>
                <a:cs typeface="Times New Roman" panose="02020603050405020304" pitchFamily="18" charset="0"/>
              </a:rPr>
              <a:t>Sub-componenta 1.1:</a:t>
            </a:r>
            <a:r>
              <a:rPr lang="ro-RO" sz="2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br>
              <a:rPr lang="ro-RO" sz="2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br>
              <a:rPr lang="ro-RO" sz="2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r>
              <a:rPr lang="ro-RO" sz="2100"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E</a:t>
            </a:r>
            <a:r>
              <a:rPr lang="ro-RO" sz="2100" cap="none" dirty="0">
                <a:solidFill>
                  <a:srgbClr val="FFFFFF"/>
                </a:solidFill>
                <a:latin typeface="Times New Roman" panose="02020603050405020304" pitchFamily="18" charset="0"/>
                <a:cs typeface="Times New Roman" panose="02020603050405020304" pitchFamily="18" charset="0"/>
              </a:rPr>
              <a:t>xtinderea accesului la servicii AAS. </a:t>
            </a:r>
            <a:br>
              <a:rPr lang="ro-RO" sz="2100" cap="none" dirty="0">
                <a:solidFill>
                  <a:srgbClr val="FFFFFF"/>
                </a:solidFill>
                <a:latin typeface="Times New Roman" panose="02020603050405020304" pitchFamily="18" charset="0"/>
                <a:cs typeface="Times New Roman" panose="02020603050405020304" pitchFamily="18" charset="0"/>
              </a:rPr>
            </a:br>
            <a:br>
              <a:rPr lang="ro-RO" sz="2100" cap="none" dirty="0">
                <a:solidFill>
                  <a:srgbClr val="FFFFFF"/>
                </a:solidFill>
                <a:latin typeface="Times New Roman" panose="02020603050405020304" pitchFamily="18" charset="0"/>
                <a:cs typeface="Times New Roman" panose="02020603050405020304" pitchFamily="18" charset="0"/>
              </a:rPr>
            </a:br>
            <a:r>
              <a:rPr lang="ro-RO" sz="2000" u="sng" cap="none" dirty="0">
                <a:solidFill>
                  <a:srgbClr val="FFFFFF"/>
                </a:solidFill>
                <a:latin typeface="Times New Roman" panose="02020603050405020304" pitchFamily="18" charset="0"/>
                <a:cs typeface="Times New Roman" panose="02020603050405020304" pitchFamily="18" charset="0"/>
              </a:rPr>
              <a:t>(42,5 milioane dolari SUA)</a:t>
            </a:r>
            <a:endParaRPr lang="en-US" sz="2000" u="sng" cap="none" dirty="0">
              <a:solidFill>
                <a:srgbClr val="FFFFFF"/>
              </a:solidFill>
              <a:latin typeface="Times New Roman" panose="02020603050405020304" pitchFamily="18" charset="0"/>
              <a:cs typeface="Times New Roman" panose="02020603050405020304" pitchFamily="18" charset="0"/>
            </a:endParaRPr>
          </a:p>
        </p:txBody>
      </p:sp>
      <p:pic>
        <p:nvPicPr>
          <p:cNvPr id="23" name="Picture 22">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a:extLst>
              <a:ext uri="{FF2B5EF4-FFF2-40B4-BE49-F238E27FC236}">
                <a16:creationId xmlns:a16="http://schemas.microsoft.com/office/drawing/2014/main" id="{C60F3DEF-C80B-4356-876E-35CBF9C69C0B}"/>
              </a:ext>
            </a:extLst>
          </p:cNvPr>
          <p:cNvSpPr>
            <a:spLocks noGrp="1"/>
          </p:cNvSpPr>
          <p:nvPr>
            <p:ph idx="1"/>
          </p:nvPr>
        </p:nvSpPr>
        <p:spPr>
          <a:xfrm>
            <a:off x="4706391" y="1066473"/>
            <a:ext cx="6642806" cy="5535663"/>
          </a:xfrm>
        </p:spPr>
        <p:txBody>
          <a:bodyPr anchor="ctr">
            <a:normAutofit/>
          </a:bodyPr>
          <a:lstStyle/>
          <a:p>
            <a:pPr algn="just">
              <a:lnSpc>
                <a:spcPct val="110000"/>
              </a:lnSpc>
            </a:pPr>
            <a:r>
              <a:rPr lang="ro-RO" sz="1900" b="1" cap="none" dirty="0">
                <a:latin typeface="Times New Roman" panose="02020603050405020304" pitchFamily="18" charset="0"/>
                <a:cs typeface="Times New Roman" panose="02020603050405020304" pitchFamily="18" charset="0"/>
              </a:rPr>
              <a:t>Pentru sistemele de aprovizionare cu apă: </a:t>
            </a:r>
            <a:r>
              <a:rPr lang="ro-RO" sz="1900" cap="none" dirty="0">
                <a:latin typeface="Times New Roman" panose="02020603050405020304" pitchFamily="18" charset="0"/>
                <a:cs typeface="Times New Roman" panose="02020603050405020304" pitchFamily="18" charset="0"/>
              </a:rPr>
              <a:t>(Re)construcția și asigurarea măsurilor de protecție pentru instalațiile de captare a apei, stația de tratare a apei, rețeaua de transmisie, rețeaua de distribuție, sistemul de contorizare a apei și alt echipament necesar pentru funcționarea acestui sistem.</a:t>
            </a:r>
          </a:p>
          <a:p>
            <a:pPr algn="just">
              <a:lnSpc>
                <a:spcPct val="110000"/>
              </a:lnSpc>
            </a:pPr>
            <a:r>
              <a:rPr lang="ro-RO" sz="1900" b="1" cap="none" dirty="0">
                <a:latin typeface="Times New Roman" panose="02020603050405020304" pitchFamily="18" charset="0"/>
                <a:cs typeface="Times New Roman" panose="02020603050405020304" pitchFamily="18" charset="0"/>
              </a:rPr>
              <a:t>Pentru</a:t>
            </a:r>
            <a:r>
              <a:rPr lang="ro-RO" sz="1900" cap="none" dirty="0">
                <a:latin typeface="Times New Roman" panose="02020603050405020304" pitchFamily="18" charset="0"/>
                <a:cs typeface="Times New Roman" panose="02020603050405020304" pitchFamily="18" charset="0"/>
              </a:rPr>
              <a:t> </a:t>
            </a:r>
            <a:r>
              <a:rPr lang="ro-RO" sz="1900" b="1" cap="none" dirty="0">
                <a:latin typeface="Times New Roman" panose="02020603050405020304" pitchFamily="18" charset="0"/>
                <a:cs typeface="Times New Roman" panose="02020603050405020304" pitchFamily="18" charset="0"/>
              </a:rPr>
              <a:t>sistemele de sanitație:</a:t>
            </a:r>
            <a:r>
              <a:rPr lang="ro-RO" sz="1900" cap="none" dirty="0">
                <a:latin typeface="Times New Roman" panose="02020603050405020304" pitchFamily="18" charset="0"/>
                <a:cs typeface="Times New Roman" panose="02020603050405020304" pitchFamily="18" charset="0"/>
              </a:rPr>
              <a:t> construcția și/sau reabilitarea stațiilor de epurare a apelor uzate, construcția/reabilitarea colectoarelor de ape uzate, construcția rețelelor de sanitație și a stațiilor de pompare, conectările pentru gospodării și asigurarea echipamentului necesar pentru funcționarea sistemului de sanitație.</a:t>
            </a:r>
            <a:endParaRPr lang="en-US" sz="1900" cap="none" dirty="0">
              <a:latin typeface="Times New Roman" panose="02020603050405020304" pitchFamily="18" charset="0"/>
              <a:cs typeface="Times New Roman" panose="02020603050405020304" pitchFamily="18" charset="0"/>
            </a:endParaRPr>
          </a:p>
          <a:p>
            <a:pPr>
              <a:lnSpc>
                <a:spcPct val="110000"/>
              </a:lnSpc>
            </a:pPr>
            <a:endParaRPr lang="en-US" sz="1900" dirty="0"/>
          </a:p>
        </p:txBody>
      </p:sp>
      <p:pic>
        <p:nvPicPr>
          <p:cNvPr id="25" name="Picture 24">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112624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FC4751-F164-4968-8FBF-8F80F3170801}"/>
              </a:ext>
            </a:extLst>
          </p:cNvPr>
          <p:cNvSpPr>
            <a:spLocks noGrp="1"/>
          </p:cNvSpPr>
          <p:nvPr>
            <p:ph type="title"/>
          </p:nvPr>
        </p:nvSpPr>
        <p:spPr>
          <a:xfrm>
            <a:off x="302003" y="1588878"/>
            <a:ext cx="3757931" cy="3680244"/>
          </a:xfrm>
        </p:spPr>
        <p:txBody>
          <a:bodyPr>
            <a:normAutofit/>
          </a:bodyPr>
          <a:lstStyle/>
          <a:p>
            <a:pPr algn="l"/>
            <a:r>
              <a:rPr lang="ro-RO" sz="2100" b="1" i="1" dirty="0">
                <a:solidFill>
                  <a:srgbClr val="FFFFFF"/>
                </a:solidFill>
                <a:latin typeface="Times New Roman" panose="02020603050405020304" pitchFamily="18" charset="0"/>
                <a:cs typeface="Times New Roman" panose="02020603050405020304" pitchFamily="18" charset="0"/>
              </a:rPr>
              <a:t>Sub-componenta 1.1:</a:t>
            </a:r>
            <a:r>
              <a:rPr lang="ro-RO" sz="2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br>
              <a:rPr lang="ro-RO" sz="2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br>
              <a:rPr lang="ro-RO" sz="2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r>
              <a:rPr lang="ro-RO" sz="2100"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E</a:t>
            </a:r>
            <a:r>
              <a:rPr lang="ro-RO" sz="2100" cap="none" dirty="0">
                <a:solidFill>
                  <a:srgbClr val="FFFFFF"/>
                </a:solidFill>
                <a:latin typeface="Times New Roman" panose="02020603050405020304" pitchFamily="18" charset="0"/>
                <a:cs typeface="Times New Roman" panose="02020603050405020304" pitchFamily="18" charset="0"/>
              </a:rPr>
              <a:t>xtinderea accesului la servicii AAS. </a:t>
            </a:r>
            <a:br>
              <a:rPr lang="ro-RO" sz="2100" cap="none" dirty="0">
                <a:solidFill>
                  <a:srgbClr val="FFFFFF"/>
                </a:solidFill>
                <a:latin typeface="Times New Roman" panose="02020603050405020304" pitchFamily="18" charset="0"/>
                <a:cs typeface="Times New Roman" panose="02020603050405020304" pitchFamily="18" charset="0"/>
              </a:rPr>
            </a:br>
            <a:br>
              <a:rPr lang="ro-RO" sz="2100" cap="none" dirty="0">
                <a:solidFill>
                  <a:srgbClr val="FFFFFF"/>
                </a:solidFill>
                <a:latin typeface="Times New Roman" panose="02020603050405020304" pitchFamily="18" charset="0"/>
                <a:cs typeface="Times New Roman" panose="02020603050405020304" pitchFamily="18" charset="0"/>
              </a:rPr>
            </a:br>
            <a:r>
              <a:rPr lang="ro-RO" sz="2000" u="sng" cap="none" dirty="0">
                <a:solidFill>
                  <a:srgbClr val="FFFFFF"/>
                </a:solidFill>
                <a:latin typeface="Times New Roman" panose="02020603050405020304" pitchFamily="18" charset="0"/>
                <a:cs typeface="Times New Roman" panose="02020603050405020304" pitchFamily="18" charset="0"/>
              </a:rPr>
              <a:t>(42,5 milioane dolari SUA)</a:t>
            </a:r>
            <a:endParaRPr lang="en-US" sz="2000" u="sng" cap="none" dirty="0">
              <a:solidFill>
                <a:srgbClr val="FFFFFF"/>
              </a:solidFill>
              <a:latin typeface="Times New Roman" panose="02020603050405020304" pitchFamily="18" charset="0"/>
              <a:cs typeface="Times New Roman" panose="02020603050405020304" pitchFamily="18" charset="0"/>
            </a:endParaRPr>
          </a:p>
        </p:txBody>
      </p:sp>
      <p:pic>
        <p:nvPicPr>
          <p:cNvPr id="23" name="Picture 22">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a:extLst>
              <a:ext uri="{FF2B5EF4-FFF2-40B4-BE49-F238E27FC236}">
                <a16:creationId xmlns:a16="http://schemas.microsoft.com/office/drawing/2014/main" id="{C60F3DEF-C80B-4356-876E-35CBF9C69C0B}"/>
              </a:ext>
            </a:extLst>
          </p:cNvPr>
          <p:cNvSpPr>
            <a:spLocks noGrp="1"/>
          </p:cNvSpPr>
          <p:nvPr>
            <p:ph idx="1"/>
          </p:nvPr>
        </p:nvSpPr>
        <p:spPr>
          <a:xfrm>
            <a:off x="4706391" y="1066473"/>
            <a:ext cx="6642806" cy="5535663"/>
          </a:xfrm>
        </p:spPr>
        <p:txBody>
          <a:bodyPr anchor="ctr">
            <a:normAutofit/>
          </a:bodyPr>
          <a:lstStyle/>
          <a:p>
            <a:pPr algn="just">
              <a:lnSpc>
                <a:spcPct val="110000"/>
              </a:lnSpc>
            </a:pPr>
            <a:r>
              <a:rPr lang="ro-RO" sz="1900" cap="none" dirty="0">
                <a:latin typeface="Times New Roman" panose="02020603050405020304" pitchFamily="18" charset="0"/>
                <a:cs typeface="Times New Roman" panose="02020603050405020304" pitchFamily="18" charset="0"/>
              </a:rPr>
              <a:t>Acordarea granturilor pentru gospodăriile casnice pentru modernizarea/construcția facilităților de sanitație individuale (doar pentru zonele unde conectarea la rețele de sanitație nu este posibilă),   </a:t>
            </a:r>
            <a:endParaRPr lang="en-US" sz="1900" cap="none" dirty="0">
              <a:latin typeface="Times New Roman" panose="02020603050405020304" pitchFamily="18" charset="0"/>
              <a:cs typeface="Times New Roman" panose="02020603050405020304" pitchFamily="18" charset="0"/>
            </a:endParaRPr>
          </a:p>
          <a:p>
            <a:pPr algn="just">
              <a:lnSpc>
                <a:spcPct val="110000"/>
              </a:lnSpc>
            </a:pPr>
            <a:r>
              <a:rPr lang="ro-RO" sz="1900" cap="none" dirty="0">
                <a:latin typeface="Times New Roman" panose="02020603050405020304" pitchFamily="18" charset="0"/>
                <a:cs typeface="Times New Roman" panose="02020603050405020304" pitchFamily="18" charset="0"/>
              </a:rPr>
              <a:t>Pregătirea studiilor de fezabilitate, a proiectelor tehnice, supravegherea tehnică asociată cu dezvoltarea infrastructurii noi, activități de mobilizare și comunicare cu beneficiarii proiectului, </a:t>
            </a:r>
          </a:p>
          <a:p>
            <a:pPr algn="just">
              <a:lnSpc>
                <a:spcPct val="110000"/>
              </a:lnSpc>
            </a:pPr>
            <a:r>
              <a:rPr lang="ro-RO" sz="1900" cap="none" dirty="0">
                <a:latin typeface="Times New Roman" panose="02020603050405020304" pitchFamily="18" charset="0"/>
                <a:cs typeface="Times New Roman" panose="02020603050405020304" pitchFamily="18" charset="0"/>
              </a:rPr>
              <a:t>Acordarea suportului pentru gospodăriilor casnice eligibile pentru a acoperi o parte din costuri pentru conectarea la sistemul de aprovizionare cu apă și sanitație,</a:t>
            </a:r>
          </a:p>
          <a:p>
            <a:pPr algn="just">
              <a:lnSpc>
                <a:spcPct val="110000"/>
              </a:lnSpc>
            </a:pPr>
            <a:r>
              <a:rPr lang="ro-RO" sz="1900" cap="none" dirty="0">
                <a:latin typeface="Times New Roman" panose="02020603050405020304" pitchFamily="18" charset="0"/>
                <a:cs typeface="Times New Roman" panose="02020603050405020304" pitchFamily="18" charset="0"/>
              </a:rPr>
              <a:t>Acordarea de asistență tehnică pentru a ajuta în dezvoltarea unor aranjamente de management durabile prin intermediul contractelor de delegare între autoritățile locale și operatorii regionali. </a:t>
            </a:r>
            <a:endParaRPr lang="en-US" sz="1900" cap="none" dirty="0">
              <a:latin typeface="Times New Roman" panose="02020603050405020304" pitchFamily="18" charset="0"/>
              <a:cs typeface="Times New Roman" panose="02020603050405020304" pitchFamily="18" charset="0"/>
            </a:endParaRPr>
          </a:p>
          <a:p>
            <a:pPr>
              <a:lnSpc>
                <a:spcPct val="110000"/>
              </a:lnSpc>
            </a:pPr>
            <a:endParaRPr lang="en-US" sz="1900" dirty="0"/>
          </a:p>
        </p:txBody>
      </p:sp>
      <p:pic>
        <p:nvPicPr>
          <p:cNvPr id="25" name="Picture 24">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2429555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0C9F34-D7D5-4129-8AE3-ED7FFA1E05E2}"/>
              </a:ext>
            </a:extLst>
          </p:cNvPr>
          <p:cNvSpPr>
            <a:spLocks noGrp="1"/>
          </p:cNvSpPr>
          <p:nvPr>
            <p:ph type="title"/>
          </p:nvPr>
        </p:nvSpPr>
        <p:spPr>
          <a:xfrm>
            <a:off x="159391" y="1588877"/>
            <a:ext cx="3900543" cy="4371854"/>
          </a:xfrm>
        </p:spPr>
        <p:txBody>
          <a:bodyPr>
            <a:normAutofit/>
          </a:bodyPr>
          <a:lstStyle/>
          <a:p>
            <a:pPr algn="l"/>
            <a:r>
              <a:rPr lang="ro-RO" sz="2100" b="1" i="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Sub-componenta 1.2:</a:t>
            </a:r>
            <a:r>
              <a:rPr lang="ro-RO" sz="2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br>
              <a:rPr lang="ro-RO" sz="2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br>
              <a:rPr lang="ro-RO" sz="21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r>
              <a:rPr lang="ro-RO" sz="2100"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Îmbunătățirea facilităților de apă, sanitație și igienă WASH în instituțiile publice (școli, grădinițe și centre medicale). </a:t>
            </a:r>
            <a:br>
              <a:rPr lang="ro-RO" sz="2400"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br>
              <a:rPr lang="ro-RO" sz="2400"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r>
              <a:rPr lang="ro-RO" sz="2000"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a:t>
            </a:r>
            <a:r>
              <a:rPr lang="ro-RO" sz="2000" u="sng"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4 milioane dolari SUA</a:t>
            </a:r>
            <a:r>
              <a:rPr lang="ro-RO" sz="2000"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a:t>
            </a:r>
            <a:br>
              <a:rPr lang="en-US" sz="2400" cap="none"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endParaRPr lang="en-US" sz="2400" cap="none" dirty="0">
              <a:solidFill>
                <a:srgbClr val="FFFFFF"/>
              </a:solidFill>
            </a:endParaRPr>
          </a:p>
        </p:txBody>
      </p:sp>
      <p:pic>
        <p:nvPicPr>
          <p:cNvPr id="23" name="Picture 22">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a:extLst>
              <a:ext uri="{FF2B5EF4-FFF2-40B4-BE49-F238E27FC236}">
                <a16:creationId xmlns:a16="http://schemas.microsoft.com/office/drawing/2014/main" id="{408D8AD3-56B1-446A-B1DA-0DBEAEDA8621}"/>
              </a:ext>
            </a:extLst>
          </p:cNvPr>
          <p:cNvSpPr>
            <a:spLocks noGrp="1"/>
          </p:cNvSpPr>
          <p:nvPr>
            <p:ph idx="1"/>
          </p:nvPr>
        </p:nvSpPr>
        <p:spPr>
          <a:xfrm>
            <a:off x="4634794" y="1049695"/>
            <a:ext cx="6947606" cy="5554305"/>
          </a:xfrm>
        </p:spPr>
        <p:txBody>
          <a:bodyPr anchor="ctr">
            <a:normAutofit lnSpcReduction="10000"/>
          </a:bodyPr>
          <a:lstStyle/>
          <a:p>
            <a:pPr algn="just">
              <a:lnSpc>
                <a:spcPct val="110000"/>
              </a:lnSpc>
            </a:pPr>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Finanțarea reabilitării/construcției conexiunilor de alimentare cu apă la rețelele centralizate sau la sursele de apă existente. </a:t>
            </a:r>
            <a:endParaRPr lang="en-US" cap="none"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pPr>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Conectarea la sistemele de canalizare sau alte soluții individuale de sanitație. </a:t>
            </a:r>
            <a:endParaRPr lang="en-US" cap="none"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pPr>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Reabilitarea/construcția blocurilor sanitare în interiorul clădirilor cu facilități adecvate pentru igiena mâinilor</a:t>
            </a:r>
            <a:r>
              <a:rPr lang="ro-RO" cap="none" dirty="0">
                <a:latin typeface="Times New Roman" panose="02020603050405020304" pitchFamily="18" charset="0"/>
                <a:ea typeface="Calibri" panose="020F0502020204030204" pitchFamily="34" charset="0"/>
                <a:cs typeface="Times New Roman" panose="02020603050405020304" pitchFamily="18" charset="0"/>
              </a:rPr>
              <a:t>.</a:t>
            </a:r>
            <a:endParaRPr lang="en-US" cap="none"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pPr>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Activități de instruire, de </a:t>
            </a:r>
            <a:r>
              <a:rPr lang="ro-RO" cap="none" dirty="0">
                <a:latin typeface="Times New Roman" panose="02020603050405020304" pitchFamily="18" charset="0"/>
                <a:ea typeface="Calibri" panose="020F0502020204030204" pitchFamily="34" charset="0"/>
                <a:cs typeface="Times New Roman" panose="02020603050405020304" pitchFamily="18" charset="0"/>
              </a:rPr>
              <a:t>comunicare și educare pentru </a:t>
            </a:r>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schimbarea conduitei vizând igiena și acordarea asistenței tehnice pentru autoritățile publice locale, școlilor și centrelor medicale pentru a asigura funcționarea corespunzătoare a obiectivelor construite .</a:t>
            </a:r>
            <a:endParaRPr lang="en-US" cap="none"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Aft>
                <a:spcPts val="800"/>
              </a:spcAft>
              <a:buNone/>
            </a:pPr>
            <a:endParaRPr lang="ro-RO" sz="1700" cap="none"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Aft>
                <a:spcPts val="800"/>
              </a:spcAft>
              <a:buNone/>
            </a:pPr>
            <a:r>
              <a:rPr lang="ro-RO" sz="1700" cap="none" dirty="0">
                <a:effectLst/>
                <a:latin typeface="Times New Roman" panose="02020603050405020304" pitchFamily="18" charset="0"/>
                <a:ea typeface="Calibri" panose="020F0502020204030204" pitchFamily="34" charset="0"/>
                <a:cs typeface="Times New Roman" panose="02020603050405020304" pitchFamily="18" charset="0"/>
              </a:rPr>
              <a:t>Facilitățile WASH vor respecta cel puțin cerințele minime pentru un serviciu de bază conform țintelor Obiectivelor de Dezvoltare Durabilă pentru facilitățile WASH în școli și centre medicale. </a:t>
            </a:r>
            <a:endParaRPr lang="en-US" sz="1700" dirty="0"/>
          </a:p>
        </p:txBody>
      </p:sp>
      <p:pic>
        <p:nvPicPr>
          <p:cNvPr id="25" name="Picture 24">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695161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93D797-19E1-4DEC-BF9E-70F784CF94B4}"/>
              </a:ext>
            </a:extLst>
          </p:cNvPr>
          <p:cNvSpPr>
            <a:spLocks noGrp="1"/>
          </p:cNvSpPr>
          <p:nvPr>
            <p:ph type="title"/>
          </p:nvPr>
        </p:nvSpPr>
        <p:spPr>
          <a:xfrm>
            <a:off x="67112" y="1588878"/>
            <a:ext cx="3900747" cy="3680244"/>
          </a:xfrm>
        </p:spPr>
        <p:txBody>
          <a:bodyPr>
            <a:normAutofit/>
          </a:bodyPr>
          <a:lstStyle/>
          <a:p>
            <a:pPr algn="l"/>
            <a:r>
              <a:rPr lang="ro-RO" sz="2400" b="1" dirty="0">
                <a:solidFill>
                  <a:srgbClr val="FFFFFF"/>
                </a:solidFill>
                <a:latin typeface="Times New Roman" panose="02020603050405020304" pitchFamily="18" charset="0"/>
                <a:cs typeface="Times New Roman" panose="02020603050405020304" pitchFamily="18" charset="0"/>
              </a:rPr>
              <a:t>Componenta 2</a:t>
            </a:r>
            <a:br>
              <a:rPr lang="ro-RO" sz="2400" b="1" dirty="0">
                <a:solidFill>
                  <a:srgbClr val="FFFFFF"/>
                </a:solidFill>
                <a:latin typeface="Times New Roman" panose="02020603050405020304" pitchFamily="18" charset="0"/>
                <a:cs typeface="Times New Roman" panose="02020603050405020304" pitchFamily="18" charset="0"/>
              </a:rPr>
            </a:br>
            <a:br>
              <a:rPr lang="ro-RO" sz="2400" b="1" dirty="0">
                <a:solidFill>
                  <a:srgbClr val="FFFFFF"/>
                </a:solidFill>
                <a:latin typeface="Times New Roman" panose="02020603050405020304" pitchFamily="18" charset="0"/>
                <a:cs typeface="Times New Roman" panose="02020603050405020304" pitchFamily="18" charset="0"/>
              </a:rPr>
            </a:br>
            <a:r>
              <a:rPr lang="ro-RO" sz="2400" cap="none" dirty="0">
                <a:solidFill>
                  <a:srgbClr val="FFFFFF"/>
                </a:solidFill>
                <a:latin typeface="Times New Roman" panose="02020603050405020304" pitchFamily="18" charset="0"/>
                <a:cs typeface="Times New Roman" panose="02020603050405020304" pitchFamily="18" charset="0"/>
              </a:rPr>
              <a:t>Consolidarea capacităților  pentru modernizarea sectorului de alimentare cu apă și sanitație. </a:t>
            </a:r>
            <a:br>
              <a:rPr lang="ro-RO" sz="2400" cap="none" dirty="0">
                <a:solidFill>
                  <a:srgbClr val="FFFFFF"/>
                </a:solidFill>
                <a:latin typeface="Times New Roman" panose="02020603050405020304" pitchFamily="18" charset="0"/>
                <a:cs typeface="Times New Roman" panose="02020603050405020304" pitchFamily="18" charset="0"/>
              </a:rPr>
            </a:br>
            <a:br>
              <a:rPr lang="ro-RO" sz="2400" cap="none" dirty="0">
                <a:solidFill>
                  <a:srgbClr val="FFFFFF"/>
                </a:solidFill>
                <a:latin typeface="Times New Roman" panose="02020603050405020304" pitchFamily="18" charset="0"/>
                <a:cs typeface="Times New Roman" panose="02020603050405020304" pitchFamily="18" charset="0"/>
              </a:rPr>
            </a:br>
            <a:r>
              <a:rPr lang="ro-RO" sz="2300" u="sng" cap="none" dirty="0">
                <a:solidFill>
                  <a:srgbClr val="FFFFFF"/>
                </a:solidFill>
                <a:latin typeface="Times New Roman" panose="02020603050405020304" pitchFamily="18" charset="0"/>
                <a:cs typeface="Times New Roman" panose="02020603050405020304" pitchFamily="18" charset="0"/>
              </a:rPr>
              <a:t>(1,8-3,3 milioane Dolari SUA )</a:t>
            </a:r>
            <a:br>
              <a:rPr lang="en-US" sz="2400" cap="none" dirty="0">
                <a:solidFill>
                  <a:srgbClr val="FFFFFF"/>
                </a:solidFill>
                <a:latin typeface="Times New Roman" panose="02020603050405020304" pitchFamily="18" charset="0"/>
                <a:cs typeface="Times New Roman" panose="02020603050405020304" pitchFamily="18" charset="0"/>
              </a:rPr>
            </a:br>
            <a:endParaRPr lang="en-US" sz="2400" cap="none" dirty="0">
              <a:solidFill>
                <a:srgbClr val="FFFFFF"/>
              </a:solidFill>
              <a:latin typeface="Times New Roman" panose="02020603050405020304" pitchFamily="18" charset="0"/>
              <a:cs typeface="Times New Roman" panose="02020603050405020304" pitchFamily="18" charset="0"/>
            </a:endParaRPr>
          </a:p>
        </p:txBody>
      </p:sp>
      <p:pic>
        <p:nvPicPr>
          <p:cNvPr id="23" name="Picture 22">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a:extLst>
              <a:ext uri="{FF2B5EF4-FFF2-40B4-BE49-F238E27FC236}">
                <a16:creationId xmlns:a16="http://schemas.microsoft.com/office/drawing/2014/main" id="{0508B48D-1E31-4430-B09B-560A205A8CEA}"/>
              </a:ext>
            </a:extLst>
          </p:cNvPr>
          <p:cNvSpPr>
            <a:spLocks noGrp="1"/>
          </p:cNvSpPr>
          <p:nvPr>
            <p:ph idx="1"/>
          </p:nvPr>
        </p:nvSpPr>
        <p:spPr>
          <a:xfrm>
            <a:off x="4634794" y="1049695"/>
            <a:ext cx="6642806" cy="4758611"/>
          </a:xfrm>
        </p:spPr>
        <p:txBody>
          <a:bodyPr anchor="ctr">
            <a:normAutofit/>
          </a:bodyPr>
          <a:lstStyle/>
          <a:p>
            <a:pPr marL="0" indent="0" algn="just">
              <a:buNone/>
            </a:pPr>
            <a:endParaRPr lang="ro-RO" cap="none"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ro-RO" cap="none"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Se va axa pe dezvoltarea pe termen mediu a sectorului AAS în scopul consolidării capacităților instituționale pentru managementul și planificarea sectorului </a:t>
            </a:r>
            <a:r>
              <a:rPr lang="ro-RO" cap="none" dirty="0">
                <a:latin typeface="Times New Roman" panose="02020603050405020304" pitchFamily="18" charset="0"/>
                <a:ea typeface="Calibri" panose="020F0502020204030204" pitchFamily="34" charset="0"/>
                <a:cs typeface="Times New Roman" panose="02020603050405020304" pitchFamily="18" charset="0"/>
              </a:rPr>
              <a:t>și pentru</a:t>
            </a:r>
            <a:r>
              <a:rPr lang="ro-RO" cap="none" dirty="0">
                <a:effectLst/>
                <a:latin typeface="Times New Roman" panose="02020603050405020304" pitchFamily="18" charset="0"/>
                <a:ea typeface="Calibri" panose="020F0502020204030204" pitchFamily="34" charset="0"/>
                <a:cs typeface="Times New Roman" panose="02020603050405020304" pitchFamily="18" charset="0"/>
              </a:rPr>
              <a:t> sporirea performanței prin modernizarea sectorului.</a:t>
            </a:r>
          </a:p>
          <a:p>
            <a:pPr marL="0" indent="0" algn="just">
              <a:buNone/>
            </a:pPr>
            <a:endParaRPr lang="ro-RO" cap="none"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cap="none"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5" name="Picture 24">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135511232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7388</TotalTime>
  <Words>1040</Words>
  <Application>Microsoft Office PowerPoint</Application>
  <PresentationFormat>Widescreen</PresentationFormat>
  <Paragraphs>1324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Tw Cen MT</vt:lpstr>
      <vt:lpstr>Droplet</vt:lpstr>
      <vt:lpstr>Proiectul „Securitatea aprovizionării cu apă și sanitație în Moldova” </vt:lpstr>
      <vt:lpstr>Proiectul „Securitatea aprovizionării cu apă și sanitație în Moldova” </vt:lpstr>
      <vt:lpstr>Obiectivul de dezvoltare al proiectului (ODP)</vt:lpstr>
      <vt:lpstr>Componentele Proiectului</vt:lpstr>
      <vt:lpstr>Componenta 1   Accesul și calitatea serviciilor de alimentare cu apă și sanitație (AAS) în orașele mici și zonele rurale.  (46,5 milioane dolari SUA )</vt:lpstr>
      <vt:lpstr>Sub-componenta 1.1:   Extinderea accesului la servicii AAS.   (42,5 milioane dolari SUA)</vt:lpstr>
      <vt:lpstr>Sub-componenta 1.1:   Extinderea accesului la servicii AAS.   (42,5 milioane dolari SUA)</vt:lpstr>
      <vt:lpstr>Sub-componenta 1.2:   Îmbunătățirea facilităților de apă, sanitație și igienă WASH în instituțiile publice (școli, grădinițe și centre medicale).   (4 milioane dolari SUA) </vt:lpstr>
      <vt:lpstr>Componenta 2  Consolidarea capacităților  pentru modernizarea sectorului de alimentare cu apă și sanitație.   (1,8-3,3 milioane Dolari SUA ) </vt:lpstr>
      <vt:lpstr>Subcomponenta 2.1:   Dezvoltarea instituțională AAS la nivel național  (2,3 milioane dolari SUA)</vt:lpstr>
      <vt:lpstr>Subcomponenta 2.2:   Programul de îmbunătățire a performanței operatorilor AAS  (1,0 milion dolari SUA)</vt:lpstr>
      <vt:lpstr>Componenta 3   Managementul și coordonarea proiectului.  (1,7 milioane dolari SUA)</vt:lpstr>
      <vt:lpstr>Componenta 4   Răspuns cu intervenții de urgență (RIU).   (0 milioane dolari SUA)</vt:lpstr>
      <vt:lpstr>Vă mulțumim!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Proiectul „Securitatea aprovizionării cu apă și sanitație în Moldova”</dc:title>
  <dc:creator>Larisa Cupcea</dc:creator>
  <cp:lastModifiedBy>Larisa Cupcea</cp:lastModifiedBy>
  <cp:revision>56</cp:revision>
  <cp:lastPrinted>2020-11-19T16:48:16Z</cp:lastPrinted>
  <dcterms:created xsi:type="dcterms:W3CDTF">2020-11-17T15:23:30Z</dcterms:created>
  <dcterms:modified xsi:type="dcterms:W3CDTF">2020-11-27T13:17:55Z</dcterms:modified>
</cp:coreProperties>
</file>