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AB4BF4-1775-43CE-AECD-F562FFE1B291}" type="doc">
      <dgm:prSet loTypeId="urn:microsoft.com/office/officeart/2005/8/layout/chevron1" loCatId="process" qsTypeId="urn:microsoft.com/office/officeart/2005/8/quickstyle/simple1" qsCatId="simple" csTypeId="urn:microsoft.com/office/officeart/2005/8/colors/accent1_2" csCatId="accent1" phldr="1"/>
      <dgm:spPr/>
    </dgm:pt>
    <dgm:pt modelId="{E5AC3D06-5F4C-46E6-8894-6C2D11263CC1}">
      <dgm:prSet phldrT="[Text]"/>
      <dgm:spPr/>
      <dgm:t>
        <a:bodyPr/>
        <a:lstStyle/>
        <a:p>
          <a:r>
            <a:rPr lang="ro-RO" b="1" dirty="0" smtClean="0">
              <a:solidFill>
                <a:schemeClr val="tx1"/>
              </a:solidFill>
              <a:latin typeface="Times New Roman" pitchFamily="18" charset="0"/>
              <a:cs typeface="Times New Roman" pitchFamily="18" charset="0"/>
            </a:rPr>
            <a:t>Determinarea cheltuielilor de bază</a:t>
          </a:r>
          <a:endParaRPr lang="en-US" b="1" dirty="0">
            <a:solidFill>
              <a:schemeClr val="tx1"/>
            </a:solidFill>
            <a:latin typeface="Times New Roman" pitchFamily="18" charset="0"/>
            <a:cs typeface="Times New Roman" pitchFamily="18" charset="0"/>
          </a:endParaRPr>
        </a:p>
      </dgm:t>
    </dgm:pt>
    <dgm:pt modelId="{81B789F4-32AC-476D-8398-9B0A7BCF611A}" type="parTrans" cxnId="{DCCBFB02-CE54-4FBA-B816-E7B542268E30}">
      <dgm:prSet/>
      <dgm:spPr/>
      <dgm:t>
        <a:bodyPr/>
        <a:lstStyle/>
        <a:p>
          <a:endParaRPr lang="en-US"/>
        </a:p>
      </dgm:t>
    </dgm:pt>
    <dgm:pt modelId="{25B13E9D-9271-4515-80DF-916EB4BDEA09}" type="sibTrans" cxnId="{DCCBFB02-CE54-4FBA-B816-E7B542268E30}">
      <dgm:prSet/>
      <dgm:spPr/>
      <dgm:t>
        <a:bodyPr/>
        <a:lstStyle/>
        <a:p>
          <a:endParaRPr lang="en-US"/>
        </a:p>
      </dgm:t>
    </dgm:pt>
    <dgm:pt modelId="{A2009F07-752A-47D2-9A08-452591DF0BD9}">
      <dgm:prSet phldrT="[Text]"/>
      <dgm:spPr/>
      <dgm:t>
        <a:bodyPr/>
        <a:lstStyle/>
        <a:p>
          <a:r>
            <a:rPr lang="ro-RO" b="1" dirty="0" smtClean="0">
              <a:solidFill>
                <a:schemeClr val="tx1"/>
              </a:solidFill>
              <a:latin typeface="Times New Roman" pitchFamily="18" charset="0"/>
              <a:cs typeface="Times New Roman" pitchFamily="18" charset="0"/>
            </a:rPr>
            <a:t>Determinarea, examinarea, avizarea, aprobarea tarifelor</a:t>
          </a:r>
          <a:endParaRPr lang="en-US" b="1" dirty="0">
            <a:solidFill>
              <a:schemeClr val="tx1"/>
            </a:solidFill>
            <a:latin typeface="Times New Roman" pitchFamily="18" charset="0"/>
            <a:cs typeface="Times New Roman" pitchFamily="18" charset="0"/>
          </a:endParaRPr>
        </a:p>
      </dgm:t>
    </dgm:pt>
    <dgm:pt modelId="{2EED39BE-74BD-44C3-95F6-8E069EB70B5D}" type="parTrans" cxnId="{77CBCBE8-D188-44B8-8EE2-5434E06DEEE3}">
      <dgm:prSet/>
      <dgm:spPr/>
      <dgm:t>
        <a:bodyPr/>
        <a:lstStyle/>
        <a:p>
          <a:endParaRPr lang="en-US"/>
        </a:p>
      </dgm:t>
    </dgm:pt>
    <dgm:pt modelId="{DE1B6811-BFCE-405A-AEDF-9D8A93D256BF}" type="sibTrans" cxnId="{77CBCBE8-D188-44B8-8EE2-5434E06DEEE3}">
      <dgm:prSet/>
      <dgm:spPr/>
      <dgm:t>
        <a:bodyPr/>
        <a:lstStyle/>
        <a:p>
          <a:endParaRPr lang="en-US"/>
        </a:p>
      </dgm:t>
    </dgm:pt>
    <dgm:pt modelId="{C916BBB4-30A6-45F9-8B0E-8EE6CAAADA5A}">
      <dgm:prSet phldrT="[Text]"/>
      <dgm:spPr/>
      <dgm:t>
        <a:bodyPr/>
        <a:lstStyle/>
        <a:p>
          <a:r>
            <a:rPr lang="ro-RO" b="1" dirty="0" smtClean="0">
              <a:solidFill>
                <a:schemeClr val="tx1"/>
              </a:solidFill>
              <a:latin typeface="Times New Roman" pitchFamily="18" charset="0"/>
              <a:cs typeface="Times New Roman" pitchFamily="18" charset="0"/>
            </a:rPr>
            <a:t>Determinarea tarifelor actualizate, devierile tarifare</a:t>
          </a:r>
          <a:endParaRPr lang="en-US" b="1" dirty="0">
            <a:solidFill>
              <a:schemeClr val="tx1"/>
            </a:solidFill>
            <a:latin typeface="Times New Roman" pitchFamily="18" charset="0"/>
            <a:cs typeface="Times New Roman" pitchFamily="18" charset="0"/>
          </a:endParaRPr>
        </a:p>
      </dgm:t>
    </dgm:pt>
    <dgm:pt modelId="{9C31C83C-DFA8-42CB-8DCF-6E2D53D734F7}" type="parTrans" cxnId="{57ABCCAC-C575-43F2-80BE-E38CC9A404EE}">
      <dgm:prSet/>
      <dgm:spPr/>
      <dgm:t>
        <a:bodyPr/>
        <a:lstStyle/>
        <a:p>
          <a:endParaRPr lang="en-US"/>
        </a:p>
      </dgm:t>
    </dgm:pt>
    <dgm:pt modelId="{E41AE66A-2659-4482-A1A2-98E228B53BF3}" type="sibTrans" cxnId="{57ABCCAC-C575-43F2-80BE-E38CC9A404EE}">
      <dgm:prSet/>
      <dgm:spPr/>
      <dgm:t>
        <a:bodyPr/>
        <a:lstStyle/>
        <a:p>
          <a:endParaRPr lang="en-US"/>
        </a:p>
      </dgm:t>
    </dgm:pt>
    <dgm:pt modelId="{6F388BED-3AF3-4B0D-B39D-92DA05ACFC07}" type="pres">
      <dgm:prSet presAssocID="{F6AB4BF4-1775-43CE-AECD-F562FFE1B291}" presName="Name0" presStyleCnt="0">
        <dgm:presLayoutVars>
          <dgm:dir/>
          <dgm:animLvl val="lvl"/>
          <dgm:resizeHandles val="exact"/>
        </dgm:presLayoutVars>
      </dgm:prSet>
      <dgm:spPr/>
    </dgm:pt>
    <dgm:pt modelId="{49072B1F-E952-41DD-8F6D-BBB5BF375220}" type="pres">
      <dgm:prSet presAssocID="{E5AC3D06-5F4C-46E6-8894-6C2D11263CC1}" presName="parTxOnly" presStyleLbl="node1" presStyleIdx="0" presStyleCnt="3">
        <dgm:presLayoutVars>
          <dgm:chMax val="0"/>
          <dgm:chPref val="0"/>
          <dgm:bulletEnabled val="1"/>
        </dgm:presLayoutVars>
      </dgm:prSet>
      <dgm:spPr/>
      <dgm:t>
        <a:bodyPr/>
        <a:lstStyle/>
        <a:p>
          <a:endParaRPr lang="en-US"/>
        </a:p>
      </dgm:t>
    </dgm:pt>
    <dgm:pt modelId="{175F8966-00A6-4CE8-9700-294ED951E17D}" type="pres">
      <dgm:prSet presAssocID="{25B13E9D-9271-4515-80DF-916EB4BDEA09}" presName="parTxOnlySpace" presStyleCnt="0"/>
      <dgm:spPr/>
    </dgm:pt>
    <dgm:pt modelId="{5EF10CA3-07E6-43B7-A241-D9D5ECF26310}" type="pres">
      <dgm:prSet presAssocID="{A2009F07-752A-47D2-9A08-452591DF0BD9}" presName="parTxOnly" presStyleLbl="node1" presStyleIdx="1" presStyleCnt="3">
        <dgm:presLayoutVars>
          <dgm:chMax val="0"/>
          <dgm:chPref val="0"/>
          <dgm:bulletEnabled val="1"/>
        </dgm:presLayoutVars>
      </dgm:prSet>
      <dgm:spPr/>
      <dgm:t>
        <a:bodyPr/>
        <a:lstStyle/>
        <a:p>
          <a:endParaRPr lang="en-US"/>
        </a:p>
      </dgm:t>
    </dgm:pt>
    <dgm:pt modelId="{A32C5F7A-94F9-4C7C-98EA-E77BBBBA44A9}" type="pres">
      <dgm:prSet presAssocID="{DE1B6811-BFCE-405A-AEDF-9D8A93D256BF}" presName="parTxOnlySpace" presStyleCnt="0"/>
      <dgm:spPr/>
    </dgm:pt>
    <dgm:pt modelId="{E298820A-FF08-4D84-B0EF-406544062721}" type="pres">
      <dgm:prSet presAssocID="{C916BBB4-30A6-45F9-8B0E-8EE6CAAADA5A}" presName="parTxOnly" presStyleLbl="node1" presStyleIdx="2" presStyleCnt="3">
        <dgm:presLayoutVars>
          <dgm:chMax val="0"/>
          <dgm:chPref val="0"/>
          <dgm:bulletEnabled val="1"/>
        </dgm:presLayoutVars>
      </dgm:prSet>
      <dgm:spPr/>
      <dgm:t>
        <a:bodyPr/>
        <a:lstStyle/>
        <a:p>
          <a:endParaRPr lang="en-US"/>
        </a:p>
      </dgm:t>
    </dgm:pt>
  </dgm:ptLst>
  <dgm:cxnLst>
    <dgm:cxn modelId="{77CBCBE8-D188-44B8-8EE2-5434E06DEEE3}" srcId="{F6AB4BF4-1775-43CE-AECD-F562FFE1B291}" destId="{A2009F07-752A-47D2-9A08-452591DF0BD9}" srcOrd="1" destOrd="0" parTransId="{2EED39BE-74BD-44C3-95F6-8E069EB70B5D}" sibTransId="{DE1B6811-BFCE-405A-AEDF-9D8A93D256BF}"/>
    <dgm:cxn modelId="{AFB07A4F-BF3E-4797-B79A-6E588FFA39F6}" type="presOf" srcId="{E5AC3D06-5F4C-46E6-8894-6C2D11263CC1}" destId="{49072B1F-E952-41DD-8F6D-BBB5BF375220}" srcOrd="0" destOrd="0" presId="urn:microsoft.com/office/officeart/2005/8/layout/chevron1"/>
    <dgm:cxn modelId="{57ABCCAC-C575-43F2-80BE-E38CC9A404EE}" srcId="{F6AB4BF4-1775-43CE-AECD-F562FFE1B291}" destId="{C916BBB4-30A6-45F9-8B0E-8EE6CAAADA5A}" srcOrd="2" destOrd="0" parTransId="{9C31C83C-DFA8-42CB-8DCF-6E2D53D734F7}" sibTransId="{E41AE66A-2659-4482-A1A2-98E228B53BF3}"/>
    <dgm:cxn modelId="{C4C37937-CD5F-4542-8DCF-9D4CF5CEBEFF}" type="presOf" srcId="{F6AB4BF4-1775-43CE-AECD-F562FFE1B291}" destId="{6F388BED-3AF3-4B0D-B39D-92DA05ACFC07}" srcOrd="0" destOrd="0" presId="urn:microsoft.com/office/officeart/2005/8/layout/chevron1"/>
    <dgm:cxn modelId="{4799BF67-FEF8-4337-82F8-79A1A8049E7B}" type="presOf" srcId="{A2009F07-752A-47D2-9A08-452591DF0BD9}" destId="{5EF10CA3-07E6-43B7-A241-D9D5ECF26310}" srcOrd="0" destOrd="0" presId="urn:microsoft.com/office/officeart/2005/8/layout/chevron1"/>
    <dgm:cxn modelId="{DCCBFB02-CE54-4FBA-B816-E7B542268E30}" srcId="{F6AB4BF4-1775-43CE-AECD-F562FFE1B291}" destId="{E5AC3D06-5F4C-46E6-8894-6C2D11263CC1}" srcOrd="0" destOrd="0" parTransId="{81B789F4-32AC-476D-8398-9B0A7BCF611A}" sibTransId="{25B13E9D-9271-4515-80DF-916EB4BDEA09}"/>
    <dgm:cxn modelId="{AF438066-5921-4688-A18E-B5C872AC1E4F}" type="presOf" srcId="{C916BBB4-30A6-45F9-8B0E-8EE6CAAADA5A}" destId="{E298820A-FF08-4D84-B0EF-406544062721}" srcOrd="0" destOrd="0" presId="urn:microsoft.com/office/officeart/2005/8/layout/chevron1"/>
    <dgm:cxn modelId="{81C7363F-5230-45BF-8DB3-538D9C38DF0E}" type="presParOf" srcId="{6F388BED-3AF3-4B0D-B39D-92DA05ACFC07}" destId="{49072B1F-E952-41DD-8F6D-BBB5BF375220}" srcOrd="0" destOrd="0" presId="urn:microsoft.com/office/officeart/2005/8/layout/chevron1"/>
    <dgm:cxn modelId="{A43998EF-B225-40DB-A829-232D610A7FA5}" type="presParOf" srcId="{6F388BED-3AF3-4B0D-B39D-92DA05ACFC07}" destId="{175F8966-00A6-4CE8-9700-294ED951E17D}" srcOrd="1" destOrd="0" presId="urn:microsoft.com/office/officeart/2005/8/layout/chevron1"/>
    <dgm:cxn modelId="{5829997A-D0EF-4161-B9A2-D5FC4F32F8E3}" type="presParOf" srcId="{6F388BED-3AF3-4B0D-B39D-92DA05ACFC07}" destId="{5EF10CA3-07E6-43B7-A241-D9D5ECF26310}" srcOrd="2" destOrd="0" presId="urn:microsoft.com/office/officeart/2005/8/layout/chevron1"/>
    <dgm:cxn modelId="{05EAACDC-F3B7-4119-976D-7E20FE17D4A7}" type="presParOf" srcId="{6F388BED-3AF3-4B0D-B39D-92DA05ACFC07}" destId="{A32C5F7A-94F9-4C7C-98EA-E77BBBBA44A9}" srcOrd="3" destOrd="0" presId="urn:microsoft.com/office/officeart/2005/8/layout/chevron1"/>
    <dgm:cxn modelId="{78CF9862-2B67-47BA-A4C0-06E97A40B5B7}" type="presParOf" srcId="{6F388BED-3AF3-4B0D-B39D-92DA05ACFC07}" destId="{E298820A-FF08-4D84-B0EF-406544062721}"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AB4BF4-1775-43CE-AECD-F562FFE1B291}" type="doc">
      <dgm:prSet loTypeId="urn:microsoft.com/office/officeart/2005/8/layout/chevron1" loCatId="process" qsTypeId="urn:microsoft.com/office/officeart/2005/8/quickstyle/simple1" qsCatId="simple" csTypeId="urn:microsoft.com/office/officeart/2005/8/colors/accent1_2" csCatId="accent1" phldr="1"/>
      <dgm:spPr/>
    </dgm:pt>
    <dgm:pt modelId="{E5AC3D06-5F4C-46E6-8894-6C2D11263CC1}">
      <dgm:prSet phldrT="[Text]" custT="1"/>
      <dgm:spPr/>
      <dgm:t>
        <a:bodyPr/>
        <a:lstStyle/>
        <a:p>
          <a:r>
            <a:rPr lang="ro-RO" sz="1800" b="1" dirty="0" smtClean="0">
              <a:solidFill>
                <a:schemeClr val="tx1"/>
              </a:solidFill>
              <a:latin typeface="Times New Roman" pitchFamily="18" charset="0"/>
              <a:cs typeface="Times New Roman" pitchFamily="18" charset="0"/>
            </a:rPr>
            <a:t>Anul n=0</a:t>
          </a:r>
        </a:p>
        <a:p>
          <a:r>
            <a:rPr lang="ro-RO" sz="1800" b="1" dirty="0" smtClean="0">
              <a:solidFill>
                <a:schemeClr val="tx1"/>
              </a:solidFill>
              <a:latin typeface="Times New Roman" pitchFamily="18" charset="0"/>
              <a:cs typeface="Times New Roman" pitchFamily="18" charset="0"/>
            </a:rPr>
            <a:t>2015</a:t>
          </a:r>
          <a:endParaRPr lang="en-US" sz="1800" b="1" dirty="0">
            <a:solidFill>
              <a:schemeClr val="tx1"/>
            </a:solidFill>
            <a:latin typeface="Times New Roman" pitchFamily="18" charset="0"/>
            <a:cs typeface="Times New Roman" pitchFamily="18" charset="0"/>
          </a:endParaRPr>
        </a:p>
      </dgm:t>
    </dgm:pt>
    <dgm:pt modelId="{81B789F4-32AC-476D-8398-9B0A7BCF611A}" type="parTrans" cxnId="{DCCBFB02-CE54-4FBA-B816-E7B542268E30}">
      <dgm:prSet/>
      <dgm:spPr/>
      <dgm:t>
        <a:bodyPr/>
        <a:lstStyle/>
        <a:p>
          <a:endParaRPr lang="en-US"/>
        </a:p>
      </dgm:t>
    </dgm:pt>
    <dgm:pt modelId="{25B13E9D-9271-4515-80DF-916EB4BDEA09}" type="sibTrans" cxnId="{DCCBFB02-CE54-4FBA-B816-E7B542268E30}">
      <dgm:prSet/>
      <dgm:spPr/>
      <dgm:t>
        <a:bodyPr/>
        <a:lstStyle/>
        <a:p>
          <a:endParaRPr lang="en-US"/>
        </a:p>
      </dgm:t>
    </dgm:pt>
    <dgm:pt modelId="{A2009F07-752A-47D2-9A08-452591DF0BD9}">
      <dgm:prSet phldrT="[Text]" custT="1"/>
      <dgm:spPr/>
      <dgm:t>
        <a:bodyPr/>
        <a:lstStyle/>
        <a:p>
          <a:r>
            <a:rPr lang="ro-RO" sz="1800" b="1" dirty="0" smtClean="0">
              <a:solidFill>
                <a:schemeClr val="tx1"/>
              </a:solidFill>
              <a:latin typeface="Times New Roman" pitchFamily="18" charset="0"/>
              <a:cs typeface="Times New Roman" pitchFamily="18" charset="0"/>
            </a:rPr>
            <a:t>Anul n=1</a:t>
          </a:r>
        </a:p>
        <a:p>
          <a:r>
            <a:rPr lang="ro-RO" sz="1800" b="1" dirty="0" smtClean="0">
              <a:solidFill>
                <a:schemeClr val="tx1"/>
              </a:solidFill>
              <a:latin typeface="Times New Roman" pitchFamily="18" charset="0"/>
              <a:cs typeface="Times New Roman" pitchFamily="18" charset="0"/>
            </a:rPr>
            <a:t>2016</a:t>
          </a:r>
          <a:endParaRPr lang="en-US" sz="1800" b="1" dirty="0">
            <a:solidFill>
              <a:schemeClr val="tx1"/>
            </a:solidFill>
            <a:latin typeface="Times New Roman" pitchFamily="18" charset="0"/>
            <a:cs typeface="Times New Roman" pitchFamily="18" charset="0"/>
          </a:endParaRPr>
        </a:p>
      </dgm:t>
    </dgm:pt>
    <dgm:pt modelId="{2EED39BE-74BD-44C3-95F6-8E069EB70B5D}" type="parTrans" cxnId="{77CBCBE8-D188-44B8-8EE2-5434E06DEEE3}">
      <dgm:prSet/>
      <dgm:spPr/>
      <dgm:t>
        <a:bodyPr/>
        <a:lstStyle/>
        <a:p>
          <a:endParaRPr lang="en-US"/>
        </a:p>
      </dgm:t>
    </dgm:pt>
    <dgm:pt modelId="{DE1B6811-BFCE-405A-AEDF-9D8A93D256BF}" type="sibTrans" cxnId="{77CBCBE8-D188-44B8-8EE2-5434E06DEEE3}">
      <dgm:prSet/>
      <dgm:spPr/>
      <dgm:t>
        <a:bodyPr/>
        <a:lstStyle/>
        <a:p>
          <a:endParaRPr lang="en-US"/>
        </a:p>
      </dgm:t>
    </dgm:pt>
    <dgm:pt modelId="{C916BBB4-30A6-45F9-8B0E-8EE6CAAADA5A}">
      <dgm:prSet phldrT="[Text]" custT="1"/>
      <dgm:spPr/>
      <dgm:t>
        <a:bodyPr/>
        <a:lstStyle/>
        <a:p>
          <a:r>
            <a:rPr lang="ro-RO" sz="1800" b="1" dirty="0" smtClean="0">
              <a:solidFill>
                <a:schemeClr val="tx1"/>
              </a:solidFill>
              <a:latin typeface="Times New Roman" pitchFamily="18" charset="0"/>
              <a:cs typeface="Times New Roman" pitchFamily="18" charset="0"/>
            </a:rPr>
            <a:t>Anul n=2</a:t>
          </a:r>
        </a:p>
        <a:p>
          <a:r>
            <a:rPr lang="ro-RO" sz="1800" b="1" dirty="0" smtClean="0">
              <a:solidFill>
                <a:schemeClr val="tx1"/>
              </a:solidFill>
              <a:latin typeface="Times New Roman" pitchFamily="18" charset="0"/>
              <a:cs typeface="Times New Roman" pitchFamily="18" charset="0"/>
            </a:rPr>
            <a:t>2017</a:t>
          </a:r>
          <a:endParaRPr lang="en-US" sz="1800" b="1" dirty="0">
            <a:solidFill>
              <a:schemeClr val="tx1"/>
            </a:solidFill>
            <a:latin typeface="Times New Roman" pitchFamily="18" charset="0"/>
            <a:cs typeface="Times New Roman" pitchFamily="18" charset="0"/>
          </a:endParaRPr>
        </a:p>
      </dgm:t>
    </dgm:pt>
    <dgm:pt modelId="{9C31C83C-DFA8-42CB-8DCF-6E2D53D734F7}" type="parTrans" cxnId="{57ABCCAC-C575-43F2-80BE-E38CC9A404EE}">
      <dgm:prSet/>
      <dgm:spPr/>
      <dgm:t>
        <a:bodyPr/>
        <a:lstStyle/>
        <a:p>
          <a:endParaRPr lang="en-US"/>
        </a:p>
      </dgm:t>
    </dgm:pt>
    <dgm:pt modelId="{E41AE66A-2659-4482-A1A2-98E228B53BF3}" type="sibTrans" cxnId="{57ABCCAC-C575-43F2-80BE-E38CC9A404EE}">
      <dgm:prSet/>
      <dgm:spPr/>
      <dgm:t>
        <a:bodyPr/>
        <a:lstStyle/>
        <a:p>
          <a:endParaRPr lang="en-US"/>
        </a:p>
      </dgm:t>
    </dgm:pt>
    <dgm:pt modelId="{6F388BED-3AF3-4B0D-B39D-92DA05ACFC07}" type="pres">
      <dgm:prSet presAssocID="{F6AB4BF4-1775-43CE-AECD-F562FFE1B291}" presName="Name0" presStyleCnt="0">
        <dgm:presLayoutVars>
          <dgm:dir/>
          <dgm:animLvl val="lvl"/>
          <dgm:resizeHandles val="exact"/>
        </dgm:presLayoutVars>
      </dgm:prSet>
      <dgm:spPr/>
    </dgm:pt>
    <dgm:pt modelId="{49072B1F-E952-41DD-8F6D-BBB5BF375220}" type="pres">
      <dgm:prSet presAssocID="{E5AC3D06-5F4C-46E6-8894-6C2D11263CC1}" presName="parTxOnly" presStyleLbl="node1" presStyleIdx="0" presStyleCnt="3">
        <dgm:presLayoutVars>
          <dgm:chMax val="0"/>
          <dgm:chPref val="0"/>
          <dgm:bulletEnabled val="1"/>
        </dgm:presLayoutVars>
      </dgm:prSet>
      <dgm:spPr/>
      <dgm:t>
        <a:bodyPr/>
        <a:lstStyle/>
        <a:p>
          <a:endParaRPr lang="en-US"/>
        </a:p>
      </dgm:t>
    </dgm:pt>
    <dgm:pt modelId="{175F8966-00A6-4CE8-9700-294ED951E17D}" type="pres">
      <dgm:prSet presAssocID="{25B13E9D-9271-4515-80DF-916EB4BDEA09}" presName="parTxOnlySpace" presStyleCnt="0"/>
      <dgm:spPr/>
    </dgm:pt>
    <dgm:pt modelId="{5EF10CA3-07E6-43B7-A241-D9D5ECF26310}" type="pres">
      <dgm:prSet presAssocID="{A2009F07-752A-47D2-9A08-452591DF0BD9}" presName="parTxOnly" presStyleLbl="node1" presStyleIdx="1" presStyleCnt="3">
        <dgm:presLayoutVars>
          <dgm:chMax val="0"/>
          <dgm:chPref val="0"/>
          <dgm:bulletEnabled val="1"/>
        </dgm:presLayoutVars>
      </dgm:prSet>
      <dgm:spPr/>
      <dgm:t>
        <a:bodyPr/>
        <a:lstStyle/>
        <a:p>
          <a:endParaRPr lang="en-US"/>
        </a:p>
      </dgm:t>
    </dgm:pt>
    <dgm:pt modelId="{A32C5F7A-94F9-4C7C-98EA-E77BBBBA44A9}" type="pres">
      <dgm:prSet presAssocID="{DE1B6811-BFCE-405A-AEDF-9D8A93D256BF}" presName="parTxOnlySpace" presStyleCnt="0"/>
      <dgm:spPr/>
    </dgm:pt>
    <dgm:pt modelId="{E298820A-FF08-4D84-B0EF-406544062721}" type="pres">
      <dgm:prSet presAssocID="{C916BBB4-30A6-45F9-8B0E-8EE6CAAADA5A}" presName="parTxOnly" presStyleLbl="node1" presStyleIdx="2" presStyleCnt="3">
        <dgm:presLayoutVars>
          <dgm:chMax val="0"/>
          <dgm:chPref val="0"/>
          <dgm:bulletEnabled val="1"/>
        </dgm:presLayoutVars>
      </dgm:prSet>
      <dgm:spPr/>
      <dgm:t>
        <a:bodyPr/>
        <a:lstStyle/>
        <a:p>
          <a:endParaRPr lang="en-US"/>
        </a:p>
      </dgm:t>
    </dgm:pt>
  </dgm:ptLst>
  <dgm:cxnLst>
    <dgm:cxn modelId="{77CBCBE8-D188-44B8-8EE2-5434E06DEEE3}" srcId="{F6AB4BF4-1775-43CE-AECD-F562FFE1B291}" destId="{A2009F07-752A-47D2-9A08-452591DF0BD9}" srcOrd="1" destOrd="0" parTransId="{2EED39BE-74BD-44C3-95F6-8E069EB70B5D}" sibTransId="{DE1B6811-BFCE-405A-AEDF-9D8A93D256BF}"/>
    <dgm:cxn modelId="{57ABCCAC-C575-43F2-80BE-E38CC9A404EE}" srcId="{F6AB4BF4-1775-43CE-AECD-F562FFE1B291}" destId="{C916BBB4-30A6-45F9-8B0E-8EE6CAAADA5A}" srcOrd="2" destOrd="0" parTransId="{9C31C83C-DFA8-42CB-8DCF-6E2D53D734F7}" sibTransId="{E41AE66A-2659-4482-A1A2-98E228B53BF3}"/>
    <dgm:cxn modelId="{FEFB147A-A6BF-4FD5-98F2-8F8CEBE25560}" type="presOf" srcId="{A2009F07-752A-47D2-9A08-452591DF0BD9}" destId="{5EF10CA3-07E6-43B7-A241-D9D5ECF26310}" srcOrd="0" destOrd="0" presId="urn:microsoft.com/office/officeart/2005/8/layout/chevron1"/>
    <dgm:cxn modelId="{DCCBFB02-CE54-4FBA-B816-E7B542268E30}" srcId="{F6AB4BF4-1775-43CE-AECD-F562FFE1B291}" destId="{E5AC3D06-5F4C-46E6-8894-6C2D11263CC1}" srcOrd="0" destOrd="0" parTransId="{81B789F4-32AC-476D-8398-9B0A7BCF611A}" sibTransId="{25B13E9D-9271-4515-80DF-916EB4BDEA09}"/>
    <dgm:cxn modelId="{CB3700D1-7076-4A2C-A1B2-505159AA8935}" type="presOf" srcId="{F6AB4BF4-1775-43CE-AECD-F562FFE1B291}" destId="{6F388BED-3AF3-4B0D-B39D-92DA05ACFC07}" srcOrd="0" destOrd="0" presId="urn:microsoft.com/office/officeart/2005/8/layout/chevron1"/>
    <dgm:cxn modelId="{5491BB90-70FB-46D2-A63A-1BA0CCD34334}" type="presOf" srcId="{C916BBB4-30A6-45F9-8B0E-8EE6CAAADA5A}" destId="{E298820A-FF08-4D84-B0EF-406544062721}" srcOrd="0" destOrd="0" presId="urn:microsoft.com/office/officeart/2005/8/layout/chevron1"/>
    <dgm:cxn modelId="{911AD812-F4F0-49BD-BA86-3808B9782F57}" type="presOf" srcId="{E5AC3D06-5F4C-46E6-8894-6C2D11263CC1}" destId="{49072B1F-E952-41DD-8F6D-BBB5BF375220}" srcOrd="0" destOrd="0" presId="urn:microsoft.com/office/officeart/2005/8/layout/chevron1"/>
    <dgm:cxn modelId="{7E729178-C133-419B-B959-D3B90B15B091}" type="presParOf" srcId="{6F388BED-3AF3-4B0D-B39D-92DA05ACFC07}" destId="{49072B1F-E952-41DD-8F6D-BBB5BF375220}" srcOrd="0" destOrd="0" presId="urn:microsoft.com/office/officeart/2005/8/layout/chevron1"/>
    <dgm:cxn modelId="{443D9B65-3055-4982-BB46-91C4038E8427}" type="presParOf" srcId="{6F388BED-3AF3-4B0D-B39D-92DA05ACFC07}" destId="{175F8966-00A6-4CE8-9700-294ED951E17D}" srcOrd="1" destOrd="0" presId="urn:microsoft.com/office/officeart/2005/8/layout/chevron1"/>
    <dgm:cxn modelId="{68E2C489-DE4B-4C7B-B1E0-5E6990D1661B}" type="presParOf" srcId="{6F388BED-3AF3-4B0D-B39D-92DA05ACFC07}" destId="{5EF10CA3-07E6-43B7-A241-D9D5ECF26310}" srcOrd="2" destOrd="0" presId="urn:microsoft.com/office/officeart/2005/8/layout/chevron1"/>
    <dgm:cxn modelId="{59C83D5C-15CB-4AE6-A6A5-CABD8A53A290}" type="presParOf" srcId="{6F388BED-3AF3-4B0D-B39D-92DA05ACFC07}" destId="{A32C5F7A-94F9-4C7C-98EA-E77BBBBA44A9}" srcOrd="3" destOrd="0" presId="urn:microsoft.com/office/officeart/2005/8/layout/chevron1"/>
    <dgm:cxn modelId="{361031F4-20EA-437D-8626-9394C61540E1}" type="presParOf" srcId="{6F388BED-3AF3-4B0D-B39D-92DA05ACFC07}" destId="{E298820A-FF08-4D84-B0EF-406544062721}"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9CD95AD-817C-4B7F-AAE2-C32381466AC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169630EA-6AD5-4096-A1BA-4E04F8696487}">
      <dgm:prSet phldrT="[Text]"/>
      <dgm:spPr/>
      <dgm:t>
        <a:bodyPr/>
        <a:lstStyle/>
        <a:p>
          <a:r>
            <a:rPr lang="ro-RO" dirty="0" smtClean="0"/>
            <a:t>Efectiv anii 2010 - 2014</a:t>
          </a:r>
          <a:endParaRPr lang="en-US" dirty="0"/>
        </a:p>
      </dgm:t>
    </dgm:pt>
    <dgm:pt modelId="{D13F691F-A951-4FBA-8393-E2DE80D1025D}" type="parTrans" cxnId="{720F1F19-D0BC-47E4-B9CF-EEC69D879254}">
      <dgm:prSet/>
      <dgm:spPr/>
      <dgm:t>
        <a:bodyPr/>
        <a:lstStyle/>
        <a:p>
          <a:endParaRPr lang="en-US"/>
        </a:p>
      </dgm:t>
    </dgm:pt>
    <dgm:pt modelId="{EDDEFF23-A258-4BAA-95AF-8A72EA974FD8}" type="sibTrans" cxnId="{720F1F19-D0BC-47E4-B9CF-EEC69D879254}">
      <dgm:prSet/>
      <dgm:spPr/>
      <dgm:t>
        <a:bodyPr/>
        <a:lstStyle/>
        <a:p>
          <a:endParaRPr lang="en-US"/>
        </a:p>
      </dgm:t>
    </dgm:pt>
    <dgm:pt modelId="{ED41CAED-0878-4BDE-9A5A-4127FF25182C}">
      <dgm:prSet phldrT="[Text]"/>
      <dgm:spPr/>
      <dgm:t>
        <a:bodyPr/>
        <a:lstStyle/>
        <a:p>
          <a:r>
            <a:rPr lang="ro-RO" dirty="0" smtClean="0"/>
            <a:t>Prognoza 2015</a:t>
          </a:r>
          <a:endParaRPr lang="en-US" dirty="0"/>
        </a:p>
      </dgm:t>
    </dgm:pt>
    <dgm:pt modelId="{51620601-723A-4B28-AB77-AC95FAF27755}" type="parTrans" cxnId="{EB7FE64D-EAD4-4575-931A-5E315332E0D9}">
      <dgm:prSet/>
      <dgm:spPr/>
      <dgm:t>
        <a:bodyPr/>
        <a:lstStyle/>
        <a:p>
          <a:endParaRPr lang="en-US"/>
        </a:p>
      </dgm:t>
    </dgm:pt>
    <dgm:pt modelId="{2BE79ABF-6818-4E93-B348-2A9DACE1CC9D}" type="sibTrans" cxnId="{EB7FE64D-EAD4-4575-931A-5E315332E0D9}">
      <dgm:prSet/>
      <dgm:spPr/>
      <dgm:t>
        <a:bodyPr/>
        <a:lstStyle/>
        <a:p>
          <a:endParaRPr lang="en-US"/>
        </a:p>
      </dgm:t>
    </dgm:pt>
    <dgm:pt modelId="{49E4571A-DCE5-4142-A80F-AB3B553BDBAF}" type="pres">
      <dgm:prSet presAssocID="{89CD95AD-817C-4B7F-AAE2-C32381466ACD}" presName="Name0" presStyleCnt="0">
        <dgm:presLayoutVars>
          <dgm:dir/>
          <dgm:resizeHandles val="exact"/>
        </dgm:presLayoutVars>
      </dgm:prSet>
      <dgm:spPr/>
      <dgm:t>
        <a:bodyPr/>
        <a:lstStyle/>
        <a:p>
          <a:endParaRPr lang="en-US"/>
        </a:p>
      </dgm:t>
    </dgm:pt>
    <dgm:pt modelId="{970309C0-11A8-430F-9798-70C4410A41D0}" type="pres">
      <dgm:prSet presAssocID="{169630EA-6AD5-4096-A1BA-4E04F8696487}" presName="node" presStyleLbl="node1" presStyleIdx="0" presStyleCnt="2">
        <dgm:presLayoutVars>
          <dgm:bulletEnabled val="1"/>
        </dgm:presLayoutVars>
      </dgm:prSet>
      <dgm:spPr/>
      <dgm:t>
        <a:bodyPr/>
        <a:lstStyle/>
        <a:p>
          <a:endParaRPr lang="en-US"/>
        </a:p>
      </dgm:t>
    </dgm:pt>
    <dgm:pt modelId="{CFEB71BE-090F-4676-B499-A7A304EAEEFA}" type="pres">
      <dgm:prSet presAssocID="{EDDEFF23-A258-4BAA-95AF-8A72EA974FD8}" presName="sibTrans" presStyleLbl="sibTrans2D1" presStyleIdx="0" presStyleCnt="1"/>
      <dgm:spPr/>
      <dgm:t>
        <a:bodyPr/>
        <a:lstStyle/>
        <a:p>
          <a:endParaRPr lang="en-US"/>
        </a:p>
      </dgm:t>
    </dgm:pt>
    <dgm:pt modelId="{25E195BD-C9B6-412B-B6AF-E45E6EE5F6AB}" type="pres">
      <dgm:prSet presAssocID="{EDDEFF23-A258-4BAA-95AF-8A72EA974FD8}" presName="connectorText" presStyleLbl="sibTrans2D1" presStyleIdx="0" presStyleCnt="1"/>
      <dgm:spPr/>
      <dgm:t>
        <a:bodyPr/>
        <a:lstStyle/>
        <a:p>
          <a:endParaRPr lang="en-US"/>
        </a:p>
      </dgm:t>
    </dgm:pt>
    <dgm:pt modelId="{5E618965-1360-4C9D-AA87-BEF096D9ADA9}" type="pres">
      <dgm:prSet presAssocID="{ED41CAED-0878-4BDE-9A5A-4127FF25182C}" presName="node" presStyleLbl="node1" presStyleIdx="1" presStyleCnt="2">
        <dgm:presLayoutVars>
          <dgm:bulletEnabled val="1"/>
        </dgm:presLayoutVars>
      </dgm:prSet>
      <dgm:spPr/>
      <dgm:t>
        <a:bodyPr/>
        <a:lstStyle/>
        <a:p>
          <a:endParaRPr lang="en-US"/>
        </a:p>
      </dgm:t>
    </dgm:pt>
  </dgm:ptLst>
  <dgm:cxnLst>
    <dgm:cxn modelId="{720F1F19-D0BC-47E4-B9CF-EEC69D879254}" srcId="{89CD95AD-817C-4B7F-AAE2-C32381466ACD}" destId="{169630EA-6AD5-4096-A1BA-4E04F8696487}" srcOrd="0" destOrd="0" parTransId="{D13F691F-A951-4FBA-8393-E2DE80D1025D}" sibTransId="{EDDEFF23-A258-4BAA-95AF-8A72EA974FD8}"/>
    <dgm:cxn modelId="{6F05F427-D4C4-4E7A-A089-444C2D2C3719}" type="presOf" srcId="{89CD95AD-817C-4B7F-AAE2-C32381466ACD}" destId="{49E4571A-DCE5-4142-A80F-AB3B553BDBAF}" srcOrd="0" destOrd="0" presId="urn:microsoft.com/office/officeart/2005/8/layout/process1"/>
    <dgm:cxn modelId="{52256A1D-0B43-4A62-B2B4-16A39779F395}" type="presOf" srcId="{ED41CAED-0878-4BDE-9A5A-4127FF25182C}" destId="{5E618965-1360-4C9D-AA87-BEF096D9ADA9}" srcOrd="0" destOrd="0" presId="urn:microsoft.com/office/officeart/2005/8/layout/process1"/>
    <dgm:cxn modelId="{B86F8E0B-3889-4D29-A3DC-E39853DAA51A}" type="presOf" srcId="{EDDEFF23-A258-4BAA-95AF-8A72EA974FD8}" destId="{CFEB71BE-090F-4676-B499-A7A304EAEEFA}" srcOrd="0" destOrd="0" presId="urn:microsoft.com/office/officeart/2005/8/layout/process1"/>
    <dgm:cxn modelId="{EB7FE64D-EAD4-4575-931A-5E315332E0D9}" srcId="{89CD95AD-817C-4B7F-AAE2-C32381466ACD}" destId="{ED41CAED-0878-4BDE-9A5A-4127FF25182C}" srcOrd="1" destOrd="0" parTransId="{51620601-723A-4B28-AB77-AC95FAF27755}" sibTransId="{2BE79ABF-6818-4E93-B348-2A9DACE1CC9D}"/>
    <dgm:cxn modelId="{EE6759AF-1A28-4171-83FD-EF36B356884E}" type="presOf" srcId="{169630EA-6AD5-4096-A1BA-4E04F8696487}" destId="{970309C0-11A8-430F-9798-70C4410A41D0}" srcOrd="0" destOrd="0" presId="urn:microsoft.com/office/officeart/2005/8/layout/process1"/>
    <dgm:cxn modelId="{D22E87D9-2452-4CC2-A31C-7CEA635AE616}" type="presOf" srcId="{EDDEFF23-A258-4BAA-95AF-8A72EA974FD8}" destId="{25E195BD-C9B6-412B-B6AF-E45E6EE5F6AB}" srcOrd="1" destOrd="0" presId="urn:microsoft.com/office/officeart/2005/8/layout/process1"/>
    <dgm:cxn modelId="{02181257-2C85-4565-9774-40D335CFA313}" type="presParOf" srcId="{49E4571A-DCE5-4142-A80F-AB3B553BDBAF}" destId="{970309C0-11A8-430F-9798-70C4410A41D0}" srcOrd="0" destOrd="0" presId="urn:microsoft.com/office/officeart/2005/8/layout/process1"/>
    <dgm:cxn modelId="{C327B43B-E223-4EED-8A9F-20F386AB2356}" type="presParOf" srcId="{49E4571A-DCE5-4142-A80F-AB3B553BDBAF}" destId="{CFEB71BE-090F-4676-B499-A7A304EAEEFA}" srcOrd="1" destOrd="0" presId="urn:microsoft.com/office/officeart/2005/8/layout/process1"/>
    <dgm:cxn modelId="{57931794-E730-41B8-A902-6B854744BCF6}" type="presParOf" srcId="{CFEB71BE-090F-4676-B499-A7A304EAEEFA}" destId="{25E195BD-C9B6-412B-B6AF-E45E6EE5F6AB}" srcOrd="0" destOrd="0" presId="urn:microsoft.com/office/officeart/2005/8/layout/process1"/>
    <dgm:cxn modelId="{DC07A771-E2CE-403C-871B-0574D47CBBC1}" type="presParOf" srcId="{49E4571A-DCE5-4142-A80F-AB3B553BDBAF}" destId="{5E618965-1360-4C9D-AA87-BEF096D9ADA9}"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FA1B41-1495-40D3-AEB2-CC708AE87B5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9FC20A8B-1E34-41A2-BAB0-2B59795D44B0}">
      <dgm:prSet phldrT="[Text]"/>
      <dgm:spPr/>
      <dgm:t>
        <a:bodyPr/>
        <a:lstStyle/>
        <a:p>
          <a:r>
            <a:rPr lang="ro-RO" dirty="0" smtClean="0"/>
            <a:t>Documente justificative</a:t>
          </a:r>
          <a:endParaRPr lang="en-US" dirty="0"/>
        </a:p>
      </dgm:t>
    </dgm:pt>
    <dgm:pt modelId="{AB236861-AD05-49C6-902D-20A88F9C292B}">
      <dgm:prSet phldrT="[Text]"/>
      <dgm:spPr/>
      <dgm:t>
        <a:bodyPr/>
        <a:lstStyle/>
        <a:p>
          <a:r>
            <a:rPr lang="ro-RO" dirty="0" smtClean="0"/>
            <a:t>III.</a:t>
          </a:r>
          <a:endParaRPr lang="en-US" dirty="0"/>
        </a:p>
      </dgm:t>
    </dgm:pt>
    <dgm:pt modelId="{FDA3CC6F-3303-47D7-92AD-E0B3F3C7BEB5}" type="sibTrans" cxnId="{81BF1D8C-8AC2-421A-90C9-8878DF9A076D}">
      <dgm:prSet/>
      <dgm:spPr/>
      <dgm:t>
        <a:bodyPr/>
        <a:lstStyle/>
        <a:p>
          <a:endParaRPr lang="en-US"/>
        </a:p>
      </dgm:t>
    </dgm:pt>
    <dgm:pt modelId="{DC75583D-F11D-4A68-8C36-D5514C27FA23}" type="parTrans" cxnId="{81BF1D8C-8AC2-421A-90C9-8878DF9A076D}">
      <dgm:prSet/>
      <dgm:spPr/>
      <dgm:t>
        <a:bodyPr/>
        <a:lstStyle/>
        <a:p>
          <a:endParaRPr lang="en-US"/>
        </a:p>
      </dgm:t>
    </dgm:pt>
    <dgm:pt modelId="{4C79FD12-8B02-48AA-A6AB-076E1688F802}" type="sibTrans" cxnId="{C08FE9B3-F881-47B3-BB07-2E1B24E6D56F}">
      <dgm:prSet/>
      <dgm:spPr/>
      <dgm:t>
        <a:bodyPr/>
        <a:lstStyle/>
        <a:p>
          <a:endParaRPr lang="en-US"/>
        </a:p>
      </dgm:t>
    </dgm:pt>
    <dgm:pt modelId="{1AA63EDE-231C-4BB0-B432-FBDADBA0F7FE}" type="parTrans" cxnId="{C08FE9B3-F881-47B3-BB07-2E1B24E6D56F}">
      <dgm:prSet/>
      <dgm:spPr/>
      <dgm:t>
        <a:bodyPr/>
        <a:lstStyle/>
        <a:p>
          <a:endParaRPr lang="en-US"/>
        </a:p>
      </dgm:t>
    </dgm:pt>
    <dgm:pt modelId="{CDCB33D2-F41B-4E1E-A5F5-D748245CAE76}">
      <dgm:prSet phldrT="[Text]"/>
      <dgm:spPr/>
      <dgm:t>
        <a:bodyPr/>
        <a:lstStyle/>
        <a:p>
          <a:r>
            <a:rPr lang="ro-RO" dirty="0" smtClean="0"/>
            <a:t>Tabelele pentru fiecare tip de cheltuială separat și volume de apă</a:t>
          </a:r>
          <a:endParaRPr lang="en-US" dirty="0"/>
        </a:p>
      </dgm:t>
    </dgm:pt>
    <dgm:pt modelId="{7A14EB32-1ACC-46D0-82CE-F1FBCE51C105}">
      <dgm:prSet phldrT="[Text]"/>
      <dgm:spPr/>
      <dgm:t>
        <a:bodyPr/>
        <a:lstStyle/>
        <a:p>
          <a:r>
            <a:rPr lang="ro-RO" dirty="0" smtClean="0"/>
            <a:t>II.</a:t>
          </a:r>
          <a:endParaRPr lang="en-US" dirty="0"/>
        </a:p>
      </dgm:t>
    </dgm:pt>
    <dgm:pt modelId="{F6E9517D-BA09-4F13-B3B8-4A32783846A7}" type="sibTrans" cxnId="{02CD2552-2EE0-4969-8676-3972A0C3D845}">
      <dgm:prSet/>
      <dgm:spPr/>
      <dgm:t>
        <a:bodyPr/>
        <a:lstStyle/>
        <a:p>
          <a:endParaRPr lang="en-US"/>
        </a:p>
      </dgm:t>
    </dgm:pt>
    <dgm:pt modelId="{9884A0A4-F8F1-47C1-B9A5-B245D5C6BA2F}" type="parTrans" cxnId="{02CD2552-2EE0-4969-8676-3972A0C3D845}">
      <dgm:prSet/>
      <dgm:spPr/>
      <dgm:t>
        <a:bodyPr/>
        <a:lstStyle/>
        <a:p>
          <a:endParaRPr lang="en-US"/>
        </a:p>
      </dgm:t>
    </dgm:pt>
    <dgm:pt modelId="{9A9FFE8C-4475-4E8D-B248-944AFE05B6CC}" type="sibTrans" cxnId="{34299A19-2096-44FF-AE85-FDA6DE89E88E}">
      <dgm:prSet/>
      <dgm:spPr/>
      <dgm:t>
        <a:bodyPr/>
        <a:lstStyle/>
        <a:p>
          <a:endParaRPr lang="en-US"/>
        </a:p>
      </dgm:t>
    </dgm:pt>
    <dgm:pt modelId="{84CDBE0E-4853-4EF1-91F8-4E047DE9830F}" type="parTrans" cxnId="{34299A19-2096-44FF-AE85-FDA6DE89E88E}">
      <dgm:prSet/>
      <dgm:spPr/>
      <dgm:t>
        <a:bodyPr/>
        <a:lstStyle/>
        <a:p>
          <a:endParaRPr lang="en-US"/>
        </a:p>
      </dgm:t>
    </dgm:pt>
    <dgm:pt modelId="{4DA23D5D-2C8E-4630-B09B-AC928694BAA3}">
      <dgm:prSet phldrT="[Text]"/>
      <dgm:spPr/>
      <dgm:t>
        <a:bodyPr/>
        <a:lstStyle/>
        <a:p>
          <a:r>
            <a:rPr lang="ro-RO" dirty="0" smtClean="0"/>
            <a:t>Scrisoare de însoțire</a:t>
          </a:r>
          <a:endParaRPr lang="en-US" dirty="0"/>
        </a:p>
      </dgm:t>
    </dgm:pt>
    <dgm:pt modelId="{9E4BB6B6-2CE8-4C66-ACC8-7281B3FFBEC8}">
      <dgm:prSet phldrT="[Text]"/>
      <dgm:spPr/>
      <dgm:t>
        <a:bodyPr/>
        <a:lstStyle/>
        <a:p>
          <a:r>
            <a:rPr lang="ro-RO" dirty="0" smtClean="0"/>
            <a:t>I.</a:t>
          </a:r>
          <a:endParaRPr lang="en-US" dirty="0"/>
        </a:p>
      </dgm:t>
    </dgm:pt>
    <dgm:pt modelId="{73E4E02B-58DB-4B0F-B125-EBCEBB55217A}" type="sibTrans" cxnId="{396147AA-09CF-4483-94DF-9DE8E912C3EF}">
      <dgm:prSet/>
      <dgm:spPr/>
      <dgm:t>
        <a:bodyPr/>
        <a:lstStyle/>
        <a:p>
          <a:endParaRPr lang="en-US"/>
        </a:p>
      </dgm:t>
    </dgm:pt>
    <dgm:pt modelId="{8DBBC634-9581-4C65-86B1-8368BFABEFCD}" type="parTrans" cxnId="{396147AA-09CF-4483-94DF-9DE8E912C3EF}">
      <dgm:prSet/>
      <dgm:spPr/>
      <dgm:t>
        <a:bodyPr/>
        <a:lstStyle/>
        <a:p>
          <a:endParaRPr lang="en-US"/>
        </a:p>
      </dgm:t>
    </dgm:pt>
    <dgm:pt modelId="{43EAA025-EB38-4CF7-B5E9-440358EEE1CB}" type="sibTrans" cxnId="{F985518B-CF10-4431-9E97-AFEE103D3561}">
      <dgm:prSet/>
      <dgm:spPr/>
      <dgm:t>
        <a:bodyPr/>
        <a:lstStyle/>
        <a:p>
          <a:endParaRPr lang="en-US"/>
        </a:p>
      </dgm:t>
    </dgm:pt>
    <dgm:pt modelId="{4B2C1CA0-76C2-4314-945B-171AAE96EA2D}" type="parTrans" cxnId="{F985518B-CF10-4431-9E97-AFEE103D3561}">
      <dgm:prSet/>
      <dgm:spPr/>
      <dgm:t>
        <a:bodyPr/>
        <a:lstStyle/>
        <a:p>
          <a:endParaRPr lang="en-US"/>
        </a:p>
      </dgm:t>
    </dgm:pt>
    <dgm:pt modelId="{9634ED36-2C56-41FD-B09F-AAE2FCEEADA2}" type="pres">
      <dgm:prSet presAssocID="{11FA1B41-1495-40D3-AEB2-CC708AE87B5E}" presName="linearFlow" presStyleCnt="0">
        <dgm:presLayoutVars>
          <dgm:dir/>
          <dgm:animLvl val="lvl"/>
          <dgm:resizeHandles val="exact"/>
        </dgm:presLayoutVars>
      </dgm:prSet>
      <dgm:spPr/>
      <dgm:t>
        <a:bodyPr/>
        <a:lstStyle/>
        <a:p>
          <a:endParaRPr lang="en-US"/>
        </a:p>
      </dgm:t>
    </dgm:pt>
    <dgm:pt modelId="{8E8804EB-0E41-4F92-AC6A-1ECB6736ACB8}" type="pres">
      <dgm:prSet presAssocID="{9E4BB6B6-2CE8-4C66-ACC8-7281B3FFBEC8}" presName="composite" presStyleCnt="0"/>
      <dgm:spPr/>
    </dgm:pt>
    <dgm:pt modelId="{CEF8EED7-8B3B-44BC-B6B7-1EDD1986F98A}" type="pres">
      <dgm:prSet presAssocID="{9E4BB6B6-2CE8-4C66-ACC8-7281B3FFBEC8}" presName="parentText" presStyleLbl="alignNode1" presStyleIdx="0" presStyleCnt="3">
        <dgm:presLayoutVars>
          <dgm:chMax val="1"/>
          <dgm:bulletEnabled val="1"/>
        </dgm:presLayoutVars>
      </dgm:prSet>
      <dgm:spPr/>
      <dgm:t>
        <a:bodyPr/>
        <a:lstStyle/>
        <a:p>
          <a:endParaRPr lang="en-US"/>
        </a:p>
      </dgm:t>
    </dgm:pt>
    <dgm:pt modelId="{A45C6219-B525-408E-AD53-BE87B84A331C}" type="pres">
      <dgm:prSet presAssocID="{9E4BB6B6-2CE8-4C66-ACC8-7281B3FFBEC8}" presName="descendantText" presStyleLbl="alignAcc1" presStyleIdx="0" presStyleCnt="3">
        <dgm:presLayoutVars>
          <dgm:bulletEnabled val="1"/>
        </dgm:presLayoutVars>
      </dgm:prSet>
      <dgm:spPr/>
      <dgm:t>
        <a:bodyPr/>
        <a:lstStyle/>
        <a:p>
          <a:endParaRPr lang="en-US"/>
        </a:p>
      </dgm:t>
    </dgm:pt>
    <dgm:pt modelId="{192B21E2-CD69-4773-89B8-427D0F0D4D57}" type="pres">
      <dgm:prSet presAssocID="{73E4E02B-58DB-4B0F-B125-EBCEBB55217A}" presName="sp" presStyleCnt="0"/>
      <dgm:spPr/>
    </dgm:pt>
    <dgm:pt modelId="{639012B1-1103-4A97-B839-B163B608016C}" type="pres">
      <dgm:prSet presAssocID="{7A14EB32-1ACC-46D0-82CE-F1FBCE51C105}" presName="composite" presStyleCnt="0"/>
      <dgm:spPr/>
    </dgm:pt>
    <dgm:pt modelId="{498CF3CC-2610-428E-9756-3E055424B350}" type="pres">
      <dgm:prSet presAssocID="{7A14EB32-1ACC-46D0-82CE-F1FBCE51C105}" presName="parentText" presStyleLbl="alignNode1" presStyleIdx="1" presStyleCnt="3">
        <dgm:presLayoutVars>
          <dgm:chMax val="1"/>
          <dgm:bulletEnabled val="1"/>
        </dgm:presLayoutVars>
      </dgm:prSet>
      <dgm:spPr/>
      <dgm:t>
        <a:bodyPr/>
        <a:lstStyle/>
        <a:p>
          <a:endParaRPr lang="en-US"/>
        </a:p>
      </dgm:t>
    </dgm:pt>
    <dgm:pt modelId="{845BEE25-A7D3-4114-BB1E-4A8C1FD40938}" type="pres">
      <dgm:prSet presAssocID="{7A14EB32-1ACC-46D0-82CE-F1FBCE51C105}" presName="descendantText" presStyleLbl="alignAcc1" presStyleIdx="1" presStyleCnt="3">
        <dgm:presLayoutVars>
          <dgm:bulletEnabled val="1"/>
        </dgm:presLayoutVars>
      </dgm:prSet>
      <dgm:spPr/>
      <dgm:t>
        <a:bodyPr/>
        <a:lstStyle/>
        <a:p>
          <a:endParaRPr lang="en-US"/>
        </a:p>
      </dgm:t>
    </dgm:pt>
    <dgm:pt modelId="{819AE24E-9F60-47BE-A0C9-A72FAF574286}" type="pres">
      <dgm:prSet presAssocID="{F6E9517D-BA09-4F13-B3B8-4A32783846A7}" presName="sp" presStyleCnt="0"/>
      <dgm:spPr/>
    </dgm:pt>
    <dgm:pt modelId="{BE17D52A-3C9E-44AA-B2D0-078494A24676}" type="pres">
      <dgm:prSet presAssocID="{AB236861-AD05-49C6-902D-20A88F9C292B}" presName="composite" presStyleCnt="0"/>
      <dgm:spPr/>
    </dgm:pt>
    <dgm:pt modelId="{1C83AC1A-8111-4402-8051-A13BA7BEEAC6}" type="pres">
      <dgm:prSet presAssocID="{AB236861-AD05-49C6-902D-20A88F9C292B}" presName="parentText" presStyleLbl="alignNode1" presStyleIdx="2" presStyleCnt="3">
        <dgm:presLayoutVars>
          <dgm:chMax val="1"/>
          <dgm:bulletEnabled val="1"/>
        </dgm:presLayoutVars>
      </dgm:prSet>
      <dgm:spPr/>
      <dgm:t>
        <a:bodyPr/>
        <a:lstStyle/>
        <a:p>
          <a:endParaRPr lang="en-US"/>
        </a:p>
      </dgm:t>
    </dgm:pt>
    <dgm:pt modelId="{5C629347-5843-411B-99EE-E41AA1A7E790}" type="pres">
      <dgm:prSet presAssocID="{AB236861-AD05-49C6-902D-20A88F9C292B}" presName="descendantText" presStyleLbl="alignAcc1" presStyleIdx="2" presStyleCnt="3">
        <dgm:presLayoutVars>
          <dgm:bulletEnabled val="1"/>
        </dgm:presLayoutVars>
      </dgm:prSet>
      <dgm:spPr/>
      <dgm:t>
        <a:bodyPr/>
        <a:lstStyle/>
        <a:p>
          <a:endParaRPr lang="en-US"/>
        </a:p>
      </dgm:t>
    </dgm:pt>
  </dgm:ptLst>
  <dgm:cxnLst>
    <dgm:cxn modelId="{F75424AA-4ABF-410C-B37A-FB84539624C4}" type="presOf" srcId="{11FA1B41-1495-40D3-AEB2-CC708AE87B5E}" destId="{9634ED36-2C56-41FD-B09F-AAE2FCEEADA2}" srcOrd="0" destOrd="0" presId="urn:microsoft.com/office/officeart/2005/8/layout/chevron2"/>
    <dgm:cxn modelId="{02CD2552-2EE0-4969-8676-3972A0C3D845}" srcId="{11FA1B41-1495-40D3-AEB2-CC708AE87B5E}" destId="{7A14EB32-1ACC-46D0-82CE-F1FBCE51C105}" srcOrd="1" destOrd="0" parTransId="{9884A0A4-F8F1-47C1-B9A5-B245D5C6BA2F}" sibTransId="{F6E9517D-BA09-4F13-B3B8-4A32783846A7}"/>
    <dgm:cxn modelId="{BB034125-E527-4E57-8E6D-3D26430D4ED6}" type="presOf" srcId="{7A14EB32-1ACC-46D0-82CE-F1FBCE51C105}" destId="{498CF3CC-2610-428E-9756-3E055424B350}" srcOrd="0" destOrd="0" presId="urn:microsoft.com/office/officeart/2005/8/layout/chevron2"/>
    <dgm:cxn modelId="{BE0C8C9C-08EA-4AF2-965D-569B35F6C83D}" type="presOf" srcId="{9E4BB6B6-2CE8-4C66-ACC8-7281B3FFBEC8}" destId="{CEF8EED7-8B3B-44BC-B6B7-1EDD1986F98A}" srcOrd="0" destOrd="0" presId="urn:microsoft.com/office/officeart/2005/8/layout/chevron2"/>
    <dgm:cxn modelId="{F985518B-CF10-4431-9E97-AFEE103D3561}" srcId="{9E4BB6B6-2CE8-4C66-ACC8-7281B3FFBEC8}" destId="{4DA23D5D-2C8E-4630-B09B-AC928694BAA3}" srcOrd="0" destOrd="0" parTransId="{4B2C1CA0-76C2-4314-945B-171AAE96EA2D}" sibTransId="{43EAA025-EB38-4CF7-B5E9-440358EEE1CB}"/>
    <dgm:cxn modelId="{81BF1D8C-8AC2-421A-90C9-8878DF9A076D}" srcId="{11FA1B41-1495-40D3-AEB2-CC708AE87B5E}" destId="{AB236861-AD05-49C6-902D-20A88F9C292B}" srcOrd="2" destOrd="0" parTransId="{DC75583D-F11D-4A68-8C36-D5514C27FA23}" sibTransId="{FDA3CC6F-3303-47D7-92AD-E0B3F3C7BEB5}"/>
    <dgm:cxn modelId="{396147AA-09CF-4483-94DF-9DE8E912C3EF}" srcId="{11FA1B41-1495-40D3-AEB2-CC708AE87B5E}" destId="{9E4BB6B6-2CE8-4C66-ACC8-7281B3FFBEC8}" srcOrd="0" destOrd="0" parTransId="{8DBBC634-9581-4C65-86B1-8368BFABEFCD}" sibTransId="{73E4E02B-58DB-4B0F-B125-EBCEBB55217A}"/>
    <dgm:cxn modelId="{C08FE9B3-F881-47B3-BB07-2E1B24E6D56F}" srcId="{AB236861-AD05-49C6-902D-20A88F9C292B}" destId="{9FC20A8B-1E34-41A2-BAB0-2B59795D44B0}" srcOrd="0" destOrd="0" parTransId="{1AA63EDE-231C-4BB0-B432-FBDADBA0F7FE}" sibTransId="{4C79FD12-8B02-48AA-A6AB-076E1688F802}"/>
    <dgm:cxn modelId="{36CA56E0-BF1D-4142-BC33-69CED3B3C9FF}" type="presOf" srcId="{AB236861-AD05-49C6-902D-20A88F9C292B}" destId="{1C83AC1A-8111-4402-8051-A13BA7BEEAC6}" srcOrd="0" destOrd="0" presId="urn:microsoft.com/office/officeart/2005/8/layout/chevron2"/>
    <dgm:cxn modelId="{478D2254-5D56-4B18-B924-025DE2BF5E5B}" type="presOf" srcId="{CDCB33D2-F41B-4E1E-A5F5-D748245CAE76}" destId="{845BEE25-A7D3-4114-BB1E-4A8C1FD40938}" srcOrd="0" destOrd="0" presId="urn:microsoft.com/office/officeart/2005/8/layout/chevron2"/>
    <dgm:cxn modelId="{D755738B-6BF8-4958-AF63-5CD0B5CE15ED}" type="presOf" srcId="{4DA23D5D-2C8E-4630-B09B-AC928694BAA3}" destId="{A45C6219-B525-408E-AD53-BE87B84A331C}" srcOrd="0" destOrd="0" presId="urn:microsoft.com/office/officeart/2005/8/layout/chevron2"/>
    <dgm:cxn modelId="{34299A19-2096-44FF-AE85-FDA6DE89E88E}" srcId="{7A14EB32-1ACC-46D0-82CE-F1FBCE51C105}" destId="{CDCB33D2-F41B-4E1E-A5F5-D748245CAE76}" srcOrd="0" destOrd="0" parTransId="{84CDBE0E-4853-4EF1-91F8-4E047DE9830F}" sibTransId="{9A9FFE8C-4475-4E8D-B248-944AFE05B6CC}"/>
    <dgm:cxn modelId="{596343D5-300C-4743-8EC4-6E72E707DF39}" type="presOf" srcId="{9FC20A8B-1E34-41A2-BAB0-2B59795D44B0}" destId="{5C629347-5843-411B-99EE-E41AA1A7E790}" srcOrd="0" destOrd="0" presId="urn:microsoft.com/office/officeart/2005/8/layout/chevron2"/>
    <dgm:cxn modelId="{72A80B27-7A32-4B06-BC72-01C09EE7B119}" type="presParOf" srcId="{9634ED36-2C56-41FD-B09F-AAE2FCEEADA2}" destId="{8E8804EB-0E41-4F92-AC6A-1ECB6736ACB8}" srcOrd="0" destOrd="0" presId="urn:microsoft.com/office/officeart/2005/8/layout/chevron2"/>
    <dgm:cxn modelId="{592FE79D-7BE8-4AD5-9A0B-1D8183846A1F}" type="presParOf" srcId="{8E8804EB-0E41-4F92-AC6A-1ECB6736ACB8}" destId="{CEF8EED7-8B3B-44BC-B6B7-1EDD1986F98A}" srcOrd="0" destOrd="0" presId="urn:microsoft.com/office/officeart/2005/8/layout/chevron2"/>
    <dgm:cxn modelId="{FD274686-4B28-493E-807D-2DD5097E6D16}" type="presParOf" srcId="{8E8804EB-0E41-4F92-AC6A-1ECB6736ACB8}" destId="{A45C6219-B525-408E-AD53-BE87B84A331C}" srcOrd="1" destOrd="0" presId="urn:microsoft.com/office/officeart/2005/8/layout/chevron2"/>
    <dgm:cxn modelId="{37D34C56-F304-4857-910B-29AEF1F99C7B}" type="presParOf" srcId="{9634ED36-2C56-41FD-B09F-AAE2FCEEADA2}" destId="{192B21E2-CD69-4773-89B8-427D0F0D4D57}" srcOrd="1" destOrd="0" presId="urn:microsoft.com/office/officeart/2005/8/layout/chevron2"/>
    <dgm:cxn modelId="{68CD37FA-5622-46DC-BAEC-4FCCF96E6966}" type="presParOf" srcId="{9634ED36-2C56-41FD-B09F-AAE2FCEEADA2}" destId="{639012B1-1103-4A97-B839-B163B608016C}" srcOrd="2" destOrd="0" presId="urn:microsoft.com/office/officeart/2005/8/layout/chevron2"/>
    <dgm:cxn modelId="{8FF85C21-ABB9-40C3-B724-C375F5AB2EA1}" type="presParOf" srcId="{639012B1-1103-4A97-B839-B163B608016C}" destId="{498CF3CC-2610-428E-9756-3E055424B350}" srcOrd="0" destOrd="0" presId="urn:microsoft.com/office/officeart/2005/8/layout/chevron2"/>
    <dgm:cxn modelId="{70C10096-2EAB-4AD8-88F5-CBEE85666745}" type="presParOf" srcId="{639012B1-1103-4A97-B839-B163B608016C}" destId="{845BEE25-A7D3-4114-BB1E-4A8C1FD40938}" srcOrd="1" destOrd="0" presId="urn:microsoft.com/office/officeart/2005/8/layout/chevron2"/>
    <dgm:cxn modelId="{264F2496-E823-43F3-83E7-90264A30B74B}" type="presParOf" srcId="{9634ED36-2C56-41FD-B09F-AAE2FCEEADA2}" destId="{819AE24E-9F60-47BE-A0C9-A72FAF574286}" srcOrd="3" destOrd="0" presId="urn:microsoft.com/office/officeart/2005/8/layout/chevron2"/>
    <dgm:cxn modelId="{BC7787B6-3418-47E1-879D-A3481E186281}" type="presParOf" srcId="{9634ED36-2C56-41FD-B09F-AAE2FCEEADA2}" destId="{BE17D52A-3C9E-44AA-B2D0-078494A24676}" srcOrd="4" destOrd="0" presId="urn:microsoft.com/office/officeart/2005/8/layout/chevron2"/>
    <dgm:cxn modelId="{626CA248-2C91-43DD-B0DF-3943BDCBCFE5}" type="presParOf" srcId="{BE17D52A-3C9E-44AA-B2D0-078494A24676}" destId="{1C83AC1A-8111-4402-8051-A13BA7BEEAC6}" srcOrd="0" destOrd="0" presId="urn:microsoft.com/office/officeart/2005/8/layout/chevron2"/>
    <dgm:cxn modelId="{AFCE23A2-6AC9-40B3-A726-F1FDC82F1FB5}" type="presParOf" srcId="{BE17D52A-3C9E-44AA-B2D0-078494A24676}" destId="{5C629347-5843-411B-99EE-E41AA1A7E79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E8D71B-364B-41A2-8474-778761A69B85}" type="doc">
      <dgm:prSet loTypeId="urn:microsoft.com/office/officeart/2005/8/layout/process4" loCatId="process" qsTypeId="urn:microsoft.com/office/officeart/2005/8/quickstyle/simple3" qsCatId="simple" csTypeId="urn:microsoft.com/office/officeart/2005/8/colors/accent1_2" csCatId="accent1" phldr="1"/>
      <dgm:spPr/>
    </dgm:pt>
    <dgm:pt modelId="{507A12D7-51AB-497B-ABE7-A0C707FBE702}">
      <dgm:prSet phldrT="[Text]" custT="1"/>
      <dgm:spPr/>
      <dgm:t>
        <a:bodyPr/>
        <a:lstStyle/>
        <a:p>
          <a:r>
            <a:rPr lang="ro-RO" sz="1400" b="1" dirty="0" smtClean="0">
              <a:latin typeface="Times New Roman" pitchFamily="18" charset="0"/>
              <a:cs typeface="Times New Roman" pitchFamily="18" charset="0"/>
            </a:rPr>
            <a:t>Ajustarea cheltuielilor de bază</a:t>
          </a:r>
          <a:endParaRPr lang="en-US" sz="1400" b="1" dirty="0">
            <a:latin typeface="Times New Roman" pitchFamily="18" charset="0"/>
            <a:cs typeface="Times New Roman" pitchFamily="18" charset="0"/>
          </a:endParaRPr>
        </a:p>
      </dgm:t>
    </dgm:pt>
    <dgm:pt modelId="{467A1858-C609-4EAE-8A89-3D3255377A56}" type="parTrans" cxnId="{EF8A921B-8515-4B22-95EA-06DE8B43CAA8}">
      <dgm:prSet/>
      <dgm:spPr/>
      <dgm:t>
        <a:bodyPr/>
        <a:lstStyle/>
        <a:p>
          <a:endParaRPr lang="en-US"/>
        </a:p>
      </dgm:t>
    </dgm:pt>
    <dgm:pt modelId="{8912D06C-EC21-4DFD-8369-CB8C58985F37}" type="sibTrans" cxnId="{EF8A921B-8515-4B22-95EA-06DE8B43CAA8}">
      <dgm:prSet/>
      <dgm:spPr/>
      <dgm:t>
        <a:bodyPr/>
        <a:lstStyle/>
        <a:p>
          <a:endParaRPr lang="en-US"/>
        </a:p>
      </dgm:t>
    </dgm:pt>
    <dgm:pt modelId="{61E3B17B-8A68-43D9-82A8-9FB1FC044C0D}">
      <dgm:prSet phldrT="[Text]" custT="1"/>
      <dgm:spPr/>
      <dgm:t>
        <a:bodyPr/>
        <a:lstStyle/>
        <a:p>
          <a:pPr algn="ctr"/>
          <a:r>
            <a:rPr lang="ro-RO" sz="1400" b="1" dirty="0" smtClean="0">
              <a:latin typeface="Times New Roman" pitchFamily="18" charset="0"/>
              <a:cs typeface="Times New Roman" pitchFamily="18" charset="0"/>
            </a:rPr>
            <a:t>Determinarea cheltuielilor :</a:t>
          </a:r>
        </a:p>
        <a:p>
          <a:pPr algn="just"/>
          <a:r>
            <a:rPr lang="ro-RO" sz="1400" b="0" i="1" dirty="0" smtClean="0">
              <a:latin typeface="Times New Roman" pitchFamily="18" charset="0"/>
              <a:cs typeface="Times New Roman" pitchFamily="18" charset="0"/>
            </a:rPr>
            <a:t>                                     privind amortizarea IC și IN        legate de procurarea apei       </a:t>
          </a:r>
        </a:p>
        <a:p>
          <a:pPr algn="just"/>
          <a:r>
            <a:rPr lang="ro-RO" sz="1400" b="0" i="1" dirty="0" smtClean="0">
              <a:latin typeface="Times New Roman" pitchFamily="18" charset="0"/>
              <a:cs typeface="Times New Roman" pitchFamily="18" charset="0"/>
            </a:rPr>
            <a:t>                                     pentru energia electrică               alte cheltuieli ale operatorului</a:t>
          </a:r>
          <a:endParaRPr lang="en-US" sz="1400" b="1" dirty="0">
            <a:latin typeface="Times New Roman" pitchFamily="18" charset="0"/>
            <a:cs typeface="Times New Roman" pitchFamily="18" charset="0"/>
          </a:endParaRPr>
        </a:p>
      </dgm:t>
    </dgm:pt>
    <dgm:pt modelId="{B0B175D9-5179-4D2D-80EE-7D1E24C7844B}" type="parTrans" cxnId="{599713BF-D59E-4AE4-9134-4033130728C9}">
      <dgm:prSet/>
      <dgm:spPr/>
      <dgm:t>
        <a:bodyPr/>
        <a:lstStyle/>
        <a:p>
          <a:endParaRPr lang="en-US"/>
        </a:p>
      </dgm:t>
    </dgm:pt>
    <dgm:pt modelId="{7AC9D8B6-0328-4832-BEF1-5ACB5F2B7A0A}" type="sibTrans" cxnId="{599713BF-D59E-4AE4-9134-4033130728C9}">
      <dgm:prSet/>
      <dgm:spPr/>
      <dgm:t>
        <a:bodyPr/>
        <a:lstStyle/>
        <a:p>
          <a:endParaRPr lang="en-US"/>
        </a:p>
      </dgm:t>
    </dgm:pt>
    <dgm:pt modelId="{5B3BCC5D-2219-4DEA-9978-341E3F304938}">
      <dgm:prSet phldrT="[Text]" custT="1"/>
      <dgm:spPr/>
      <dgm:t>
        <a:bodyPr/>
        <a:lstStyle/>
        <a:p>
          <a:r>
            <a:rPr lang="ro-RO" sz="1400" b="1" smtClean="0">
              <a:latin typeface="Times New Roman" pitchFamily="18" charset="0"/>
              <a:cs typeface="Times New Roman" pitchFamily="18" charset="0"/>
            </a:rPr>
            <a:t>Determinarea volumelor  pentru anul de calcul a tarifelor</a:t>
          </a:r>
          <a:endParaRPr lang="en-US" sz="1400" b="1" dirty="0">
            <a:latin typeface="Times New Roman" pitchFamily="18" charset="0"/>
            <a:cs typeface="Times New Roman" pitchFamily="18" charset="0"/>
          </a:endParaRPr>
        </a:p>
      </dgm:t>
    </dgm:pt>
    <dgm:pt modelId="{FD055040-97BB-4D5D-A841-7FE35CA4457D}" type="parTrans" cxnId="{4B580032-DEE3-499A-B91A-FA194BF63387}">
      <dgm:prSet/>
      <dgm:spPr/>
      <dgm:t>
        <a:bodyPr/>
        <a:lstStyle/>
        <a:p>
          <a:endParaRPr lang="en-US"/>
        </a:p>
      </dgm:t>
    </dgm:pt>
    <dgm:pt modelId="{46F030C1-EBBC-4602-81F8-F3DE0E1D38AD}" type="sibTrans" cxnId="{4B580032-DEE3-499A-B91A-FA194BF63387}">
      <dgm:prSet/>
      <dgm:spPr/>
      <dgm:t>
        <a:bodyPr/>
        <a:lstStyle/>
        <a:p>
          <a:endParaRPr lang="en-US"/>
        </a:p>
      </dgm:t>
    </dgm:pt>
    <dgm:pt modelId="{624A7E62-B1C0-48D3-B90B-0B5C745A38B3}">
      <dgm:prSet custT="1"/>
      <dgm:spPr/>
      <dgm:t>
        <a:bodyPr/>
        <a:lstStyle/>
        <a:p>
          <a:r>
            <a:rPr lang="ro-RO" sz="1500" b="1" dirty="0" smtClean="0">
              <a:latin typeface="Times New Roman" pitchFamily="18" charset="0"/>
              <a:cs typeface="Times New Roman" pitchFamily="18" charset="0"/>
            </a:rPr>
            <a:t>Examinarea, avizarea, aprobarea tarifelor</a:t>
          </a:r>
          <a:endParaRPr lang="en-US" sz="1500" b="1" dirty="0">
            <a:latin typeface="Times New Roman" pitchFamily="18" charset="0"/>
            <a:cs typeface="Times New Roman" pitchFamily="18" charset="0"/>
          </a:endParaRPr>
        </a:p>
      </dgm:t>
    </dgm:pt>
    <dgm:pt modelId="{24116CF4-66FC-4946-9854-690D9F5B417B}" type="parTrans" cxnId="{82E02872-BF94-4C45-ABAE-E0292E5907DC}">
      <dgm:prSet/>
      <dgm:spPr/>
      <dgm:t>
        <a:bodyPr/>
        <a:lstStyle/>
        <a:p>
          <a:endParaRPr lang="en-US"/>
        </a:p>
      </dgm:t>
    </dgm:pt>
    <dgm:pt modelId="{BAC2616C-EE54-49CA-A187-D1CCF392F352}" type="sibTrans" cxnId="{82E02872-BF94-4C45-ABAE-E0292E5907DC}">
      <dgm:prSet/>
      <dgm:spPr/>
      <dgm:t>
        <a:bodyPr/>
        <a:lstStyle/>
        <a:p>
          <a:endParaRPr lang="en-US"/>
        </a:p>
      </dgm:t>
    </dgm:pt>
    <dgm:pt modelId="{A44A645E-2A05-494A-845C-C0EC1EB861DE}" type="pres">
      <dgm:prSet presAssocID="{8EE8D71B-364B-41A2-8474-778761A69B85}" presName="Name0" presStyleCnt="0">
        <dgm:presLayoutVars>
          <dgm:dir val="rev"/>
          <dgm:animLvl val="lvl"/>
          <dgm:resizeHandles val="exact"/>
        </dgm:presLayoutVars>
      </dgm:prSet>
      <dgm:spPr/>
    </dgm:pt>
    <dgm:pt modelId="{3D3C53D0-4532-4AEA-A0C2-88759FFDAE9F}" type="pres">
      <dgm:prSet presAssocID="{624A7E62-B1C0-48D3-B90B-0B5C745A38B3}" presName="boxAndChildren" presStyleCnt="0"/>
      <dgm:spPr/>
    </dgm:pt>
    <dgm:pt modelId="{E3B9BBCE-421E-4111-A537-ED6F2D0BF3DF}" type="pres">
      <dgm:prSet presAssocID="{624A7E62-B1C0-48D3-B90B-0B5C745A38B3}" presName="parentTextBox" presStyleLbl="node1" presStyleIdx="0" presStyleCnt="4" custAng="0" custScaleY="30532"/>
      <dgm:spPr/>
      <dgm:t>
        <a:bodyPr/>
        <a:lstStyle/>
        <a:p>
          <a:endParaRPr lang="en-US"/>
        </a:p>
      </dgm:t>
    </dgm:pt>
    <dgm:pt modelId="{FEEAD4CD-D3CE-41D2-8E3B-EA9BCA0C8FD1}" type="pres">
      <dgm:prSet presAssocID="{46F030C1-EBBC-4602-81F8-F3DE0E1D38AD}" presName="sp" presStyleCnt="0"/>
      <dgm:spPr/>
    </dgm:pt>
    <dgm:pt modelId="{5BEE3370-3FB2-47A7-90C1-330B8EC0322B}" type="pres">
      <dgm:prSet presAssocID="{5B3BCC5D-2219-4DEA-9978-341E3F304938}" presName="arrowAndChildren" presStyleCnt="0"/>
      <dgm:spPr/>
    </dgm:pt>
    <dgm:pt modelId="{6EBED987-95AF-4931-B88F-1A26AC01183D}" type="pres">
      <dgm:prSet presAssocID="{5B3BCC5D-2219-4DEA-9978-341E3F304938}" presName="parentTextArrow" presStyleLbl="node1" presStyleIdx="1" presStyleCnt="4" custScaleY="34481"/>
      <dgm:spPr/>
      <dgm:t>
        <a:bodyPr/>
        <a:lstStyle/>
        <a:p>
          <a:endParaRPr lang="en-US"/>
        </a:p>
      </dgm:t>
    </dgm:pt>
    <dgm:pt modelId="{31D20C3C-BCD3-45CC-BAB0-ED64B941F08B}" type="pres">
      <dgm:prSet presAssocID="{7AC9D8B6-0328-4832-BEF1-5ACB5F2B7A0A}" presName="sp" presStyleCnt="0"/>
      <dgm:spPr/>
    </dgm:pt>
    <dgm:pt modelId="{1FEEC928-92AE-4F76-ABF3-BFAA6D51EFBD}" type="pres">
      <dgm:prSet presAssocID="{61E3B17B-8A68-43D9-82A8-9FB1FC044C0D}" presName="arrowAndChildren" presStyleCnt="0"/>
      <dgm:spPr/>
    </dgm:pt>
    <dgm:pt modelId="{6351AF00-1506-4DC9-9D83-EDECE571A141}" type="pres">
      <dgm:prSet presAssocID="{61E3B17B-8A68-43D9-82A8-9FB1FC044C0D}" presName="parentTextArrow" presStyleLbl="node1" presStyleIdx="2" presStyleCnt="4" custScaleX="100000" custScaleY="70590"/>
      <dgm:spPr/>
      <dgm:t>
        <a:bodyPr/>
        <a:lstStyle/>
        <a:p>
          <a:endParaRPr lang="en-US"/>
        </a:p>
      </dgm:t>
    </dgm:pt>
    <dgm:pt modelId="{9D62D94C-2F59-4714-921D-9CF35008902B}" type="pres">
      <dgm:prSet presAssocID="{8912D06C-EC21-4DFD-8369-CB8C58985F37}" presName="sp" presStyleCnt="0"/>
      <dgm:spPr/>
    </dgm:pt>
    <dgm:pt modelId="{9271CF64-0907-4379-AE2A-E2E8B242DDC6}" type="pres">
      <dgm:prSet presAssocID="{507A12D7-51AB-497B-ABE7-A0C707FBE702}" presName="arrowAndChildren" presStyleCnt="0"/>
      <dgm:spPr/>
    </dgm:pt>
    <dgm:pt modelId="{21D8516F-C5F1-4C32-A01C-A4A7707B7D42}" type="pres">
      <dgm:prSet presAssocID="{507A12D7-51AB-497B-ABE7-A0C707FBE702}" presName="parentTextArrow" presStyleLbl="node1" presStyleIdx="3" presStyleCnt="4" custScaleY="48375"/>
      <dgm:spPr/>
      <dgm:t>
        <a:bodyPr/>
        <a:lstStyle/>
        <a:p>
          <a:endParaRPr lang="en-US"/>
        </a:p>
      </dgm:t>
    </dgm:pt>
  </dgm:ptLst>
  <dgm:cxnLst>
    <dgm:cxn modelId="{599713BF-D59E-4AE4-9134-4033130728C9}" srcId="{8EE8D71B-364B-41A2-8474-778761A69B85}" destId="{61E3B17B-8A68-43D9-82A8-9FB1FC044C0D}" srcOrd="1" destOrd="0" parTransId="{B0B175D9-5179-4D2D-80EE-7D1E24C7844B}" sibTransId="{7AC9D8B6-0328-4832-BEF1-5ACB5F2B7A0A}"/>
    <dgm:cxn modelId="{A36C2DC3-2821-4900-81D7-C5B5502B24AE}" type="presOf" srcId="{8EE8D71B-364B-41A2-8474-778761A69B85}" destId="{A44A645E-2A05-494A-845C-C0EC1EB861DE}" srcOrd="0" destOrd="0" presId="urn:microsoft.com/office/officeart/2005/8/layout/process4"/>
    <dgm:cxn modelId="{4E47FE26-E8F5-4758-AC43-9E34669DAD6B}" type="presOf" srcId="{624A7E62-B1C0-48D3-B90B-0B5C745A38B3}" destId="{E3B9BBCE-421E-4111-A537-ED6F2D0BF3DF}" srcOrd="0" destOrd="0" presId="urn:microsoft.com/office/officeart/2005/8/layout/process4"/>
    <dgm:cxn modelId="{CFFCBDD9-E659-46A8-A60D-FA8C8014CCDB}" type="presOf" srcId="{507A12D7-51AB-497B-ABE7-A0C707FBE702}" destId="{21D8516F-C5F1-4C32-A01C-A4A7707B7D42}" srcOrd="0" destOrd="0" presId="urn:microsoft.com/office/officeart/2005/8/layout/process4"/>
    <dgm:cxn modelId="{EF8A921B-8515-4B22-95EA-06DE8B43CAA8}" srcId="{8EE8D71B-364B-41A2-8474-778761A69B85}" destId="{507A12D7-51AB-497B-ABE7-A0C707FBE702}" srcOrd="0" destOrd="0" parTransId="{467A1858-C609-4EAE-8A89-3D3255377A56}" sibTransId="{8912D06C-EC21-4DFD-8369-CB8C58985F37}"/>
    <dgm:cxn modelId="{B2608449-CC1C-42A9-BF96-93328A26CA70}" type="presOf" srcId="{61E3B17B-8A68-43D9-82A8-9FB1FC044C0D}" destId="{6351AF00-1506-4DC9-9D83-EDECE571A141}" srcOrd="0" destOrd="0" presId="urn:microsoft.com/office/officeart/2005/8/layout/process4"/>
    <dgm:cxn modelId="{4B580032-DEE3-499A-B91A-FA194BF63387}" srcId="{8EE8D71B-364B-41A2-8474-778761A69B85}" destId="{5B3BCC5D-2219-4DEA-9978-341E3F304938}" srcOrd="2" destOrd="0" parTransId="{FD055040-97BB-4D5D-A841-7FE35CA4457D}" sibTransId="{46F030C1-EBBC-4602-81F8-F3DE0E1D38AD}"/>
    <dgm:cxn modelId="{82E02872-BF94-4C45-ABAE-E0292E5907DC}" srcId="{8EE8D71B-364B-41A2-8474-778761A69B85}" destId="{624A7E62-B1C0-48D3-B90B-0B5C745A38B3}" srcOrd="3" destOrd="0" parTransId="{24116CF4-66FC-4946-9854-690D9F5B417B}" sibTransId="{BAC2616C-EE54-49CA-A187-D1CCF392F352}"/>
    <dgm:cxn modelId="{3386E838-F6E4-46B0-B940-BBF6F5B5DE8D}" type="presOf" srcId="{5B3BCC5D-2219-4DEA-9978-341E3F304938}" destId="{6EBED987-95AF-4931-B88F-1A26AC01183D}" srcOrd="0" destOrd="0" presId="urn:microsoft.com/office/officeart/2005/8/layout/process4"/>
    <dgm:cxn modelId="{7E433C3A-94F9-4DCF-B125-19A9BE10E37C}" type="presParOf" srcId="{A44A645E-2A05-494A-845C-C0EC1EB861DE}" destId="{3D3C53D0-4532-4AEA-A0C2-88759FFDAE9F}" srcOrd="0" destOrd="0" presId="urn:microsoft.com/office/officeart/2005/8/layout/process4"/>
    <dgm:cxn modelId="{97D6B5D3-0E6F-402E-A8F9-88C4104C9AC1}" type="presParOf" srcId="{3D3C53D0-4532-4AEA-A0C2-88759FFDAE9F}" destId="{E3B9BBCE-421E-4111-A537-ED6F2D0BF3DF}" srcOrd="0" destOrd="0" presId="urn:microsoft.com/office/officeart/2005/8/layout/process4"/>
    <dgm:cxn modelId="{79B312EC-C1F6-470F-A8E9-E034F0D26D1F}" type="presParOf" srcId="{A44A645E-2A05-494A-845C-C0EC1EB861DE}" destId="{FEEAD4CD-D3CE-41D2-8E3B-EA9BCA0C8FD1}" srcOrd="1" destOrd="0" presId="urn:microsoft.com/office/officeart/2005/8/layout/process4"/>
    <dgm:cxn modelId="{9CA49556-00CC-4BFE-A852-766585A4DC9C}" type="presParOf" srcId="{A44A645E-2A05-494A-845C-C0EC1EB861DE}" destId="{5BEE3370-3FB2-47A7-90C1-330B8EC0322B}" srcOrd="2" destOrd="0" presId="urn:microsoft.com/office/officeart/2005/8/layout/process4"/>
    <dgm:cxn modelId="{2ADA9C88-D9A6-46DB-91E0-A41E36F848A3}" type="presParOf" srcId="{5BEE3370-3FB2-47A7-90C1-330B8EC0322B}" destId="{6EBED987-95AF-4931-B88F-1A26AC01183D}" srcOrd="0" destOrd="0" presId="urn:microsoft.com/office/officeart/2005/8/layout/process4"/>
    <dgm:cxn modelId="{59933288-D44B-4B74-9ECA-37B37CCC8661}" type="presParOf" srcId="{A44A645E-2A05-494A-845C-C0EC1EB861DE}" destId="{31D20C3C-BCD3-45CC-BAB0-ED64B941F08B}" srcOrd="3" destOrd="0" presId="urn:microsoft.com/office/officeart/2005/8/layout/process4"/>
    <dgm:cxn modelId="{AFF5804D-221F-4D69-88F9-1C25ABF7B94A}" type="presParOf" srcId="{A44A645E-2A05-494A-845C-C0EC1EB861DE}" destId="{1FEEC928-92AE-4F76-ABF3-BFAA6D51EFBD}" srcOrd="4" destOrd="0" presId="urn:microsoft.com/office/officeart/2005/8/layout/process4"/>
    <dgm:cxn modelId="{2AA43696-B01F-4B94-910C-65662B7518B8}" type="presParOf" srcId="{1FEEC928-92AE-4F76-ABF3-BFAA6D51EFBD}" destId="{6351AF00-1506-4DC9-9D83-EDECE571A141}" srcOrd="0" destOrd="0" presId="urn:microsoft.com/office/officeart/2005/8/layout/process4"/>
    <dgm:cxn modelId="{F31C7E36-6036-4778-8DB4-922896E29EBF}" type="presParOf" srcId="{A44A645E-2A05-494A-845C-C0EC1EB861DE}" destId="{9D62D94C-2F59-4714-921D-9CF35008902B}" srcOrd="5" destOrd="0" presId="urn:microsoft.com/office/officeart/2005/8/layout/process4"/>
    <dgm:cxn modelId="{360DA7E8-E405-48D5-B9E4-4038F236C93E}" type="presParOf" srcId="{A44A645E-2A05-494A-845C-C0EC1EB861DE}" destId="{9271CF64-0907-4379-AE2A-E2E8B242DDC6}" srcOrd="6" destOrd="0" presId="urn:microsoft.com/office/officeart/2005/8/layout/process4"/>
    <dgm:cxn modelId="{C33813B8-857D-43A1-819B-748255BF2621}" type="presParOf" srcId="{9271CF64-0907-4379-AE2A-E2E8B242DDC6}" destId="{21D8516F-C5F1-4C32-A01C-A4A7707B7D4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EFB7E6-492E-43AB-9C00-1CFE7C74481A}" type="doc">
      <dgm:prSet loTypeId="urn:microsoft.com/office/officeart/2005/8/layout/vProcess5" loCatId="process" qsTypeId="urn:microsoft.com/office/officeart/2005/8/quickstyle/simple1" qsCatId="simple" csTypeId="urn:microsoft.com/office/officeart/2005/8/colors/accent1_5" csCatId="accent1" phldr="1"/>
      <dgm:spPr/>
    </dgm:pt>
    <dgm:pt modelId="{A5BA44C8-D3D4-4CBC-ACCC-99195B3C7268}">
      <dgm:prSet phldrT="[Text]"/>
      <dgm:spPr/>
      <dgm:t>
        <a:bodyPr/>
        <a:lstStyle/>
        <a:p>
          <a:r>
            <a:rPr lang="ro-RO" b="0" dirty="0" smtClean="0">
              <a:solidFill>
                <a:schemeClr val="tx1">
                  <a:lumMod val="95000"/>
                  <a:lumOff val="5000"/>
                </a:schemeClr>
              </a:solidFill>
              <a:latin typeface="Times New Roman" pitchFamily="18" charset="0"/>
              <a:cs typeface="Times New Roman" pitchFamily="18" charset="0"/>
            </a:rPr>
            <a:t>Operatorul (nivel de regiune, raion, municipiu, oraș) determină și prezintă la ANRE  cererea de avizare a tarifelor pentru apa potabilă și/sau canalizare</a:t>
          </a:r>
          <a:endParaRPr lang="en-US" b="0" dirty="0">
            <a:solidFill>
              <a:schemeClr val="tx1">
                <a:lumMod val="95000"/>
                <a:lumOff val="5000"/>
              </a:schemeClr>
            </a:solidFill>
            <a:latin typeface="Times New Roman" pitchFamily="18" charset="0"/>
            <a:cs typeface="Times New Roman" pitchFamily="18" charset="0"/>
          </a:endParaRPr>
        </a:p>
      </dgm:t>
    </dgm:pt>
    <dgm:pt modelId="{186634EA-B764-4E07-94E6-060BB1190E10}" type="parTrans" cxnId="{607FACB2-C281-429B-AD88-0F9763E6F6EA}">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1AE49ED6-F019-44F3-B2E6-C002D85318E9}" type="sibTrans" cxnId="{607FACB2-C281-429B-AD88-0F9763E6F6EA}">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38F039B2-6822-4A38-B942-97F0D20AA7B4}">
      <dgm:prSet phldrT="[Text]"/>
      <dgm:spPr/>
      <dgm:t>
        <a:bodyPr/>
        <a:lstStyle/>
        <a:p>
          <a:r>
            <a:rPr lang="ro-RO" b="0" smtClean="0">
              <a:solidFill>
                <a:schemeClr val="tx1">
                  <a:lumMod val="95000"/>
                  <a:lumOff val="5000"/>
                </a:schemeClr>
              </a:solidFill>
              <a:latin typeface="Times New Roman" pitchFamily="18" charset="0"/>
              <a:cs typeface="Times New Roman" pitchFamily="18" charset="0"/>
            </a:rPr>
            <a:t>ANRE în 30 zile calendaristice de la primirea cererii, însoțită de materialele justificative, examinează materialele prezentate </a:t>
          </a:r>
          <a:endParaRPr lang="en-US" b="0" dirty="0">
            <a:solidFill>
              <a:schemeClr val="tx1">
                <a:lumMod val="95000"/>
                <a:lumOff val="5000"/>
              </a:schemeClr>
            </a:solidFill>
            <a:latin typeface="Times New Roman" pitchFamily="18" charset="0"/>
            <a:cs typeface="Times New Roman" pitchFamily="18" charset="0"/>
          </a:endParaRPr>
        </a:p>
      </dgm:t>
    </dgm:pt>
    <dgm:pt modelId="{7410A0B1-0077-44AD-956C-344F89E2B755}" type="parTrans" cxnId="{08B227A0-B1E3-408C-B666-E8D863B782E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96F5FA6E-A9F7-45BB-8055-C2A4259856C6}" type="sibTrans" cxnId="{08B227A0-B1E3-408C-B666-E8D863B782E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2ACD5723-0100-41B3-A936-7265A67C7B50}">
      <dgm:prSet phldrT="[Text]"/>
      <dgm:spPr/>
      <dgm:t>
        <a:bodyPr/>
        <a:lstStyle/>
        <a:p>
          <a:r>
            <a:rPr lang="ro-RO" b="0" dirty="0" smtClean="0">
              <a:solidFill>
                <a:schemeClr val="tx1">
                  <a:lumMod val="95000"/>
                  <a:lumOff val="5000"/>
                </a:schemeClr>
              </a:solidFill>
              <a:latin typeface="Times New Roman" pitchFamily="18" charset="0"/>
              <a:cs typeface="Times New Roman" pitchFamily="18" charset="0"/>
            </a:rPr>
            <a:t>ANRE emite către consiliul local avizul privind cuantumul tarifelor pentru apa potabilă și/sau canalizare necesar de a fi aprobate</a:t>
          </a:r>
          <a:endParaRPr lang="en-US" b="0" dirty="0">
            <a:solidFill>
              <a:schemeClr val="tx1">
                <a:lumMod val="95000"/>
                <a:lumOff val="5000"/>
              </a:schemeClr>
            </a:solidFill>
            <a:latin typeface="Times New Roman" pitchFamily="18" charset="0"/>
            <a:cs typeface="Times New Roman" pitchFamily="18" charset="0"/>
          </a:endParaRPr>
        </a:p>
      </dgm:t>
    </dgm:pt>
    <dgm:pt modelId="{2CB10ED4-4844-4D5C-A2ED-8956AD2070EB}" type="parTrans" cxnId="{44AB0DE7-204A-4C60-8100-1E46D90CEC0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28EE491B-E2B4-4208-AEB9-EAA3EAE01C55}" type="sibTrans" cxnId="{44AB0DE7-204A-4C60-8100-1E46D90CEC0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4A39AD25-A674-4AD4-ADF7-C7FEB45EAC4B}">
      <dgm:prSet/>
      <dgm:spPr/>
      <dgm:t>
        <a:bodyPr/>
        <a:lstStyle/>
        <a:p>
          <a:r>
            <a:rPr lang="ro-RO" b="0" dirty="0" smtClean="0">
              <a:solidFill>
                <a:schemeClr val="tx1">
                  <a:lumMod val="95000"/>
                  <a:lumOff val="5000"/>
                </a:schemeClr>
              </a:solidFill>
              <a:latin typeface="Times New Roman" pitchFamily="18" charset="0"/>
              <a:cs typeface="Times New Roman" pitchFamily="18" charset="0"/>
            </a:rPr>
            <a:t>Consiliul local în termen de 60 de zile calendaristice aprobă tarifele pentru apa potabilă și/sau canalizare</a:t>
          </a:r>
          <a:endParaRPr lang="en-US" b="0" dirty="0">
            <a:solidFill>
              <a:schemeClr val="tx1">
                <a:lumMod val="95000"/>
                <a:lumOff val="5000"/>
              </a:schemeClr>
            </a:solidFill>
            <a:latin typeface="Times New Roman" pitchFamily="18" charset="0"/>
            <a:cs typeface="Times New Roman" pitchFamily="18" charset="0"/>
          </a:endParaRPr>
        </a:p>
      </dgm:t>
    </dgm:pt>
    <dgm:pt modelId="{2DDEA4CC-D2E1-4413-9DEA-18AC25594B50}" type="parTrans" cxnId="{B0957786-FA95-4FE6-B6AA-83CE605FDBE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4513A563-514F-4C83-92BC-F010121F2FA0}" type="sibTrans" cxnId="{B0957786-FA95-4FE6-B6AA-83CE605FDBE9}">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BBBEB9F1-C274-4B05-B151-7176AE1D0805}">
      <dgm:prSet/>
      <dgm:spPr/>
      <dgm:t>
        <a:bodyPr/>
        <a:lstStyle/>
        <a:p>
          <a:r>
            <a:rPr lang="ro-RO" b="0" dirty="0" smtClean="0">
              <a:solidFill>
                <a:schemeClr val="tx1">
                  <a:lumMod val="95000"/>
                  <a:lumOff val="5000"/>
                </a:schemeClr>
              </a:solidFill>
              <a:latin typeface="Times New Roman" pitchFamily="18" charset="0"/>
              <a:cs typeface="Times New Roman" pitchFamily="18" charset="0"/>
            </a:rPr>
            <a:t>În cazul în care consiliul local nu va aproba tarifele pentru apa potabilă și/sau canalizare, operatorul se va adresa la ANRE, care în 15 zile calendaristice aproba și publică în MO tarifele avizate anterior</a:t>
          </a:r>
          <a:endParaRPr lang="en-US" b="0" dirty="0">
            <a:solidFill>
              <a:schemeClr val="tx1">
                <a:lumMod val="95000"/>
                <a:lumOff val="5000"/>
              </a:schemeClr>
            </a:solidFill>
            <a:latin typeface="Times New Roman" pitchFamily="18" charset="0"/>
            <a:cs typeface="Times New Roman" pitchFamily="18" charset="0"/>
          </a:endParaRPr>
        </a:p>
      </dgm:t>
    </dgm:pt>
    <dgm:pt modelId="{F8BAA54F-9A64-46B4-AC1E-E39FC16E68D7}" type="parTrans" cxnId="{C869589F-9624-44AA-AFC1-1F17F1762C1E}">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1370DC1C-389C-45F7-96E2-65A82CC6355C}" type="sibTrans" cxnId="{C869589F-9624-44AA-AFC1-1F17F1762C1E}">
      <dgm:prSet/>
      <dgm:spPr/>
      <dgm:t>
        <a:bodyPr/>
        <a:lstStyle/>
        <a:p>
          <a:endParaRPr lang="en-US" b="0">
            <a:solidFill>
              <a:schemeClr val="tx1">
                <a:lumMod val="95000"/>
                <a:lumOff val="5000"/>
              </a:schemeClr>
            </a:solidFill>
            <a:latin typeface="Times New Roman" pitchFamily="18" charset="0"/>
            <a:cs typeface="Times New Roman" pitchFamily="18" charset="0"/>
          </a:endParaRPr>
        </a:p>
      </dgm:t>
    </dgm:pt>
    <dgm:pt modelId="{CD99D9DC-4555-41ED-8B19-4A11029C66E0}" type="pres">
      <dgm:prSet presAssocID="{85EFB7E6-492E-43AB-9C00-1CFE7C74481A}" presName="outerComposite" presStyleCnt="0">
        <dgm:presLayoutVars>
          <dgm:chMax val="5"/>
          <dgm:dir/>
          <dgm:resizeHandles val="exact"/>
        </dgm:presLayoutVars>
      </dgm:prSet>
      <dgm:spPr/>
    </dgm:pt>
    <dgm:pt modelId="{BC4A59E2-E385-4A19-BD6C-22AA231C7988}" type="pres">
      <dgm:prSet presAssocID="{85EFB7E6-492E-43AB-9C00-1CFE7C74481A}" presName="dummyMaxCanvas" presStyleCnt="0">
        <dgm:presLayoutVars/>
      </dgm:prSet>
      <dgm:spPr/>
    </dgm:pt>
    <dgm:pt modelId="{E159A8BF-521C-45AB-BC97-629A7A4DD1F5}" type="pres">
      <dgm:prSet presAssocID="{85EFB7E6-492E-43AB-9C00-1CFE7C74481A}" presName="FiveNodes_1" presStyleLbl="node1" presStyleIdx="0" presStyleCnt="5">
        <dgm:presLayoutVars>
          <dgm:bulletEnabled val="1"/>
        </dgm:presLayoutVars>
      </dgm:prSet>
      <dgm:spPr/>
      <dgm:t>
        <a:bodyPr/>
        <a:lstStyle/>
        <a:p>
          <a:endParaRPr lang="en-US"/>
        </a:p>
      </dgm:t>
    </dgm:pt>
    <dgm:pt modelId="{A2DE2CBB-8979-424F-9320-2E1EEB57354C}" type="pres">
      <dgm:prSet presAssocID="{85EFB7E6-492E-43AB-9C00-1CFE7C74481A}" presName="FiveNodes_2" presStyleLbl="node1" presStyleIdx="1" presStyleCnt="5">
        <dgm:presLayoutVars>
          <dgm:bulletEnabled val="1"/>
        </dgm:presLayoutVars>
      </dgm:prSet>
      <dgm:spPr/>
      <dgm:t>
        <a:bodyPr/>
        <a:lstStyle/>
        <a:p>
          <a:endParaRPr lang="en-US"/>
        </a:p>
      </dgm:t>
    </dgm:pt>
    <dgm:pt modelId="{0C04A8D7-2363-491C-B279-384F568DCD80}" type="pres">
      <dgm:prSet presAssocID="{85EFB7E6-492E-43AB-9C00-1CFE7C74481A}" presName="FiveNodes_3" presStyleLbl="node1" presStyleIdx="2" presStyleCnt="5">
        <dgm:presLayoutVars>
          <dgm:bulletEnabled val="1"/>
        </dgm:presLayoutVars>
      </dgm:prSet>
      <dgm:spPr/>
      <dgm:t>
        <a:bodyPr/>
        <a:lstStyle/>
        <a:p>
          <a:endParaRPr lang="en-US"/>
        </a:p>
      </dgm:t>
    </dgm:pt>
    <dgm:pt modelId="{B2E623D0-FF5E-4BDD-B795-708B9B706D27}" type="pres">
      <dgm:prSet presAssocID="{85EFB7E6-492E-43AB-9C00-1CFE7C74481A}" presName="FiveNodes_4" presStyleLbl="node1" presStyleIdx="3" presStyleCnt="5">
        <dgm:presLayoutVars>
          <dgm:bulletEnabled val="1"/>
        </dgm:presLayoutVars>
      </dgm:prSet>
      <dgm:spPr/>
      <dgm:t>
        <a:bodyPr/>
        <a:lstStyle/>
        <a:p>
          <a:endParaRPr lang="en-US"/>
        </a:p>
      </dgm:t>
    </dgm:pt>
    <dgm:pt modelId="{19DCB9E0-F6B5-442C-ACFE-863CFC9A48BA}" type="pres">
      <dgm:prSet presAssocID="{85EFB7E6-492E-43AB-9C00-1CFE7C74481A}" presName="FiveNodes_5" presStyleLbl="node1" presStyleIdx="4" presStyleCnt="5" custScaleX="104933" custLinFactNeighborX="100" custLinFactNeighborY="3382">
        <dgm:presLayoutVars>
          <dgm:bulletEnabled val="1"/>
        </dgm:presLayoutVars>
      </dgm:prSet>
      <dgm:spPr/>
      <dgm:t>
        <a:bodyPr/>
        <a:lstStyle/>
        <a:p>
          <a:endParaRPr lang="en-US"/>
        </a:p>
      </dgm:t>
    </dgm:pt>
    <dgm:pt modelId="{01EA80CF-B455-49ED-BB5D-2D0B634C5A4D}" type="pres">
      <dgm:prSet presAssocID="{85EFB7E6-492E-43AB-9C00-1CFE7C74481A}" presName="FiveConn_1-2" presStyleLbl="fgAccFollowNode1" presStyleIdx="0" presStyleCnt="4">
        <dgm:presLayoutVars>
          <dgm:bulletEnabled val="1"/>
        </dgm:presLayoutVars>
      </dgm:prSet>
      <dgm:spPr/>
      <dgm:t>
        <a:bodyPr/>
        <a:lstStyle/>
        <a:p>
          <a:endParaRPr lang="en-US"/>
        </a:p>
      </dgm:t>
    </dgm:pt>
    <dgm:pt modelId="{95398625-2575-4DE1-9B6B-66B9ABD08D71}" type="pres">
      <dgm:prSet presAssocID="{85EFB7E6-492E-43AB-9C00-1CFE7C74481A}" presName="FiveConn_2-3" presStyleLbl="fgAccFollowNode1" presStyleIdx="1" presStyleCnt="4">
        <dgm:presLayoutVars>
          <dgm:bulletEnabled val="1"/>
        </dgm:presLayoutVars>
      </dgm:prSet>
      <dgm:spPr/>
      <dgm:t>
        <a:bodyPr/>
        <a:lstStyle/>
        <a:p>
          <a:endParaRPr lang="en-US"/>
        </a:p>
      </dgm:t>
    </dgm:pt>
    <dgm:pt modelId="{1DC5C50C-B57F-49BC-9590-22F079626803}" type="pres">
      <dgm:prSet presAssocID="{85EFB7E6-492E-43AB-9C00-1CFE7C74481A}" presName="FiveConn_3-4" presStyleLbl="fgAccFollowNode1" presStyleIdx="2" presStyleCnt="4">
        <dgm:presLayoutVars>
          <dgm:bulletEnabled val="1"/>
        </dgm:presLayoutVars>
      </dgm:prSet>
      <dgm:spPr/>
      <dgm:t>
        <a:bodyPr/>
        <a:lstStyle/>
        <a:p>
          <a:endParaRPr lang="en-US"/>
        </a:p>
      </dgm:t>
    </dgm:pt>
    <dgm:pt modelId="{D919FE0D-2F92-48F3-8BF5-5995BD5EFB09}" type="pres">
      <dgm:prSet presAssocID="{85EFB7E6-492E-43AB-9C00-1CFE7C74481A}" presName="FiveConn_4-5" presStyleLbl="fgAccFollowNode1" presStyleIdx="3" presStyleCnt="4">
        <dgm:presLayoutVars>
          <dgm:bulletEnabled val="1"/>
        </dgm:presLayoutVars>
      </dgm:prSet>
      <dgm:spPr/>
      <dgm:t>
        <a:bodyPr/>
        <a:lstStyle/>
        <a:p>
          <a:endParaRPr lang="en-US"/>
        </a:p>
      </dgm:t>
    </dgm:pt>
    <dgm:pt modelId="{2D68A47C-810A-4804-97D0-D9335C3C8546}" type="pres">
      <dgm:prSet presAssocID="{85EFB7E6-492E-43AB-9C00-1CFE7C74481A}" presName="FiveNodes_1_text" presStyleLbl="node1" presStyleIdx="4" presStyleCnt="5">
        <dgm:presLayoutVars>
          <dgm:bulletEnabled val="1"/>
        </dgm:presLayoutVars>
      </dgm:prSet>
      <dgm:spPr/>
      <dgm:t>
        <a:bodyPr/>
        <a:lstStyle/>
        <a:p>
          <a:endParaRPr lang="en-US"/>
        </a:p>
      </dgm:t>
    </dgm:pt>
    <dgm:pt modelId="{8EC68B3D-96A2-40DD-B652-5FF39C7AF207}" type="pres">
      <dgm:prSet presAssocID="{85EFB7E6-492E-43AB-9C00-1CFE7C74481A}" presName="FiveNodes_2_text" presStyleLbl="node1" presStyleIdx="4" presStyleCnt="5">
        <dgm:presLayoutVars>
          <dgm:bulletEnabled val="1"/>
        </dgm:presLayoutVars>
      </dgm:prSet>
      <dgm:spPr/>
      <dgm:t>
        <a:bodyPr/>
        <a:lstStyle/>
        <a:p>
          <a:endParaRPr lang="en-US"/>
        </a:p>
      </dgm:t>
    </dgm:pt>
    <dgm:pt modelId="{82DF6C88-DE4C-4D2C-BFAA-410EC4265CDE}" type="pres">
      <dgm:prSet presAssocID="{85EFB7E6-492E-43AB-9C00-1CFE7C74481A}" presName="FiveNodes_3_text" presStyleLbl="node1" presStyleIdx="4" presStyleCnt="5">
        <dgm:presLayoutVars>
          <dgm:bulletEnabled val="1"/>
        </dgm:presLayoutVars>
      </dgm:prSet>
      <dgm:spPr/>
      <dgm:t>
        <a:bodyPr/>
        <a:lstStyle/>
        <a:p>
          <a:endParaRPr lang="en-US"/>
        </a:p>
      </dgm:t>
    </dgm:pt>
    <dgm:pt modelId="{CCAB3DEA-A5D1-4C08-85F2-B606FCC9C1B3}" type="pres">
      <dgm:prSet presAssocID="{85EFB7E6-492E-43AB-9C00-1CFE7C74481A}" presName="FiveNodes_4_text" presStyleLbl="node1" presStyleIdx="4" presStyleCnt="5">
        <dgm:presLayoutVars>
          <dgm:bulletEnabled val="1"/>
        </dgm:presLayoutVars>
      </dgm:prSet>
      <dgm:spPr/>
      <dgm:t>
        <a:bodyPr/>
        <a:lstStyle/>
        <a:p>
          <a:endParaRPr lang="en-US"/>
        </a:p>
      </dgm:t>
    </dgm:pt>
    <dgm:pt modelId="{B8FDD25F-7B01-4DAF-95F7-39F6D03D06B8}" type="pres">
      <dgm:prSet presAssocID="{85EFB7E6-492E-43AB-9C00-1CFE7C74481A}" presName="FiveNodes_5_text" presStyleLbl="node1" presStyleIdx="4" presStyleCnt="5">
        <dgm:presLayoutVars>
          <dgm:bulletEnabled val="1"/>
        </dgm:presLayoutVars>
      </dgm:prSet>
      <dgm:spPr/>
      <dgm:t>
        <a:bodyPr/>
        <a:lstStyle/>
        <a:p>
          <a:endParaRPr lang="en-US"/>
        </a:p>
      </dgm:t>
    </dgm:pt>
  </dgm:ptLst>
  <dgm:cxnLst>
    <dgm:cxn modelId="{44AB0DE7-204A-4C60-8100-1E46D90CEC09}" srcId="{85EFB7E6-492E-43AB-9C00-1CFE7C74481A}" destId="{2ACD5723-0100-41B3-A936-7265A67C7B50}" srcOrd="2" destOrd="0" parTransId="{2CB10ED4-4844-4D5C-A2ED-8956AD2070EB}" sibTransId="{28EE491B-E2B4-4208-AEB9-EAA3EAE01C55}"/>
    <dgm:cxn modelId="{2EC68D21-AF99-49EB-95C8-13B0BA0D910B}" type="presOf" srcId="{2ACD5723-0100-41B3-A936-7265A67C7B50}" destId="{82DF6C88-DE4C-4D2C-BFAA-410EC4265CDE}" srcOrd="1" destOrd="0" presId="urn:microsoft.com/office/officeart/2005/8/layout/vProcess5"/>
    <dgm:cxn modelId="{607FACB2-C281-429B-AD88-0F9763E6F6EA}" srcId="{85EFB7E6-492E-43AB-9C00-1CFE7C74481A}" destId="{A5BA44C8-D3D4-4CBC-ACCC-99195B3C7268}" srcOrd="0" destOrd="0" parTransId="{186634EA-B764-4E07-94E6-060BB1190E10}" sibTransId="{1AE49ED6-F019-44F3-B2E6-C002D85318E9}"/>
    <dgm:cxn modelId="{838FE92D-25BE-4FDD-8F35-FB560B4BE78D}" type="presOf" srcId="{2ACD5723-0100-41B3-A936-7265A67C7B50}" destId="{0C04A8D7-2363-491C-B279-384F568DCD80}" srcOrd="0" destOrd="0" presId="urn:microsoft.com/office/officeart/2005/8/layout/vProcess5"/>
    <dgm:cxn modelId="{C869589F-9624-44AA-AFC1-1F17F1762C1E}" srcId="{85EFB7E6-492E-43AB-9C00-1CFE7C74481A}" destId="{BBBEB9F1-C274-4B05-B151-7176AE1D0805}" srcOrd="4" destOrd="0" parTransId="{F8BAA54F-9A64-46B4-AC1E-E39FC16E68D7}" sibTransId="{1370DC1C-389C-45F7-96E2-65A82CC6355C}"/>
    <dgm:cxn modelId="{B062AF01-76FB-4B2E-AD6E-A26A420892F5}" type="presOf" srcId="{28EE491B-E2B4-4208-AEB9-EAA3EAE01C55}" destId="{1DC5C50C-B57F-49BC-9590-22F079626803}" srcOrd="0" destOrd="0" presId="urn:microsoft.com/office/officeart/2005/8/layout/vProcess5"/>
    <dgm:cxn modelId="{33884612-210A-463F-8E40-1BCA42F6EE68}" type="presOf" srcId="{BBBEB9F1-C274-4B05-B151-7176AE1D0805}" destId="{B8FDD25F-7B01-4DAF-95F7-39F6D03D06B8}" srcOrd="1" destOrd="0" presId="urn:microsoft.com/office/officeart/2005/8/layout/vProcess5"/>
    <dgm:cxn modelId="{1987212A-7CB1-4F4B-92BF-5AE30AB6F034}" type="presOf" srcId="{1AE49ED6-F019-44F3-B2E6-C002D85318E9}" destId="{01EA80CF-B455-49ED-BB5D-2D0B634C5A4D}" srcOrd="0" destOrd="0" presId="urn:microsoft.com/office/officeart/2005/8/layout/vProcess5"/>
    <dgm:cxn modelId="{8F390FBB-DD63-4D77-845C-2C51ADEA147E}" type="presOf" srcId="{A5BA44C8-D3D4-4CBC-ACCC-99195B3C7268}" destId="{E159A8BF-521C-45AB-BC97-629A7A4DD1F5}" srcOrd="0" destOrd="0" presId="urn:microsoft.com/office/officeart/2005/8/layout/vProcess5"/>
    <dgm:cxn modelId="{ECCCF7FB-4A13-4594-AB79-3981B1E17984}" type="presOf" srcId="{4A39AD25-A674-4AD4-ADF7-C7FEB45EAC4B}" destId="{B2E623D0-FF5E-4BDD-B795-708B9B706D27}" srcOrd="0" destOrd="0" presId="urn:microsoft.com/office/officeart/2005/8/layout/vProcess5"/>
    <dgm:cxn modelId="{51B193D3-9576-42C3-9B7A-95C74F2B04C1}" type="presOf" srcId="{A5BA44C8-D3D4-4CBC-ACCC-99195B3C7268}" destId="{2D68A47C-810A-4804-97D0-D9335C3C8546}" srcOrd="1" destOrd="0" presId="urn:microsoft.com/office/officeart/2005/8/layout/vProcess5"/>
    <dgm:cxn modelId="{715632AB-AE87-4533-91FB-9AE88FCF4521}" type="presOf" srcId="{38F039B2-6822-4A38-B942-97F0D20AA7B4}" destId="{A2DE2CBB-8979-424F-9320-2E1EEB57354C}" srcOrd="0" destOrd="0" presId="urn:microsoft.com/office/officeart/2005/8/layout/vProcess5"/>
    <dgm:cxn modelId="{EF7157CA-4E03-405B-B678-2E03FCEC397A}" type="presOf" srcId="{38F039B2-6822-4A38-B942-97F0D20AA7B4}" destId="{8EC68B3D-96A2-40DD-B652-5FF39C7AF207}" srcOrd="1" destOrd="0" presId="urn:microsoft.com/office/officeart/2005/8/layout/vProcess5"/>
    <dgm:cxn modelId="{B0957786-FA95-4FE6-B6AA-83CE605FDBE9}" srcId="{85EFB7E6-492E-43AB-9C00-1CFE7C74481A}" destId="{4A39AD25-A674-4AD4-ADF7-C7FEB45EAC4B}" srcOrd="3" destOrd="0" parTransId="{2DDEA4CC-D2E1-4413-9DEA-18AC25594B50}" sibTransId="{4513A563-514F-4C83-92BC-F010121F2FA0}"/>
    <dgm:cxn modelId="{E0C1C31B-2A23-46BB-A2C1-504040C787FE}" type="presOf" srcId="{BBBEB9F1-C274-4B05-B151-7176AE1D0805}" destId="{19DCB9E0-F6B5-442C-ACFE-863CFC9A48BA}" srcOrd="0" destOrd="0" presId="urn:microsoft.com/office/officeart/2005/8/layout/vProcess5"/>
    <dgm:cxn modelId="{D2601933-AA2D-4517-8917-0EC1D887E8D3}" type="presOf" srcId="{85EFB7E6-492E-43AB-9C00-1CFE7C74481A}" destId="{CD99D9DC-4555-41ED-8B19-4A11029C66E0}" srcOrd="0" destOrd="0" presId="urn:microsoft.com/office/officeart/2005/8/layout/vProcess5"/>
    <dgm:cxn modelId="{CD9249FC-7DB8-47B5-9473-EB30A352DDC5}" type="presOf" srcId="{4A39AD25-A674-4AD4-ADF7-C7FEB45EAC4B}" destId="{CCAB3DEA-A5D1-4C08-85F2-B606FCC9C1B3}" srcOrd="1" destOrd="0" presId="urn:microsoft.com/office/officeart/2005/8/layout/vProcess5"/>
    <dgm:cxn modelId="{30082B5A-E588-4820-A7F0-9266E8348DA2}" type="presOf" srcId="{4513A563-514F-4C83-92BC-F010121F2FA0}" destId="{D919FE0D-2F92-48F3-8BF5-5995BD5EFB09}" srcOrd="0" destOrd="0" presId="urn:microsoft.com/office/officeart/2005/8/layout/vProcess5"/>
    <dgm:cxn modelId="{0CA1F6C7-372C-4E13-A019-1031B586AB51}" type="presOf" srcId="{96F5FA6E-A9F7-45BB-8055-C2A4259856C6}" destId="{95398625-2575-4DE1-9B6B-66B9ABD08D71}" srcOrd="0" destOrd="0" presId="urn:microsoft.com/office/officeart/2005/8/layout/vProcess5"/>
    <dgm:cxn modelId="{08B227A0-B1E3-408C-B666-E8D863B782E9}" srcId="{85EFB7E6-492E-43AB-9C00-1CFE7C74481A}" destId="{38F039B2-6822-4A38-B942-97F0D20AA7B4}" srcOrd="1" destOrd="0" parTransId="{7410A0B1-0077-44AD-956C-344F89E2B755}" sibTransId="{96F5FA6E-A9F7-45BB-8055-C2A4259856C6}"/>
    <dgm:cxn modelId="{51CDF11D-9713-4009-B53D-4B9F850B886E}" type="presParOf" srcId="{CD99D9DC-4555-41ED-8B19-4A11029C66E0}" destId="{BC4A59E2-E385-4A19-BD6C-22AA231C7988}" srcOrd="0" destOrd="0" presId="urn:microsoft.com/office/officeart/2005/8/layout/vProcess5"/>
    <dgm:cxn modelId="{08858971-EFA0-45BC-97DE-1A15739666F1}" type="presParOf" srcId="{CD99D9DC-4555-41ED-8B19-4A11029C66E0}" destId="{E159A8BF-521C-45AB-BC97-629A7A4DD1F5}" srcOrd="1" destOrd="0" presId="urn:microsoft.com/office/officeart/2005/8/layout/vProcess5"/>
    <dgm:cxn modelId="{CFB11F8C-0DCE-45E8-8DC0-6D81655C5671}" type="presParOf" srcId="{CD99D9DC-4555-41ED-8B19-4A11029C66E0}" destId="{A2DE2CBB-8979-424F-9320-2E1EEB57354C}" srcOrd="2" destOrd="0" presId="urn:microsoft.com/office/officeart/2005/8/layout/vProcess5"/>
    <dgm:cxn modelId="{24797640-63D9-4B92-B67C-B11B432D1F69}" type="presParOf" srcId="{CD99D9DC-4555-41ED-8B19-4A11029C66E0}" destId="{0C04A8D7-2363-491C-B279-384F568DCD80}" srcOrd="3" destOrd="0" presId="urn:microsoft.com/office/officeart/2005/8/layout/vProcess5"/>
    <dgm:cxn modelId="{C346D422-6F7E-4A02-855F-2718565D150A}" type="presParOf" srcId="{CD99D9DC-4555-41ED-8B19-4A11029C66E0}" destId="{B2E623D0-FF5E-4BDD-B795-708B9B706D27}" srcOrd="4" destOrd="0" presId="urn:microsoft.com/office/officeart/2005/8/layout/vProcess5"/>
    <dgm:cxn modelId="{75E08DC2-482E-4778-B1B1-4C5FC80A16B5}" type="presParOf" srcId="{CD99D9DC-4555-41ED-8B19-4A11029C66E0}" destId="{19DCB9E0-F6B5-442C-ACFE-863CFC9A48BA}" srcOrd="5" destOrd="0" presId="urn:microsoft.com/office/officeart/2005/8/layout/vProcess5"/>
    <dgm:cxn modelId="{29F4085A-E1C1-4A48-A9BB-6334782466FF}" type="presParOf" srcId="{CD99D9DC-4555-41ED-8B19-4A11029C66E0}" destId="{01EA80CF-B455-49ED-BB5D-2D0B634C5A4D}" srcOrd="6" destOrd="0" presId="urn:microsoft.com/office/officeart/2005/8/layout/vProcess5"/>
    <dgm:cxn modelId="{A455BCA5-6759-46F0-B232-341862DD3FB9}" type="presParOf" srcId="{CD99D9DC-4555-41ED-8B19-4A11029C66E0}" destId="{95398625-2575-4DE1-9B6B-66B9ABD08D71}" srcOrd="7" destOrd="0" presId="urn:microsoft.com/office/officeart/2005/8/layout/vProcess5"/>
    <dgm:cxn modelId="{FF5D5860-ED73-4933-867E-2701AD3EB9A9}" type="presParOf" srcId="{CD99D9DC-4555-41ED-8B19-4A11029C66E0}" destId="{1DC5C50C-B57F-49BC-9590-22F079626803}" srcOrd="8" destOrd="0" presId="urn:microsoft.com/office/officeart/2005/8/layout/vProcess5"/>
    <dgm:cxn modelId="{8D1F6498-0C70-49FD-A1A6-43F64F1223F1}" type="presParOf" srcId="{CD99D9DC-4555-41ED-8B19-4A11029C66E0}" destId="{D919FE0D-2F92-48F3-8BF5-5995BD5EFB09}" srcOrd="9" destOrd="0" presId="urn:microsoft.com/office/officeart/2005/8/layout/vProcess5"/>
    <dgm:cxn modelId="{29AA8766-4B74-4969-8833-7D448BE19263}" type="presParOf" srcId="{CD99D9DC-4555-41ED-8B19-4A11029C66E0}" destId="{2D68A47C-810A-4804-97D0-D9335C3C8546}" srcOrd="10" destOrd="0" presId="urn:microsoft.com/office/officeart/2005/8/layout/vProcess5"/>
    <dgm:cxn modelId="{4143EDB3-1A6F-4857-9D7B-A4410BB4DC19}" type="presParOf" srcId="{CD99D9DC-4555-41ED-8B19-4A11029C66E0}" destId="{8EC68B3D-96A2-40DD-B652-5FF39C7AF207}" srcOrd="11" destOrd="0" presId="urn:microsoft.com/office/officeart/2005/8/layout/vProcess5"/>
    <dgm:cxn modelId="{9499E965-C5AF-47E6-A5CD-5F9AC31B0949}" type="presParOf" srcId="{CD99D9DC-4555-41ED-8B19-4A11029C66E0}" destId="{82DF6C88-DE4C-4D2C-BFAA-410EC4265CDE}" srcOrd="12" destOrd="0" presId="urn:microsoft.com/office/officeart/2005/8/layout/vProcess5"/>
    <dgm:cxn modelId="{B44D637E-8FA5-450B-B238-3354F54ADD84}" type="presParOf" srcId="{CD99D9DC-4555-41ED-8B19-4A11029C66E0}" destId="{CCAB3DEA-A5D1-4C08-85F2-B606FCC9C1B3}" srcOrd="13" destOrd="0" presId="urn:microsoft.com/office/officeart/2005/8/layout/vProcess5"/>
    <dgm:cxn modelId="{AADB8B35-DE7D-4E6F-A959-DB9864582B59}" type="presParOf" srcId="{CD99D9DC-4555-41ED-8B19-4A11029C66E0}" destId="{B8FDD25F-7B01-4DAF-95F7-39F6D03D06B8}"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72B1F-E952-41DD-8F6D-BBB5BF375220}">
      <dsp:nvSpPr>
        <dsp:cNvPr id="0" name=""/>
        <dsp:cNvSpPr/>
      </dsp:nvSpPr>
      <dsp:spPr>
        <a:xfrm>
          <a:off x="2455"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ro-RO" sz="1700" b="1" kern="1200" dirty="0" smtClean="0">
              <a:solidFill>
                <a:schemeClr val="tx1"/>
              </a:solidFill>
              <a:latin typeface="Times New Roman" pitchFamily="18" charset="0"/>
              <a:cs typeface="Times New Roman" pitchFamily="18" charset="0"/>
            </a:rPr>
            <a:t>Determinarea cheltuielilor de bază</a:t>
          </a:r>
          <a:endParaRPr lang="en-US" sz="1700" b="1" kern="1200" dirty="0">
            <a:solidFill>
              <a:schemeClr val="tx1"/>
            </a:solidFill>
            <a:latin typeface="Times New Roman" pitchFamily="18" charset="0"/>
            <a:cs typeface="Times New Roman" pitchFamily="18" charset="0"/>
          </a:endParaRPr>
        </a:p>
      </dsp:txBody>
      <dsp:txXfrm>
        <a:off x="600818" y="239837"/>
        <a:ext cx="1795091" cy="1196726"/>
      </dsp:txXfrm>
    </dsp:sp>
    <dsp:sp modelId="{5EF10CA3-07E6-43B7-A241-D9D5ECF26310}">
      <dsp:nvSpPr>
        <dsp:cNvPr id="0" name=""/>
        <dsp:cNvSpPr/>
      </dsp:nvSpPr>
      <dsp:spPr>
        <a:xfrm>
          <a:off x="2695091"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ro-RO" sz="1700" b="1" kern="1200" dirty="0" smtClean="0">
              <a:solidFill>
                <a:schemeClr val="tx1"/>
              </a:solidFill>
              <a:latin typeface="Times New Roman" pitchFamily="18" charset="0"/>
              <a:cs typeface="Times New Roman" pitchFamily="18" charset="0"/>
            </a:rPr>
            <a:t>Determinarea, examinarea, avizarea, aprobarea tarifelor</a:t>
          </a:r>
          <a:endParaRPr lang="en-US" sz="1700" b="1" kern="1200" dirty="0">
            <a:solidFill>
              <a:schemeClr val="tx1"/>
            </a:solidFill>
            <a:latin typeface="Times New Roman" pitchFamily="18" charset="0"/>
            <a:cs typeface="Times New Roman" pitchFamily="18" charset="0"/>
          </a:endParaRPr>
        </a:p>
      </dsp:txBody>
      <dsp:txXfrm>
        <a:off x="3293454" y="239837"/>
        <a:ext cx="1795091" cy="1196726"/>
      </dsp:txXfrm>
    </dsp:sp>
    <dsp:sp modelId="{E298820A-FF08-4D84-B0EF-406544062721}">
      <dsp:nvSpPr>
        <dsp:cNvPr id="0" name=""/>
        <dsp:cNvSpPr/>
      </dsp:nvSpPr>
      <dsp:spPr>
        <a:xfrm>
          <a:off x="5387726"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ro-RO" sz="1700" b="1" kern="1200" dirty="0" smtClean="0">
              <a:solidFill>
                <a:schemeClr val="tx1"/>
              </a:solidFill>
              <a:latin typeface="Times New Roman" pitchFamily="18" charset="0"/>
              <a:cs typeface="Times New Roman" pitchFamily="18" charset="0"/>
            </a:rPr>
            <a:t>Determinarea tarifelor actualizate, devierile tarifare</a:t>
          </a:r>
          <a:endParaRPr lang="en-US" sz="1700" b="1" kern="1200" dirty="0">
            <a:solidFill>
              <a:schemeClr val="tx1"/>
            </a:solidFill>
            <a:latin typeface="Times New Roman" pitchFamily="18" charset="0"/>
            <a:cs typeface="Times New Roman" pitchFamily="18" charset="0"/>
          </a:endParaRPr>
        </a:p>
      </dsp:txBody>
      <dsp:txXfrm>
        <a:off x="5986089" y="239837"/>
        <a:ext cx="1795091" cy="1196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72B1F-E952-41DD-8F6D-BBB5BF375220}">
      <dsp:nvSpPr>
        <dsp:cNvPr id="0" name=""/>
        <dsp:cNvSpPr/>
      </dsp:nvSpPr>
      <dsp:spPr>
        <a:xfrm>
          <a:off x="2455"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Anul n=0</a:t>
          </a:r>
        </a:p>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2015</a:t>
          </a:r>
          <a:endParaRPr lang="en-US" sz="1800" b="1" kern="1200" dirty="0">
            <a:solidFill>
              <a:schemeClr val="tx1"/>
            </a:solidFill>
            <a:latin typeface="Times New Roman" pitchFamily="18" charset="0"/>
            <a:cs typeface="Times New Roman" pitchFamily="18" charset="0"/>
          </a:endParaRPr>
        </a:p>
      </dsp:txBody>
      <dsp:txXfrm>
        <a:off x="600818" y="239837"/>
        <a:ext cx="1795091" cy="1196726"/>
      </dsp:txXfrm>
    </dsp:sp>
    <dsp:sp modelId="{5EF10CA3-07E6-43B7-A241-D9D5ECF26310}">
      <dsp:nvSpPr>
        <dsp:cNvPr id="0" name=""/>
        <dsp:cNvSpPr/>
      </dsp:nvSpPr>
      <dsp:spPr>
        <a:xfrm>
          <a:off x="2695091"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Anul n=1</a:t>
          </a:r>
        </a:p>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2016</a:t>
          </a:r>
          <a:endParaRPr lang="en-US" sz="1800" b="1" kern="1200" dirty="0">
            <a:solidFill>
              <a:schemeClr val="tx1"/>
            </a:solidFill>
            <a:latin typeface="Times New Roman" pitchFamily="18" charset="0"/>
            <a:cs typeface="Times New Roman" pitchFamily="18" charset="0"/>
          </a:endParaRPr>
        </a:p>
      </dsp:txBody>
      <dsp:txXfrm>
        <a:off x="3293454" y="239837"/>
        <a:ext cx="1795091" cy="1196726"/>
      </dsp:txXfrm>
    </dsp:sp>
    <dsp:sp modelId="{E298820A-FF08-4D84-B0EF-406544062721}">
      <dsp:nvSpPr>
        <dsp:cNvPr id="0" name=""/>
        <dsp:cNvSpPr/>
      </dsp:nvSpPr>
      <dsp:spPr>
        <a:xfrm>
          <a:off x="5387726" y="239837"/>
          <a:ext cx="2991817" cy="119672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Anul n=2</a:t>
          </a:r>
        </a:p>
        <a:p>
          <a:pPr lvl="0" algn="ctr" defTabSz="800100">
            <a:lnSpc>
              <a:spcPct val="90000"/>
            </a:lnSpc>
            <a:spcBef>
              <a:spcPct val="0"/>
            </a:spcBef>
            <a:spcAft>
              <a:spcPct val="35000"/>
            </a:spcAft>
          </a:pPr>
          <a:r>
            <a:rPr lang="ro-RO" sz="1800" b="1" kern="1200" dirty="0" smtClean="0">
              <a:solidFill>
                <a:schemeClr val="tx1"/>
              </a:solidFill>
              <a:latin typeface="Times New Roman" pitchFamily="18" charset="0"/>
              <a:cs typeface="Times New Roman" pitchFamily="18" charset="0"/>
            </a:rPr>
            <a:t>2017</a:t>
          </a:r>
          <a:endParaRPr lang="en-US" sz="1800" b="1" kern="1200" dirty="0">
            <a:solidFill>
              <a:schemeClr val="tx1"/>
            </a:solidFill>
            <a:latin typeface="Times New Roman" pitchFamily="18" charset="0"/>
            <a:cs typeface="Times New Roman" pitchFamily="18" charset="0"/>
          </a:endParaRPr>
        </a:p>
      </dsp:txBody>
      <dsp:txXfrm>
        <a:off x="5986089" y="239837"/>
        <a:ext cx="1795091" cy="11967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309C0-11A8-430F-9798-70C4410A41D0}">
      <dsp:nvSpPr>
        <dsp:cNvPr id="0" name=""/>
        <dsp:cNvSpPr/>
      </dsp:nvSpPr>
      <dsp:spPr>
        <a:xfrm>
          <a:off x="773" y="177993"/>
          <a:ext cx="1650355" cy="9902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o-RO" sz="2300" kern="1200" dirty="0" smtClean="0"/>
            <a:t>Efectiv anii 2010 - 2014</a:t>
          </a:r>
          <a:endParaRPr lang="en-US" sz="2300" kern="1200" dirty="0"/>
        </a:p>
      </dsp:txBody>
      <dsp:txXfrm>
        <a:off x="29775" y="206995"/>
        <a:ext cx="1592351" cy="932209"/>
      </dsp:txXfrm>
    </dsp:sp>
    <dsp:sp modelId="{CFEB71BE-090F-4676-B499-A7A304EAEEFA}">
      <dsp:nvSpPr>
        <dsp:cNvPr id="0" name=""/>
        <dsp:cNvSpPr/>
      </dsp:nvSpPr>
      <dsp:spPr>
        <a:xfrm>
          <a:off x="1816164" y="468455"/>
          <a:ext cx="349875" cy="4092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816164" y="550313"/>
        <a:ext cx="244913" cy="245572"/>
      </dsp:txXfrm>
    </dsp:sp>
    <dsp:sp modelId="{5E618965-1360-4C9D-AA87-BEF096D9ADA9}">
      <dsp:nvSpPr>
        <dsp:cNvPr id="0" name=""/>
        <dsp:cNvSpPr/>
      </dsp:nvSpPr>
      <dsp:spPr>
        <a:xfrm>
          <a:off x="2311271" y="177993"/>
          <a:ext cx="1650355" cy="9902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o-RO" sz="2300" kern="1200" dirty="0" smtClean="0"/>
            <a:t>Prognoza 2015</a:t>
          </a:r>
          <a:endParaRPr lang="en-US" sz="2300" kern="1200" dirty="0"/>
        </a:p>
      </dsp:txBody>
      <dsp:txXfrm>
        <a:off x="2340273" y="206995"/>
        <a:ext cx="1592351" cy="9322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8EED7-8B3B-44BC-B6B7-1EDD1986F98A}">
      <dsp:nvSpPr>
        <dsp:cNvPr id="0" name=""/>
        <dsp:cNvSpPr/>
      </dsp:nvSpPr>
      <dsp:spPr>
        <a:xfrm rot="5400000">
          <a:off x="-191374" y="191441"/>
          <a:ext cx="1275829" cy="8930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ro-RO" sz="2500" kern="1200" dirty="0" smtClean="0"/>
            <a:t>I.</a:t>
          </a:r>
          <a:endParaRPr lang="en-US" sz="2500" kern="1200" dirty="0"/>
        </a:p>
      </dsp:txBody>
      <dsp:txXfrm rot="-5400000">
        <a:off x="1" y="446606"/>
        <a:ext cx="893080" cy="382749"/>
      </dsp:txXfrm>
    </dsp:sp>
    <dsp:sp modelId="{A45C6219-B525-408E-AD53-BE87B84A331C}">
      <dsp:nvSpPr>
        <dsp:cNvPr id="0" name=""/>
        <dsp:cNvSpPr/>
      </dsp:nvSpPr>
      <dsp:spPr>
        <a:xfrm rot="5400000">
          <a:off x="2813195" y="-1920048"/>
          <a:ext cx="829288" cy="46695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o-RO" sz="2300" kern="1200" dirty="0" smtClean="0"/>
            <a:t>Scrisoare de însoțire</a:t>
          </a:r>
          <a:endParaRPr lang="en-US" sz="2300" kern="1200" dirty="0"/>
        </a:p>
      </dsp:txBody>
      <dsp:txXfrm rot="-5400000">
        <a:off x="893080" y="40550"/>
        <a:ext cx="4629036" cy="748322"/>
      </dsp:txXfrm>
    </dsp:sp>
    <dsp:sp modelId="{498CF3CC-2610-428E-9756-3E055424B350}">
      <dsp:nvSpPr>
        <dsp:cNvPr id="0" name=""/>
        <dsp:cNvSpPr/>
      </dsp:nvSpPr>
      <dsp:spPr>
        <a:xfrm rot="5400000">
          <a:off x="-191374" y="1267959"/>
          <a:ext cx="1275829" cy="8930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ro-RO" sz="2500" kern="1200" dirty="0" smtClean="0"/>
            <a:t>II.</a:t>
          </a:r>
          <a:endParaRPr lang="en-US" sz="2500" kern="1200" dirty="0"/>
        </a:p>
      </dsp:txBody>
      <dsp:txXfrm rot="-5400000">
        <a:off x="1" y="1523124"/>
        <a:ext cx="893080" cy="382749"/>
      </dsp:txXfrm>
    </dsp:sp>
    <dsp:sp modelId="{845BEE25-A7D3-4114-BB1E-4A8C1FD40938}">
      <dsp:nvSpPr>
        <dsp:cNvPr id="0" name=""/>
        <dsp:cNvSpPr/>
      </dsp:nvSpPr>
      <dsp:spPr>
        <a:xfrm rot="5400000">
          <a:off x="2813195" y="-843529"/>
          <a:ext cx="829288" cy="46695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o-RO" sz="2300" kern="1200" dirty="0" smtClean="0"/>
            <a:t>Tabelele pentru fiecare tip de cheltuială separat și volume de apă</a:t>
          </a:r>
          <a:endParaRPr lang="en-US" sz="2300" kern="1200" dirty="0"/>
        </a:p>
      </dsp:txBody>
      <dsp:txXfrm rot="-5400000">
        <a:off x="893080" y="1117069"/>
        <a:ext cx="4629036" cy="748322"/>
      </dsp:txXfrm>
    </dsp:sp>
    <dsp:sp modelId="{1C83AC1A-8111-4402-8051-A13BA7BEEAC6}">
      <dsp:nvSpPr>
        <dsp:cNvPr id="0" name=""/>
        <dsp:cNvSpPr/>
      </dsp:nvSpPr>
      <dsp:spPr>
        <a:xfrm rot="5400000">
          <a:off x="-191374" y="2344478"/>
          <a:ext cx="1275829" cy="89308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ro-RO" sz="2500" kern="1200" dirty="0" smtClean="0"/>
            <a:t>III.</a:t>
          </a:r>
          <a:endParaRPr lang="en-US" sz="2500" kern="1200" dirty="0"/>
        </a:p>
      </dsp:txBody>
      <dsp:txXfrm rot="-5400000">
        <a:off x="1" y="2599643"/>
        <a:ext cx="893080" cy="382749"/>
      </dsp:txXfrm>
    </dsp:sp>
    <dsp:sp modelId="{5C629347-5843-411B-99EE-E41AA1A7E790}">
      <dsp:nvSpPr>
        <dsp:cNvPr id="0" name=""/>
        <dsp:cNvSpPr/>
      </dsp:nvSpPr>
      <dsp:spPr>
        <a:xfrm rot="5400000">
          <a:off x="2813195" y="232988"/>
          <a:ext cx="829288" cy="46695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o-RO" sz="2300" kern="1200" dirty="0" smtClean="0"/>
            <a:t>Documente justificative</a:t>
          </a:r>
          <a:endParaRPr lang="en-US" sz="2300" kern="1200" dirty="0"/>
        </a:p>
      </dsp:txBody>
      <dsp:txXfrm rot="-5400000">
        <a:off x="893080" y="2193587"/>
        <a:ext cx="4629036" cy="7483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B9BBCE-421E-4111-A537-ED6F2D0BF3DF}">
      <dsp:nvSpPr>
        <dsp:cNvPr id="0" name=""/>
        <dsp:cNvSpPr/>
      </dsp:nvSpPr>
      <dsp:spPr>
        <a:xfrm>
          <a:off x="0" y="3666583"/>
          <a:ext cx="7490417" cy="48337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ro-RO" sz="1500" b="1" kern="1200" dirty="0" smtClean="0">
              <a:latin typeface="Times New Roman" pitchFamily="18" charset="0"/>
              <a:cs typeface="Times New Roman" pitchFamily="18" charset="0"/>
            </a:rPr>
            <a:t>Examinarea, avizarea, aprobarea tarifelor</a:t>
          </a:r>
          <a:endParaRPr lang="en-US" sz="1500" b="1" kern="1200" dirty="0">
            <a:latin typeface="Times New Roman" pitchFamily="18" charset="0"/>
            <a:cs typeface="Times New Roman" pitchFamily="18" charset="0"/>
          </a:endParaRPr>
        </a:p>
      </dsp:txBody>
      <dsp:txXfrm>
        <a:off x="0" y="3666583"/>
        <a:ext cx="7490417" cy="483372"/>
      </dsp:txXfrm>
    </dsp:sp>
    <dsp:sp modelId="{6EBED987-95AF-4931-B88F-1A26AC01183D}">
      <dsp:nvSpPr>
        <dsp:cNvPr id="0" name=""/>
        <dsp:cNvSpPr/>
      </dsp:nvSpPr>
      <dsp:spPr>
        <a:xfrm rot="10800000">
          <a:off x="0" y="2850748"/>
          <a:ext cx="7490417" cy="839581"/>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b="1" kern="1200" smtClean="0">
              <a:latin typeface="Times New Roman" pitchFamily="18" charset="0"/>
              <a:cs typeface="Times New Roman" pitchFamily="18" charset="0"/>
            </a:rPr>
            <a:t>Determinarea volumelor  pentru anul de calcul a tarifelor</a:t>
          </a:r>
          <a:endParaRPr lang="en-US" sz="1400" b="1" kern="1200" dirty="0">
            <a:latin typeface="Times New Roman" pitchFamily="18" charset="0"/>
            <a:cs typeface="Times New Roman" pitchFamily="18" charset="0"/>
          </a:endParaRPr>
        </a:p>
      </dsp:txBody>
      <dsp:txXfrm rot="10800000">
        <a:off x="0" y="2850748"/>
        <a:ext cx="7490417" cy="545535"/>
      </dsp:txXfrm>
    </dsp:sp>
    <dsp:sp modelId="{6351AF00-1506-4DC9-9D83-EDECE571A141}">
      <dsp:nvSpPr>
        <dsp:cNvPr id="0" name=""/>
        <dsp:cNvSpPr/>
      </dsp:nvSpPr>
      <dsp:spPr>
        <a:xfrm rot="10800000">
          <a:off x="0" y="1155692"/>
          <a:ext cx="7490417" cy="1718804"/>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b="1" kern="1200" dirty="0" smtClean="0">
              <a:latin typeface="Times New Roman" pitchFamily="18" charset="0"/>
              <a:cs typeface="Times New Roman" pitchFamily="18" charset="0"/>
            </a:rPr>
            <a:t>Determinarea cheltuielilor :</a:t>
          </a:r>
        </a:p>
        <a:p>
          <a:pPr lvl="0" algn="just" defTabSz="622300">
            <a:lnSpc>
              <a:spcPct val="90000"/>
            </a:lnSpc>
            <a:spcBef>
              <a:spcPct val="0"/>
            </a:spcBef>
            <a:spcAft>
              <a:spcPct val="35000"/>
            </a:spcAft>
          </a:pPr>
          <a:r>
            <a:rPr lang="ro-RO" sz="1400" b="0" i="1" kern="1200" dirty="0" smtClean="0">
              <a:latin typeface="Times New Roman" pitchFamily="18" charset="0"/>
              <a:cs typeface="Times New Roman" pitchFamily="18" charset="0"/>
            </a:rPr>
            <a:t>                                     privind amortizarea IC și IN        legate de procurarea apei       </a:t>
          </a:r>
        </a:p>
        <a:p>
          <a:pPr lvl="0" algn="just" defTabSz="622300">
            <a:lnSpc>
              <a:spcPct val="90000"/>
            </a:lnSpc>
            <a:spcBef>
              <a:spcPct val="0"/>
            </a:spcBef>
            <a:spcAft>
              <a:spcPct val="35000"/>
            </a:spcAft>
          </a:pPr>
          <a:r>
            <a:rPr lang="ro-RO" sz="1400" b="0" i="1" kern="1200" dirty="0" smtClean="0">
              <a:latin typeface="Times New Roman" pitchFamily="18" charset="0"/>
              <a:cs typeface="Times New Roman" pitchFamily="18" charset="0"/>
            </a:rPr>
            <a:t>                                     pentru energia electrică               alte cheltuieli ale operatorului</a:t>
          </a:r>
          <a:endParaRPr lang="en-US" sz="1400" b="1" kern="1200" dirty="0">
            <a:latin typeface="Times New Roman" pitchFamily="18" charset="0"/>
            <a:cs typeface="Times New Roman" pitchFamily="18" charset="0"/>
          </a:endParaRPr>
        </a:p>
      </dsp:txBody>
      <dsp:txXfrm rot="10800000">
        <a:off x="0" y="1155692"/>
        <a:ext cx="7490417" cy="1116827"/>
      </dsp:txXfrm>
    </dsp:sp>
    <dsp:sp modelId="{21D8516F-C5F1-4C32-A01C-A4A7707B7D42}">
      <dsp:nvSpPr>
        <dsp:cNvPr id="0" name=""/>
        <dsp:cNvSpPr/>
      </dsp:nvSpPr>
      <dsp:spPr>
        <a:xfrm rot="10800000">
          <a:off x="0" y="1551"/>
          <a:ext cx="7490417" cy="1177888"/>
        </a:xfrm>
        <a:prstGeom prst="upArrowCallou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b="1" kern="1200" dirty="0" smtClean="0">
              <a:latin typeface="Times New Roman" pitchFamily="18" charset="0"/>
              <a:cs typeface="Times New Roman" pitchFamily="18" charset="0"/>
            </a:rPr>
            <a:t>Ajustarea cheltuielilor de bază</a:t>
          </a:r>
          <a:endParaRPr lang="en-US" sz="1400" b="1" kern="1200" dirty="0">
            <a:latin typeface="Times New Roman" pitchFamily="18" charset="0"/>
            <a:cs typeface="Times New Roman" pitchFamily="18" charset="0"/>
          </a:endParaRPr>
        </a:p>
      </dsp:txBody>
      <dsp:txXfrm rot="10800000">
        <a:off x="0" y="1551"/>
        <a:ext cx="7490417" cy="7653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59A8BF-521C-45AB-BC97-629A7A4DD1F5}">
      <dsp:nvSpPr>
        <dsp:cNvPr id="0" name=""/>
        <dsp:cNvSpPr/>
      </dsp:nvSpPr>
      <dsp:spPr>
        <a:xfrm>
          <a:off x="-83213" y="0"/>
          <a:ext cx="6747510" cy="956546"/>
        </a:xfrm>
        <a:prstGeom prst="roundRect">
          <a:avLst>
            <a:gd name="adj" fmla="val 10000"/>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tx1">
                  <a:lumMod val="95000"/>
                  <a:lumOff val="5000"/>
                </a:schemeClr>
              </a:solidFill>
              <a:latin typeface="Times New Roman" pitchFamily="18" charset="0"/>
              <a:cs typeface="Times New Roman" pitchFamily="18" charset="0"/>
            </a:rPr>
            <a:t>Operatorul (nivel de regiune, raion, municipiu, oraș) determină și prezintă la ANRE  cererea de avizare a tarifelor pentru apa potabilă și/sau canalizare</a:t>
          </a:r>
          <a:endParaRPr lang="en-US" sz="1600" b="0" kern="1200" dirty="0">
            <a:solidFill>
              <a:schemeClr val="tx1">
                <a:lumMod val="95000"/>
                <a:lumOff val="5000"/>
              </a:schemeClr>
            </a:solidFill>
            <a:latin typeface="Times New Roman" pitchFamily="18" charset="0"/>
            <a:cs typeface="Times New Roman" pitchFamily="18" charset="0"/>
          </a:endParaRPr>
        </a:p>
      </dsp:txBody>
      <dsp:txXfrm>
        <a:off x="-55197" y="28016"/>
        <a:ext cx="5603406" cy="900514"/>
      </dsp:txXfrm>
    </dsp:sp>
    <dsp:sp modelId="{A2DE2CBB-8979-424F-9320-2E1EEB57354C}">
      <dsp:nvSpPr>
        <dsp:cNvPr id="0" name=""/>
        <dsp:cNvSpPr/>
      </dsp:nvSpPr>
      <dsp:spPr>
        <a:xfrm>
          <a:off x="420658" y="1089399"/>
          <a:ext cx="6747510" cy="956546"/>
        </a:xfrm>
        <a:prstGeom prst="roundRect">
          <a:avLst>
            <a:gd name="adj" fmla="val 10000"/>
          </a:avLst>
        </a:prstGeom>
        <a:solidFill>
          <a:schemeClr val="accent1">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RO" sz="1600" b="0" kern="1200" smtClean="0">
              <a:solidFill>
                <a:schemeClr val="tx1">
                  <a:lumMod val="95000"/>
                  <a:lumOff val="5000"/>
                </a:schemeClr>
              </a:solidFill>
              <a:latin typeface="Times New Roman" pitchFamily="18" charset="0"/>
              <a:cs typeface="Times New Roman" pitchFamily="18" charset="0"/>
            </a:rPr>
            <a:t>ANRE în 30 zile calendaristice de la primirea cererii, însoțită de materialele justificative, examinează materialele prezentate </a:t>
          </a:r>
          <a:endParaRPr lang="en-US" sz="1600" b="0" kern="1200" dirty="0">
            <a:solidFill>
              <a:schemeClr val="tx1">
                <a:lumMod val="95000"/>
                <a:lumOff val="5000"/>
              </a:schemeClr>
            </a:solidFill>
            <a:latin typeface="Times New Roman" pitchFamily="18" charset="0"/>
            <a:cs typeface="Times New Roman" pitchFamily="18" charset="0"/>
          </a:endParaRPr>
        </a:p>
      </dsp:txBody>
      <dsp:txXfrm>
        <a:off x="448674" y="1117415"/>
        <a:ext cx="5565850" cy="900514"/>
      </dsp:txXfrm>
    </dsp:sp>
    <dsp:sp modelId="{0C04A8D7-2363-491C-B279-384F568DCD80}">
      <dsp:nvSpPr>
        <dsp:cNvPr id="0" name=""/>
        <dsp:cNvSpPr/>
      </dsp:nvSpPr>
      <dsp:spPr>
        <a:xfrm>
          <a:off x="924531" y="2178799"/>
          <a:ext cx="6747510" cy="956546"/>
        </a:xfrm>
        <a:prstGeom prst="roundRect">
          <a:avLst>
            <a:gd name="adj" fmla="val 10000"/>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tx1">
                  <a:lumMod val="95000"/>
                  <a:lumOff val="5000"/>
                </a:schemeClr>
              </a:solidFill>
              <a:latin typeface="Times New Roman" pitchFamily="18" charset="0"/>
              <a:cs typeface="Times New Roman" pitchFamily="18" charset="0"/>
            </a:rPr>
            <a:t>ANRE emite către consiliul local avizul privind cuantumul tarifelor pentru apa potabilă și/sau canalizare necesar de a fi aprobate</a:t>
          </a:r>
          <a:endParaRPr lang="en-US" sz="1600" b="0" kern="1200" dirty="0">
            <a:solidFill>
              <a:schemeClr val="tx1">
                <a:lumMod val="95000"/>
                <a:lumOff val="5000"/>
              </a:schemeClr>
            </a:solidFill>
            <a:latin typeface="Times New Roman" pitchFamily="18" charset="0"/>
            <a:cs typeface="Times New Roman" pitchFamily="18" charset="0"/>
          </a:endParaRPr>
        </a:p>
      </dsp:txBody>
      <dsp:txXfrm>
        <a:off x="952547" y="2206815"/>
        <a:ext cx="5565850" cy="900514"/>
      </dsp:txXfrm>
    </dsp:sp>
    <dsp:sp modelId="{B2E623D0-FF5E-4BDD-B795-708B9B706D27}">
      <dsp:nvSpPr>
        <dsp:cNvPr id="0" name=""/>
        <dsp:cNvSpPr/>
      </dsp:nvSpPr>
      <dsp:spPr>
        <a:xfrm>
          <a:off x="1428403" y="3268199"/>
          <a:ext cx="6747510" cy="956546"/>
        </a:xfrm>
        <a:prstGeom prst="roundRect">
          <a:avLst>
            <a:gd name="adj" fmla="val 10000"/>
          </a:avLst>
        </a:prstGeom>
        <a:solidFill>
          <a:schemeClr val="accent1">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tx1">
                  <a:lumMod val="95000"/>
                  <a:lumOff val="5000"/>
                </a:schemeClr>
              </a:solidFill>
              <a:latin typeface="Times New Roman" pitchFamily="18" charset="0"/>
              <a:cs typeface="Times New Roman" pitchFamily="18" charset="0"/>
            </a:rPr>
            <a:t>Consiliul local în termen de 60 de zile calendaristice aprobă tarifele pentru apa potabilă și/sau canalizare</a:t>
          </a:r>
          <a:endParaRPr lang="en-US" sz="1600" b="0" kern="1200" dirty="0">
            <a:solidFill>
              <a:schemeClr val="tx1">
                <a:lumMod val="95000"/>
                <a:lumOff val="5000"/>
              </a:schemeClr>
            </a:solidFill>
            <a:latin typeface="Times New Roman" pitchFamily="18" charset="0"/>
            <a:cs typeface="Times New Roman" pitchFamily="18" charset="0"/>
          </a:endParaRPr>
        </a:p>
      </dsp:txBody>
      <dsp:txXfrm>
        <a:off x="1456419" y="3296215"/>
        <a:ext cx="5565850" cy="900514"/>
      </dsp:txXfrm>
    </dsp:sp>
    <dsp:sp modelId="{19DCB9E0-F6B5-442C-ACFE-863CFC9A48BA}">
      <dsp:nvSpPr>
        <dsp:cNvPr id="0" name=""/>
        <dsp:cNvSpPr/>
      </dsp:nvSpPr>
      <dsp:spPr>
        <a:xfrm>
          <a:off x="1765848" y="4357599"/>
          <a:ext cx="7080364" cy="956546"/>
        </a:xfrm>
        <a:prstGeom prst="roundRect">
          <a:avLst>
            <a:gd name="adj" fmla="val 10000"/>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o-RO" sz="1600" b="0" kern="1200" dirty="0" smtClean="0">
              <a:solidFill>
                <a:schemeClr val="tx1">
                  <a:lumMod val="95000"/>
                  <a:lumOff val="5000"/>
                </a:schemeClr>
              </a:solidFill>
              <a:latin typeface="Times New Roman" pitchFamily="18" charset="0"/>
              <a:cs typeface="Times New Roman" pitchFamily="18" charset="0"/>
            </a:rPr>
            <a:t>În cazul în care consiliul local nu va aproba tarifele pentru apa potabilă și/sau canalizare, operatorul se va adresa la ANRE, care în 15 zile calendaristice aproba și publică în MO tarifele avizate anterior</a:t>
          </a:r>
          <a:endParaRPr lang="en-US" sz="1600" b="0" kern="1200" dirty="0">
            <a:solidFill>
              <a:schemeClr val="tx1">
                <a:lumMod val="95000"/>
                <a:lumOff val="5000"/>
              </a:schemeClr>
            </a:solidFill>
            <a:latin typeface="Times New Roman" pitchFamily="18" charset="0"/>
            <a:cs typeface="Times New Roman" pitchFamily="18" charset="0"/>
          </a:endParaRPr>
        </a:p>
      </dsp:txBody>
      <dsp:txXfrm>
        <a:off x="1793864" y="4385615"/>
        <a:ext cx="5843177" cy="900514"/>
      </dsp:txXfrm>
    </dsp:sp>
    <dsp:sp modelId="{01EA80CF-B455-49ED-BB5D-2D0B634C5A4D}">
      <dsp:nvSpPr>
        <dsp:cNvPr id="0" name=""/>
        <dsp:cNvSpPr/>
      </dsp:nvSpPr>
      <dsp:spPr>
        <a:xfrm>
          <a:off x="6042541" y="698810"/>
          <a:ext cx="621755" cy="6217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b="0" kern="1200">
            <a:solidFill>
              <a:schemeClr val="tx1">
                <a:lumMod val="95000"/>
                <a:lumOff val="5000"/>
              </a:schemeClr>
            </a:solidFill>
            <a:latin typeface="Times New Roman" pitchFamily="18" charset="0"/>
            <a:cs typeface="Times New Roman" pitchFamily="18" charset="0"/>
          </a:endParaRPr>
        </a:p>
      </dsp:txBody>
      <dsp:txXfrm>
        <a:off x="6182436" y="698810"/>
        <a:ext cx="341965" cy="467871"/>
      </dsp:txXfrm>
    </dsp:sp>
    <dsp:sp modelId="{95398625-2575-4DE1-9B6B-66B9ABD08D71}">
      <dsp:nvSpPr>
        <dsp:cNvPr id="0" name=""/>
        <dsp:cNvSpPr/>
      </dsp:nvSpPr>
      <dsp:spPr>
        <a:xfrm>
          <a:off x="6546413" y="1788210"/>
          <a:ext cx="621755" cy="621755"/>
        </a:xfrm>
        <a:prstGeom prst="downArrow">
          <a:avLst>
            <a:gd name="adj1" fmla="val 55000"/>
            <a:gd name="adj2" fmla="val 45000"/>
          </a:avLst>
        </a:prstGeom>
        <a:solidFill>
          <a:schemeClr val="accent1">
            <a:alpha val="90000"/>
            <a:tint val="40000"/>
            <a:hueOff val="0"/>
            <a:satOff val="0"/>
            <a:lumOff val="0"/>
            <a:alphaOff val="-13333"/>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b="0" kern="1200">
            <a:solidFill>
              <a:schemeClr val="tx1">
                <a:lumMod val="95000"/>
                <a:lumOff val="5000"/>
              </a:schemeClr>
            </a:solidFill>
            <a:latin typeface="Times New Roman" pitchFamily="18" charset="0"/>
            <a:cs typeface="Times New Roman" pitchFamily="18" charset="0"/>
          </a:endParaRPr>
        </a:p>
      </dsp:txBody>
      <dsp:txXfrm>
        <a:off x="6686308" y="1788210"/>
        <a:ext cx="341965" cy="467871"/>
      </dsp:txXfrm>
    </dsp:sp>
    <dsp:sp modelId="{1DC5C50C-B57F-49BC-9590-22F079626803}">
      <dsp:nvSpPr>
        <dsp:cNvPr id="0" name=""/>
        <dsp:cNvSpPr/>
      </dsp:nvSpPr>
      <dsp:spPr>
        <a:xfrm>
          <a:off x="7050286" y="2861667"/>
          <a:ext cx="621755" cy="621755"/>
        </a:xfrm>
        <a:prstGeom prst="downArrow">
          <a:avLst>
            <a:gd name="adj1" fmla="val 55000"/>
            <a:gd name="adj2" fmla="val 45000"/>
          </a:avLst>
        </a:prstGeom>
        <a:solidFill>
          <a:schemeClr val="accent1">
            <a:alpha val="90000"/>
            <a:tint val="40000"/>
            <a:hueOff val="0"/>
            <a:satOff val="0"/>
            <a:lumOff val="0"/>
            <a:alphaOff val="-26667"/>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b="0" kern="1200">
            <a:solidFill>
              <a:schemeClr val="tx1">
                <a:lumMod val="95000"/>
                <a:lumOff val="5000"/>
              </a:schemeClr>
            </a:solidFill>
            <a:latin typeface="Times New Roman" pitchFamily="18" charset="0"/>
            <a:cs typeface="Times New Roman" pitchFamily="18" charset="0"/>
          </a:endParaRPr>
        </a:p>
      </dsp:txBody>
      <dsp:txXfrm>
        <a:off x="7190181" y="2861667"/>
        <a:ext cx="341965" cy="467871"/>
      </dsp:txXfrm>
    </dsp:sp>
    <dsp:sp modelId="{D919FE0D-2F92-48F3-8BF5-5995BD5EFB09}">
      <dsp:nvSpPr>
        <dsp:cNvPr id="0" name=""/>
        <dsp:cNvSpPr/>
      </dsp:nvSpPr>
      <dsp:spPr>
        <a:xfrm>
          <a:off x="7554158" y="3961695"/>
          <a:ext cx="621755" cy="621755"/>
        </a:xfrm>
        <a:prstGeom prst="downArrow">
          <a:avLst>
            <a:gd name="adj1" fmla="val 55000"/>
            <a:gd name="adj2" fmla="val 45000"/>
          </a:avLst>
        </a:prstGeom>
        <a:solidFill>
          <a:schemeClr val="accent1">
            <a:alpha val="90000"/>
            <a:tint val="40000"/>
            <a:hueOff val="0"/>
            <a:satOff val="0"/>
            <a:lumOff val="0"/>
            <a:alphaOff val="-4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b="0" kern="1200">
            <a:solidFill>
              <a:schemeClr val="tx1">
                <a:lumMod val="95000"/>
                <a:lumOff val="5000"/>
              </a:schemeClr>
            </a:solidFill>
            <a:latin typeface="Times New Roman" pitchFamily="18" charset="0"/>
            <a:cs typeface="Times New Roman" pitchFamily="18" charset="0"/>
          </a:endParaRPr>
        </a:p>
      </dsp:txBody>
      <dsp:txXfrm>
        <a:off x="7694053" y="3961695"/>
        <a:ext cx="341965" cy="46787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D52FBF-97EB-449A-B49F-867BE6D1BCEA}" type="datetimeFigureOut">
              <a:rPr lang="en-US" smtClean="0"/>
              <a:t>09-Oct-15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192142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52FBF-97EB-449A-B49F-867BE6D1BCEA}" type="datetimeFigureOut">
              <a:rPr lang="en-US" smtClean="0"/>
              <a:t>09-Oct-15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2207310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52FBF-97EB-449A-B49F-867BE6D1BCEA}" type="datetimeFigureOut">
              <a:rPr lang="en-US" smtClean="0"/>
              <a:t>09-Oct-15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4221652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52FBF-97EB-449A-B49F-867BE6D1BCEA}" type="datetimeFigureOut">
              <a:rPr lang="en-US" smtClean="0"/>
              <a:t>09-Oct-15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243695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D52FBF-97EB-449A-B49F-867BE6D1BCEA}" type="datetimeFigureOut">
              <a:rPr lang="en-US" smtClean="0"/>
              <a:t>09-Oct-15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58296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D52FBF-97EB-449A-B49F-867BE6D1BCEA}" type="datetimeFigureOut">
              <a:rPr lang="en-US" smtClean="0"/>
              <a:t>09-Oct-15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2575904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D52FBF-97EB-449A-B49F-867BE6D1BCEA}" type="datetimeFigureOut">
              <a:rPr lang="en-US" smtClean="0"/>
              <a:t>09-Oct-15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117652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D52FBF-97EB-449A-B49F-867BE6D1BCEA}" type="datetimeFigureOut">
              <a:rPr lang="en-US" smtClean="0"/>
              <a:t>09-Oct-15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1381378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52FBF-97EB-449A-B49F-867BE6D1BCEA}" type="datetimeFigureOut">
              <a:rPr lang="en-US" smtClean="0"/>
              <a:t>09-Oct-15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2595392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D52FBF-97EB-449A-B49F-867BE6D1BCEA}" type="datetimeFigureOut">
              <a:rPr lang="en-US" smtClean="0"/>
              <a:t>09-Oct-15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3578403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D52FBF-97EB-449A-B49F-867BE6D1BCEA}" type="datetimeFigureOut">
              <a:rPr lang="en-US" smtClean="0"/>
              <a:t>09-Oct-15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1E91B-0A04-467B-8953-E1D44C8EC527}" type="slidenum">
              <a:rPr lang="en-US" smtClean="0"/>
              <a:t>‹#›</a:t>
            </a:fld>
            <a:endParaRPr lang="en-US"/>
          </a:p>
        </p:txBody>
      </p:sp>
    </p:spTree>
    <p:extLst>
      <p:ext uri="{BB962C8B-B14F-4D97-AF65-F5344CB8AC3E}">
        <p14:creationId xmlns:p14="http://schemas.microsoft.com/office/powerpoint/2010/main" val="2511866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52FBF-97EB-449A-B49F-867BE6D1BCEA}" type="datetimeFigureOut">
              <a:rPr lang="en-US" smtClean="0"/>
              <a:t>09-Oct-15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01E91B-0A04-467B-8953-E1D44C8EC527}" type="slidenum">
              <a:rPr lang="en-US" smtClean="0"/>
              <a:t>‹#›</a:t>
            </a:fld>
            <a:endParaRPr lang="en-US"/>
          </a:p>
        </p:txBody>
      </p:sp>
    </p:spTree>
    <p:extLst>
      <p:ext uri="{BB962C8B-B14F-4D97-AF65-F5344CB8AC3E}">
        <p14:creationId xmlns:p14="http://schemas.microsoft.com/office/powerpoint/2010/main" val="423944126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hyperlink" Target="http://www.mec.gov.md/" TargetMode="Externa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statistica.md/"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620000" cy="838199"/>
          </a:xfrm>
        </p:spPr>
        <p:txBody>
          <a:bodyPr>
            <a:normAutofit fontScale="90000"/>
          </a:bodyPr>
          <a:lstStyle/>
          <a:p>
            <a:pPr marL="182880" indent="0" algn="ctr">
              <a:buNone/>
            </a:pPr>
            <a:r>
              <a:rPr lang="en-US" sz="2800" b="1" cap="none" dirty="0" err="1" smtClean="0">
                <a:solidFill>
                  <a:schemeClr val="tx1"/>
                </a:solidFill>
                <a:latin typeface="Times New Roman" pitchFamily="18" charset="0"/>
                <a:cs typeface="Times New Roman" pitchFamily="18" charset="0"/>
              </a:rPr>
              <a:t>Prezentarea</a:t>
            </a:r>
            <a:r>
              <a:rPr lang="en-US" sz="2800" b="1" cap="none" dirty="0" smtClean="0">
                <a:solidFill>
                  <a:schemeClr val="tx1"/>
                </a:solidFill>
                <a:latin typeface="Times New Roman" pitchFamily="18" charset="0"/>
                <a:cs typeface="Times New Roman" pitchFamily="18" charset="0"/>
              </a:rPr>
              <a:t> </a:t>
            </a:r>
            <a:r>
              <a:rPr lang="en-US" sz="2800" b="1" cap="none" dirty="0" err="1" smtClean="0">
                <a:solidFill>
                  <a:schemeClr val="tx1"/>
                </a:solidFill>
                <a:latin typeface="Times New Roman" pitchFamily="18" charset="0"/>
                <a:cs typeface="Times New Roman" pitchFamily="18" charset="0"/>
              </a:rPr>
              <a:t>informa</a:t>
            </a:r>
            <a:r>
              <a:rPr lang="ro-RO" sz="2800" b="1" cap="none" dirty="0" err="1" smtClean="0">
                <a:solidFill>
                  <a:schemeClr val="tx1"/>
                </a:solidFill>
                <a:latin typeface="Times New Roman" pitchFamily="18" charset="0"/>
                <a:cs typeface="Times New Roman" pitchFamily="18" charset="0"/>
              </a:rPr>
              <a:t>ției</a:t>
            </a:r>
            <a:r>
              <a:rPr lang="ro-RO" sz="2800" b="1" cap="none" dirty="0" smtClean="0">
                <a:solidFill>
                  <a:schemeClr val="tx1"/>
                </a:solidFill>
                <a:latin typeface="Times New Roman" pitchFamily="18" charset="0"/>
                <a:cs typeface="Times New Roman" pitchFamily="18" charset="0"/>
              </a:rPr>
              <a:t>, completarea tabelelor ajutătoare, exemple de calcule </a:t>
            </a:r>
            <a:endParaRPr lang="en-US" sz="2800" b="1" cap="none" dirty="0">
              <a:solidFill>
                <a:schemeClr val="tx1"/>
              </a:solidFill>
              <a:latin typeface="Times New Roman" pitchFamily="18" charset="0"/>
              <a:cs typeface="Times New Roman" pitchFamily="18" charset="0"/>
            </a:endParaRPr>
          </a:p>
        </p:txBody>
      </p:sp>
      <p:sp>
        <p:nvSpPr>
          <p:cNvPr id="4" name="TextBox 3"/>
          <p:cNvSpPr txBox="1"/>
          <p:nvPr/>
        </p:nvSpPr>
        <p:spPr>
          <a:xfrm>
            <a:off x="533400" y="1768764"/>
            <a:ext cx="4863511" cy="369332"/>
          </a:xfrm>
          <a:prstGeom prst="rect">
            <a:avLst/>
          </a:prstGeom>
          <a:noFill/>
        </p:spPr>
        <p:txBody>
          <a:bodyPr wrap="none" rtlCol="0">
            <a:spAutoFit/>
          </a:bodyPr>
          <a:lstStyle/>
          <a:p>
            <a:r>
              <a:rPr lang="ro-RO" b="1" i="1" dirty="0" smtClean="0">
                <a:latin typeface="Times New Roman" pitchFamily="18" charset="0"/>
                <a:cs typeface="Times New Roman" pitchFamily="18" charset="0"/>
              </a:rPr>
              <a:t>I. Etapele procesului de aplicare a Metodologiei</a:t>
            </a:r>
            <a:endParaRPr lang="en-US" b="1" i="1" dirty="0">
              <a:latin typeface="Times New Roman" pitchFamily="18" charset="0"/>
              <a:cs typeface="Times New Roman" pitchFamily="18" charset="0"/>
            </a:endParaRPr>
          </a:p>
        </p:txBody>
      </p:sp>
      <p:graphicFrame>
        <p:nvGraphicFramePr>
          <p:cNvPr id="5" name="Diagram 4"/>
          <p:cNvGraphicFramePr/>
          <p:nvPr>
            <p:extLst>
              <p:ext uri="{D42A27DB-BD31-4B8C-83A1-F6EECF244321}">
                <p14:modId xmlns:p14="http://schemas.microsoft.com/office/powerpoint/2010/main" val="1992832409"/>
              </p:ext>
            </p:extLst>
          </p:nvPr>
        </p:nvGraphicFramePr>
        <p:xfrm>
          <a:off x="381000" y="2286000"/>
          <a:ext cx="8382000" cy="1676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658092121"/>
              </p:ext>
            </p:extLst>
          </p:nvPr>
        </p:nvGraphicFramePr>
        <p:xfrm>
          <a:off x="304800" y="4038600"/>
          <a:ext cx="8382000" cy="16764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08544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609600"/>
            <a:ext cx="8382000" cy="3046988"/>
          </a:xfrm>
          <a:prstGeom prst="rect">
            <a:avLst/>
          </a:prstGeom>
          <a:noFill/>
        </p:spPr>
        <p:txBody>
          <a:bodyPr wrap="square" rtlCol="0">
            <a:spAutoFit/>
          </a:bodyPr>
          <a:lstStyle/>
          <a:p>
            <a:r>
              <a:rPr lang="en-US" sz="1600" b="1" i="1" dirty="0" err="1" smtClean="0">
                <a:latin typeface="Times New Roman" pitchFamily="18" charset="0"/>
                <a:cs typeface="Times New Roman" pitchFamily="18" charset="0"/>
              </a:rPr>
              <a:t>Excep</a:t>
            </a:r>
            <a:r>
              <a:rPr lang="ro-RO" sz="1600" b="1" i="1" dirty="0" smtClean="0">
                <a:latin typeface="Times New Roman" pitchFamily="18" charset="0"/>
                <a:cs typeface="Times New Roman" pitchFamily="18" charset="0"/>
              </a:rPr>
              <a:t>ții:</a:t>
            </a:r>
          </a:p>
          <a:p>
            <a:endParaRPr lang="ro-RO" sz="1600" dirty="0" smtClean="0">
              <a:latin typeface="Times New Roman" pitchFamily="18" charset="0"/>
              <a:cs typeface="Times New Roman" pitchFamily="18" charset="0"/>
            </a:endParaRPr>
          </a:p>
          <a:p>
            <a:pPr marL="342900" indent="-342900">
              <a:buAutoNum type="arabicPeriod"/>
            </a:pPr>
            <a:r>
              <a:rPr lang="ro-RO" sz="1600" dirty="0" smtClean="0">
                <a:latin typeface="Times New Roman" pitchFamily="18" charset="0"/>
                <a:cs typeface="Times New Roman" pitchFamily="18" charset="0"/>
              </a:rPr>
              <a:t>ANRE examinează, aprobă și publică în </a:t>
            </a:r>
            <a:r>
              <a:rPr lang="ro-RO" sz="1600" dirty="0">
                <a:latin typeface="Times New Roman" pitchFamily="18" charset="0"/>
                <a:cs typeface="Times New Roman" pitchFamily="18" charset="0"/>
              </a:rPr>
              <a:t>MO</a:t>
            </a:r>
            <a:r>
              <a:rPr lang="ro-RO" sz="1600" dirty="0" smtClean="0">
                <a:latin typeface="Times New Roman" pitchFamily="18" charset="0"/>
                <a:cs typeface="Times New Roman" pitchFamily="18" charset="0"/>
              </a:rPr>
              <a:t> tarifele pentru apă potabilă și canalizare, în cazul </a:t>
            </a:r>
            <a:r>
              <a:rPr lang="ro-RO" sz="1600" dirty="0" err="1" smtClean="0">
                <a:latin typeface="Times New Roman" pitchFamily="18" charset="0"/>
                <a:cs typeface="Times New Roman" pitchFamily="18" charset="0"/>
              </a:rPr>
              <a:t>cînd</a:t>
            </a:r>
            <a:r>
              <a:rPr lang="ro-RO" sz="1600" dirty="0" smtClean="0">
                <a:latin typeface="Times New Roman" pitchFamily="18" charset="0"/>
                <a:cs typeface="Times New Roman" pitchFamily="18" charset="0"/>
              </a:rPr>
              <a:t> consiliul local deleagă funcțiile de aprobare a tarifelor către ANRE</a:t>
            </a:r>
          </a:p>
          <a:p>
            <a:pPr marL="342900" indent="-342900">
              <a:buAutoNum type="arabicPeriod"/>
            </a:pPr>
            <a:endParaRPr lang="ro-RO" sz="1600" dirty="0" smtClean="0">
              <a:latin typeface="Times New Roman" pitchFamily="18" charset="0"/>
              <a:cs typeface="Times New Roman" pitchFamily="18" charset="0"/>
            </a:endParaRPr>
          </a:p>
          <a:p>
            <a:pPr marL="342900" indent="-342900">
              <a:buAutoNum type="arabicPeriod"/>
            </a:pPr>
            <a:r>
              <a:rPr lang="ro-RO" sz="1600" dirty="0" smtClean="0">
                <a:latin typeface="Times New Roman" pitchFamily="18" charset="0"/>
                <a:cs typeface="Times New Roman" pitchFamily="18" charset="0"/>
              </a:rPr>
              <a:t>ANRE examinează, aprobă și publică </a:t>
            </a:r>
            <a:r>
              <a:rPr lang="ro-RO" sz="1600" dirty="0">
                <a:latin typeface="Times New Roman" pitchFamily="18" charset="0"/>
                <a:cs typeface="Times New Roman" pitchFamily="18" charset="0"/>
              </a:rPr>
              <a:t>în </a:t>
            </a:r>
            <a:r>
              <a:rPr lang="ro-RO" sz="1600" dirty="0" smtClean="0">
                <a:latin typeface="Times New Roman" pitchFamily="18" charset="0"/>
                <a:cs typeface="Times New Roman" pitchFamily="18" charset="0"/>
              </a:rPr>
              <a:t>MO tarifele </a:t>
            </a:r>
            <a:r>
              <a:rPr lang="ro-RO" sz="1600" dirty="0">
                <a:latin typeface="Times New Roman" pitchFamily="18" charset="0"/>
                <a:cs typeface="Times New Roman" pitchFamily="18" charset="0"/>
              </a:rPr>
              <a:t>pentru apă potabilă și </a:t>
            </a:r>
            <a:r>
              <a:rPr lang="ro-RO" sz="1600" dirty="0" smtClean="0">
                <a:latin typeface="Times New Roman" pitchFamily="18" charset="0"/>
                <a:cs typeface="Times New Roman" pitchFamily="18" charset="0"/>
              </a:rPr>
              <a:t>canalizare, în cazul </a:t>
            </a:r>
            <a:r>
              <a:rPr lang="ro-RO" sz="1600" dirty="0" err="1" smtClean="0">
                <a:latin typeface="Times New Roman" pitchFamily="18" charset="0"/>
                <a:cs typeface="Times New Roman" pitchFamily="18" charset="0"/>
              </a:rPr>
              <a:t>cînd</a:t>
            </a:r>
            <a:r>
              <a:rPr lang="ro-RO" sz="1600" dirty="0" smtClean="0">
                <a:latin typeface="Times New Roman" pitchFamily="18" charset="0"/>
                <a:cs typeface="Times New Roman" pitchFamily="18" charset="0"/>
              </a:rPr>
              <a:t> operatorul (la nivel de regiune, raion, municipiu, oraș) activează în condițiile unor acorduri sau contracte încheiate cu organismele internaționale, ratificate sau aprobate de Parlament, Guvern sau de consiliile locale </a:t>
            </a:r>
          </a:p>
          <a:p>
            <a:pPr marL="342900" indent="-342900">
              <a:buAutoNum type="arabicPeriod"/>
            </a:pPr>
            <a:endParaRPr lang="ro-RO" sz="1600" dirty="0">
              <a:latin typeface="Times New Roman" pitchFamily="18" charset="0"/>
              <a:cs typeface="Times New Roman" pitchFamily="18" charset="0"/>
            </a:endParaRPr>
          </a:p>
          <a:p>
            <a:pPr marL="342900" indent="-342900">
              <a:buAutoNum type="arabicPeriod"/>
            </a:pPr>
            <a:r>
              <a:rPr lang="ro-RO" sz="1600" dirty="0" smtClean="0">
                <a:latin typeface="Times New Roman" pitchFamily="18" charset="0"/>
                <a:cs typeface="Times New Roman" pitchFamily="18" charset="0"/>
              </a:rPr>
              <a:t>ANRE examinează</a:t>
            </a:r>
            <a:r>
              <a:rPr lang="ro-RO" sz="1600" dirty="0">
                <a:latin typeface="Times New Roman" pitchFamily="18" charset="0"/>
                <a:cs typeface="Times New Roman" pitchFamily="18" charset="0"/>
              </a:rPr>
              <a:t>, aprobă și publică în MO </a:t>
            </a:r>
            <a:r>
              <a:rPr lang="ro-RO" sz="1600" dirty="0" smtClean="0">
                <a:latin typeface="Times New Roman" pitchFamily="18" charset="0"/>
                <a:cs typeface="Times New Roman" pitchFamily="18" charset="0"/>
              </a:rPr>
              <a:t>tarifele </a:t>
            </a:r>
            <a:r>
              <a:rPr lang="ro-RO" sz="1600" dirty="0">
                <a:latin typeface="Times New Roman" pitchFamily="18" charset="0"/>
                <a:cs typeface="Times New Roman" pitchFamily="18" charset="0"/>
              </a:rPr>
              <a:t>pentru apă </a:t>
            </a:r>
            <a:r>
              <a:rPr lang="ro-RO" sz="1600" dirty="0" smtClean="0">
                <a:latin typeface="Times New Roman" pitchFamily="18" charset="0"/>
                <a:cs typeface="Times New Roman" pitchFamily="18" charset="0"/>
              </a:rPr>
              <a:t>tehnologică  furnizată la nivel de regiune, raion, municipiu și oraș.</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121908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229601" cy="4247317"/>
          </a:xfrm>
          <a:prstGeom prst="rect">
            <a:avLst/>
          </a:prstGeom>
          <a:noFill/>
        </p:spPr>
        <p:txBody>
          <a:bodyPr wrap="square" rtlCol="0">
            <a:spAutoFit/>
          </a:bodyPr>
          <a:lstStyle/>
          <a:p>
            <a:r>
              <a:rPr lang="ro-RO" b="1" u="sng" dirty="0" smtClean="0">
                <a:latin typeface="Times New Roman" pitchFamily="18" charset="0"/>
                <a:cs typeface="Times New Roman" pitchFamily="18" charset="0"/>
              </a:rPr>
              <a:t>Soluții pentru a avea un calcul corect și deplin:</a:t>
            </a:r>
          </a:p>
          <a:p>
            <a:endParaRPr lang="ro-RO" dirty="0">
              <a:latin typeface="Times New Roman" pitchFamily="18" charset="0"/>
              <a:cs typeface="Times New Roman" pitchFamily="18" charset="0"/>
            </a:endParaRPr>
          </a:p>
          <a:p>
            <a:pPr marL="342900" indent="-342900">
              <a:buFontTx/>
              <a:buAutoNum type="arabicPeriod"/>
            </a:pPr>
            <a:r>
              <a:rPr lang="ro-RO" dirty="0">
                <a:latin typeface="Times New Roman" pitchFamily="18" charset="0"/>
                <a:cs typeface="Times New Roman" pitchFamily="18" charset="0"/>
              </a:rPr>
              <a:t>Înainte de a începe de a pregăti </a:t>
            </a:r>
            <a:r>
              <a:rPr lang="ro-RO" dirty="0" smtClean="0">
                <a:latin typeface="Times New Roman" pitchFamily="18" charset="0"/>
                <a:cs typeface="Times New Roman" pitchFamily="18" charset="0"/>
              </a:rPr>
              <a:t>materialele, analizați amănunțit Metodologia</a:t>
            </a:r>
            <a:endParaRPr lang="ro-RO" dirty="0">
              <a:latin typeface="Times New Roman" pitchFamily="18" charset="0"/>
              <a:cs typeface="Times New Roman" pitchFamily="18" charset="0"/>
            </a:endParaRPr>
          </a:p>
          <a:p>
            <a:pPr marL="342900" indent="-342900">
              <a:buAutoNum type="arabicPeriod"/>
            </a:pPr>
            <a:endParaRPr lang="ro-RO" dirty="0">
              <a:latin typeface="Times New Roman" pitchFamily="18" charset="0"/>
              <a:cs typeface="Times New Roman" pitchFamily="18" charset="0"/>
            </a:endParaRPr>
          </a:p>
          <a:p>
            <a:pPr marL="342900" indent="-342900">
              <a:buAutoNum type="arabicPeriod"/>
            </a:pPr>
            <a:r>
              <a:rPr lang="ro-RO" dirty="0">
                <a:latin typeface="Times New Roman" pitchFamily="18" charset="0"/>
                <a:cs typeface="Times New Roman" pitchFamily="18" charset="0"/>
              </a:rPr>
              <a:t>Prezentarea informației bine structurate și </a:t>
            </a:r>
            <a:r>
              <a:rPr lang="ro-RO" dirty="0" smtClean="0">
                <a:latin typeface="Times New Roman" pitchFamily="18" charset="0"/>
                <a:cs typeface="Times New Roman" pitchFamily="18" charset="0"/>
              </a:rPr>
              <a:t>argumentate</a:t>
            </a:r>
          </a:p>
          <a:p>
            <a:pPr marL="342900" indent="-342900">
              <a:buAutoNum type="arabicPeriod"/>
            </a:pPr>
            <a:endParaRPr lang="ro-RO" dirty="0">
              <a:latin typeface="Times New Roman" pitchFamily="18" charset="0"/>
              <a:cs typeface="Times New Roman" pitchFamily="18" charset="0"/>
            </a:endParaRPr>
          </a:p>
          <a:p>
            <a:pPr marL="342900" indent="-342900">
              <a:buAutoNum type="arabicPeriod"/>
            </a:pPr>
            <a:r>
              <a:rPr lang="ro-RO" dirty="0" smtClean="0">
                <a:latin typeface="Times New Roman" pitchFamily="18" charset="0"/>
                <a:cs typeface="Times New Roman" pitchFamily="18" charset="0"/>
              </a:rPr>
              <a:t>Buna conlucrare între economiști – contabili – </a:t>
            </a:r>
            <a:r>
              <a:rPr lang="ro-RO" dirty="0">
                <a:latin typeface="Times New Roman" pitchFamily="18" charset="0"/>
                <a:cs typeface="Times New Roman" pitchFamily="18" charset="0"/>
              </a:rPr>
              <a:t>ingineri – </a:t>
            </a:r>
            <a:r>
              <a:rPr lang="ro-RO" dirty="0" smtClean="0">
                <a:latin typeface="Times New Roman" pitchFamily="18" charset="0"/>
                <a:cs typeface="Times New Roman" pitchFamily="18" charset="0"/>
              </a:rPr>
              <a:t>conducători </a:t>
            </a:r>
            <a:endParaRPr lang="ro-RO" dirty="0" smtClean="0">
              <a:latin typeface="Times New Roman" pitchFamily="18" charset="0"/>
              <a:cs typeface="Times New Roman" pitchFamily="18" charset="0"/>
            </a:endParaRPr>
          </a:p>
          <a:p>
            <a:pPr marL="342900" indent="-342900">
              <a:buAutoNum type="arabicPeriod"/>
            </a:pPr>
            <a:endParaRPr lang="ro-RO" dirty="0">
              <a:latin typeface="Times New Roman" pitchFamily="18" charset="0"/>
              <a:cs typeface="Times New Roman" pitchFamily="18" charset="0"/>
            </a:endParaRPr>
          </a:p>
          <a:p>
            <a:pPr marL="342900" indent="-342900">
              <a:buAutoNum type="arabicPeriod"/>
            </a:pPr>
            <a:r>
              <a:rPr lang="ro-RO" dirty="0" smtClean="0">
                <a:latin typeface="Times New Roman" pitchFamily="18" charset="0"/>
                <a:cs typeface="Times New Roman" pitchFamily="18" charset="0"/>
              </a:rPr>
              <a:t>Prezentarea operativă a informațiilor / explicațiilor suplimentare solicitate de reprezentanții </a:t>
            </a:r>
            <a:r>
              <a:rPr lang="ro-RO" dirty="0">
                <a:latin typeface="Times New Roman" pitchFamily="18" charset="0"/>
                <a:cs typeface="Times New Roman" pitchFamily="18" charset="0"/>
              </a:rPr>
              <a:t>ANRE </a:t>
            </a:r>
            <a:r>
              <a:rPr lang="ro-RO" dirty="0" smtClean="0">
                <a:latin typeface="Times New Roman" pitchFamily="18" charset="0"/>
                <a:cs typeface="Times New Roman" pitchFamily="18" charset="0"/>
              </a:rPr>
              <a:t> (conform Legii nr. 303/13.12.2013 – 3 zile lucrătoare)</a:t>
            </a:r>
          </a:p>
          <a:p>
            <a:pPr marL="342900" indent="-342900">
              <a:buAutoNum type="arabicPeriod"/>
            </a:pPr>
            <a:endParaRPr lang="ro-RO" dirty="0">
              <a:latin typeface="Times New Roman" pitchFamily="18" charset="0"/>
              <a:cs typeface="Times New Roman" pitchFamily="18" charset="0"/>
            </a:endParaRPr>
          </a:p>
          <a:p>
            <a:pPr marL="342900" indent="-342900">
              <a:buAutoNum type="arabicPeriod"/>
            </a:pPr>
            <a:r>
              <a:rPr lang="ro-RO" dirty="0" smtClean="0">
                <a:latin typeface="Times New Roman" pitchFamily="18" charset="0"/>
                <a:cs typeface="Times New Roman" pitchFamily="18" charset="0"/>
              </a:rPr>
              <a:t>Nu constituie argument pentru neprezentarea sau prezentarea incompletă a informației, modul în care este dusă evidența contabilă la întreprindere.</a:t>
            </a:r>
          </a:p>
          <a:p>
            <a:pPr marL="342900" indent="-342900">
              <a:buAutoNum type="arabicPeriod"/>
            </a:pPr>
            <a:endParaRPr lang="ro-RO" dirty="0"/>
          </a:p>
          <a:p>
            <a:pPr marL="342900" indent="-342900">
              <a:buAutoNum type="arabicPeriod"/>
            </a:pPr>
            <a:endParaRPr lang="en-US" dirty="0"/>
          </a:p>
        </p:txBody>
      </p:sp>
    </p:spTree>
    <p:extLst>
      <p:ext uri="{BB962C8B-B14F-4D97-AF65-F5344CB8AC3E}">
        <p14:creationId xmlns:p14="http://schemas.microsoft.com/office/powerpoint/2010/main" val="2664189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458200" cy="5262979"/>
          </a:xfrm>
          <a:prstGeom prst="rect">
            <a:avLst/>
          </a:prstGeom>
          <a:noFill/>
        </p:spPr>
        <p:txBody>
          <a:bodyPr wrap="square" rtlCol="0">
            <a:spAutoFit/>
          </a:bodyPr>
          <a:lstStyle/>
          <a:p>
            <a:r>
              <a:rPr lang="ro-RO" b="1" u="sng" dirty="0" smtClean="0">
                <a:latin typeface="Times New Roman" pitchFamily="18" charset="0"/>
                <a:cs typeface="Times New Roman" pitchFamily="18" charset="0"/>
              </a:rPr>
              <a:t>Taxa pe valoarea </a:t>
            </a:r>
            <a:r>
              <a:rPr lang="ro-RO" b="1" u="sng" dirty="0" err="1" smtClean="0">
                <a:latin typeface="Times New Roman" pitchFamily="18" charset="0"/>
                <a:cs typeface="Times New Roman" pitchFamily="18" charset="0"/>
              </a:rPr>
              <a:t>adaugată</a:t>
            </a:r>
            <a:r>
              <a:rPr lang="ro-RO" b="1" u="sng" dirty="0" smtClean="0">
                <a:latin typeface="Times New Roman" pitchFamily="18" charset="0"/>
                <a:cs typeface="Times New Roman" pitchFamily="18" charset="0"/>
              </a:rPr>
              <a:t> </a:t>
            </a:r>
          </a:p>
          <a:p>
            <a:endParaRPr lang="ro-RO" dirty="0">
              <a:latin typeface="Times New Roman" pitchFamily="18" charset="0"/>
              <a:cs typeface="Times New Roman" pitchFamily="18" charset="0"/>
            </a:endParaRPr>
          </a:p>
          <a:p>
            <a:r>
              <a:rPr lang="ro-RO" dirty="0" smtClean="0">
                <a:latin typeface="Times New Roman" pitchFamily="18" charset="0"/>
                <a:cs typeface="Times New Roman" pitchFamily="18" charset="0"/>
              </a:rPr>
              <a:t>Conform art.102 alin.2 din Codul Fiscal, </a:t>
            </a:r>
            <a:r>
              <a:rPr lang="vi-VN" dirty="0">
                <a:latin typeface="Times New Roman" pitchFamily="18" charset="0"/>
                <a:cs typeface="Times New Roman" pitchFamily="18" charset="0"/>
              </a:rPr>
              <a:t>Suma TVA, achitată sau care urmează a fi achitată, pe valorile materiale, serviciile procurate care sînt folosite pentru efectuarea livrărilor scutite de TVA nu se trece în cont şi se raportează la consumuri sau la cheltuieli</a:t>
            </a:r>
            <a:r>
              <a:rPr lang="vi-VN" dirty="0" smtClean="0">
                <a:latin typeface="Times New Roman" pitchFamily="18" charset="0"/>
                <a:cs typeface="Times New Roman" pitchFamily="18" charset="0"/>
              </a:rPr>
              <a:t>.</a:t>
            </a:r>
            <a:endParaRPr lang="ro-RO" dirty="0" smtClean="0">
              <a:latin typeface="Times New Roman" pitchFamily="18" charset="0"/>
              <a:cs typeface="Times New Roman" pitchFamily="18" charset="0"/>
            </a:endParaRPr>
          </a:p>
          <a:p>
            <a:endParaRPr lang="ro-RO" dirty="0">
              <a:latin typeface="Times New Roman" pitchFamily="18" charset="0"/>
              <a:cs typeface="Times New Roman" pitchFamily="18" charset="0"/>
            </a:endParaRPr>
          </a:p>
          <a:p>
            <a:r>
              <a:rPr lang="ro-RO" dirty="0" smtClean="0">
                <a:latin typeface="Times New Roman" pitchFamily="18" charset="0"/>
                <a:cs typeface="Times New Roman" pitchFamily="18" charset="0"/>
              </a:rPr>
              <a:t>Determinarea sumei TVA ce se raportează la cheltuieli</a:t>
            </a:r>
            <a:r>
              <a:rPr lang="ro-RO" dirty="0" smtClean="0">
                <a:latin typeface="Times New Roman" pitchFamily="18" charset="0"/>
                <a:cs typeface="Times New Roman" pitchFamily="18" charset="0"/>
              </a:rPr>
              <a:t>:</a:t>
            </a:r>
          </a:p>
          <a:p>
            <a:endParaRPr lang="ro-RO" sz="1000" dirty="0" smtClean="0">
              <a:latin typeface="Times New Roman" pitchFamily="18" charset="0"/>
              <a:cs typeface="Times New Roman" pitchFamily="18" charset="0"/>
            </a:endParaRPr>
          </a:p>
          <a:p>
            <a:pPr marL="342900" indent="-342900">
              <a:buAutoNum type="arabicPeriod"/>
            </a:pPr>
            <a:r>
              <a:rPr lang="ro-RO" dirty="0" smtClean="0">
                <a:latin typeface="Times New Roman" pitchFamily="18" charset="0"/>
                <a:cs typeface="Times New Roman" pitchFamily="18" charset="0"/>
              </a:rPr>
              <a:t>Determinarea </a:t>
            </a:r>
            <a:r>
              <a:rPr lang="ro-RO" dirty="0" err="1" smtClean="0">
                <a:latin typeface="Times New Roman" pitchFamily="18" charset="0"/>
                <a:cs typeface="Times New Roman" pitchFamily="18" charset="0"/>
              </a:rPr>
              <a:t>proratei</a:t>
            </a:r>
            <a:r>
              <a:rPr lang="ro-RO" dirty="0" smtClean="0">
                <a:latin typeface="Times New Roman" pitchFamily="18" charset="0"/>
                <a:cs typeface="Times New Roman" pitchFamily="18" charset="0"/>
              </a:rPr>
              <a:t>:</a:t>
            </a:r>
          </a:p>
          <a:p>
            <a:pPr marL="342900" indent="-342900">
              <a:buAutoNum type="arabicPeriod"/>
            </a:pPr>
            <a:endParaRPr lang="ro-RO" sz="600" dirty="0" smtClean="0">
              <a:latin typeface="Times New Roman" pitchFamily="18" charset="0"/>
              <a:cs typeface="Times New Roman" pitchFamily="18" charset="0"/>
            </a:endParaRPr>
          </a:p>
          <a:p>
            <a:r>
              <a:rPr lang="ro-RO" dirty="0" smtClean="0">
                <a:latin typeface="Times New Roman" pitchFamily="18" charset="0"/>
                <a:cs typeface="Times New Roman" pitchFamily="18" charset="0"/>
              </a:rPr>
              <a:t>                             </a:t>
            </a:r>
            <a:r>
              <a:rPr lang="ro-RO" b="1" dirty="0" err="1" smtClean="0">
                <a:latin typeface="Times New Roman" pitchFamily="18" charset="0"/>
                <a:cs typeface="Times New Roman" pitchFamily="18" charset="0"/>
              </a:rPr>
              <a:t>Prorata</a:t>
            </a:r>
            <a:r>
              <a:rPr lang="ro-RO" dirty="0" smtClean="0">
                <a:latin typeface="Times New Roman" pitchFamily="18" charset="0"/>
                <a:cs typeface="Times New Roman" pitchFamily="18" charset="0"/>
              </a:rPr>
              <a:t> = Livrările scutite de TVA / Total livrări</a:t>
            </a:r>
          </a:p>
          <a:p>
            <a:r>
              <a:rPr lang="ro-RO" dirty="0">
                <a:latin typeface="Times New Roman" pitchFamily="18" charset="0"/>
                <a:cs typeface="Times New Roman" pitchFamily="18" charset="0"/>
              </a:rPr>
              <a:t>	 </a:t>
            </a:r>
            <a:r>
              <a:rPr lang="ro-RO" dirty="0" smtClean="0">
                <a:latin typeface="Times New Roman" pitchFamily="18" charset="0"/>
                <a:cs typeface="Times New Roman" pitchFamily="18" charset="0"/>
              </a:rPr>
              <a:t>            </a:t>
            </a:r>
            <a:r>
              <a:rPr lang="ro-RO" dirty="0" err="1" smtClean="0">
                <a:latin typeface="Times New Roman" pitchFamily="18" charset="0"/>
                <a:cs typeface="Times New Roman" pitchFamily="18" charset="0"/>
              </a:rPr>
              <a:t>Prorata</a:t>
            </a:r>
            <a:r>
              <a:rPr lang="ro-RO" dirty="0" smtClean="0">
                <a:latin typeface="Times New Roman" pitchFamily="18" charset="0"/>
                <a:cs typeface="Times New Roman" pitchFamily="18" charset="0"/>
              </a:rPr>
              <a:t> = 1000 lei / 3000 lei = 0,33 ( </a:t>
            </a:r>
            <a:r>
              <a:rPr lang="ro-RO" dirty="0" err="1" smtClean="0">
                <a:latin typeface="Times New Roman" pitchFamily="18" charset="0"/>
                <a:cs typeface="Times New Roman" pitchFamily="18" charset="0"/>
              </a:rPr>
              <a:t>33</a:t>
            </a:r>
            <a:r>
              <a:rPr lang="ro-RO" dirty="0" smtClean="0">
                <a:latin typeface="Times New Roman" pitchFamily="18" charset="0"/>
                <a:cs typeface="Times New Roman" pitchFamily="18" charset="0"/>
              </a:rPr>
              <a:t>,3%)</a:t>
            </a:r>
          </a:p>
          <a:p>
            <a:endParaRPr lang="ro-RO" sz="600" dirty="0" smtClean="0">
              <a:latin typeface="Times New Roman" pitchFamily="18" charset="0"/>
              <a:cs typeface="Times New Roman" pitchFamily="18" charset="0"/>
            </a:endParaRPr>
          </a:p>
          <a:p>
            <a:pPr marL="342900" indent="-342900">
              <a:buAutoNum type="arabicPeriod" startAt="2"/>
            </a:pPr>
            <a:r>
              <a:rPr lang="ro-RO" dirty="0" smtClean="0">
                <a:latin typeface="Times New Roman" pitchFamily="18" charset="0"/>
                <a:cs typeface="Times New Roman" pitchFamily="18" charset="0"/>
              </a:rPr>
              <a:t>Determinarea valorii materialelor și serviciilor procurate fără TVA (</a:t>
            </a:r>
            <a:r>
              <a:rPr lang="ro-RO" dirty="0" err="1" smtClean="0">
                <a:latin typeface="Times New Roman" pitchFamily="18" charset="0"/>
                <a:cs typeface="Times New Roman" pitchFamily="18" charset="0"/>
              </a:rPr>
              <a:t>Procurari</a:t>
            </a:r>
            <a:r>
              <a:rPr lang="ro-RO" dirty="0" smtClean="0">
                <a:latin typeface="Times New Roman" pitchFamily="18" charset="0"/>
                <a:cs typeface="Times New Roman" pitchFamily="18" charset="0"/>
              </a:rPr>
              <a:t>)</a:t>
            </a:r>
          </a:p>
          <a:p>
            <a:pPr lvl="3"/>
            <a:r>
              <a:rPr lang="ro-RO" dirty="0" smtClean="0">
                <a:latin typeface="Times New Roman" pitchFamily="18" charset="0"/>
                <a:cs typeface="Times New Roman" pitchFamily="18" charset="0"/>
              </a:rPr>
              <a:t>     Procurări = 40000 lei</a:t>
            </a:r>
            <a:endParaRPr lang="ro-RO" dirty="0">
              <a:latin typeface="Times New Roman" pitchFamily="18" charset="0"/>
              <a:cs typeface="Times New Roman" pitchFamily="18" charset="0"/>
            </a:endParaRPr>
          </a:p>
          <a:p>
            <a:pPr marL="342900" indent="-342900">
              <a:buAutoNum type="arabicPeriod" startAt="2"/>
            </a:pPr>
            <a:r>
              <a:rPr lang="ro-RO" dirty="0" smtClean="0">
                <a:latin typeface="Times New Roman" pitchFamily="18" charset="0"/>
                <a:cs typeface="Times New Roman" pitchFamily="18" charset="0"/>
              </a:rPr>
              <a:t>Determinarea valorii TVA totale aferent procurărilor </a:t>
            </a:r>
          </a:p>
          <a:p>
            <a:pPr lvl="3"/>
            <a:r>
              <a:rPr lang="ro-RO" dirty="0" smtClean="0">
                <a:latin typeface="Times New Roman" pitchFamily="18" charset="0"/>
                <a:cs typeface="Times New Roman" pitchFamily="18" charset="0"/>
              </a:rPr>
              <a:t>     TVA </a:t>
            </a:r>
            <a:r>
              <a:rPr lang="ro-RO" dirty="0">
                <a:latin typeface="Times New Roman" pitchFamily="18" charset="0"/>
                <a:cs typeface="Times New Roman" pitchFamily="18" charset="0"/>
              </a:rPr>
              <a:t>totale </a:t>
            </a:r>
            <a:r>
              <a:rPr lang="ro-RO" dirty="0" smtClean="0">
                <a:latin typeface="Times New Roman" pitchFamily="18" charset="0"/>
                <a:cs typeface="Times New Roman" pitchFamily="18" charset="0"/>
              </a:rPr>
              <a:t>procurări = 8000 lei</a:t>
            </a:r>
          </a:p>
          <a:p>
            <a:pPr marL="342900" indent="-342900">
              <a:buAutoNum type="arabicPeriod" startAt="2"/>
            </a:pPr>
            <a:r>
              <a:rPr lang="ro-RO" dirty="0" smtClean="0">
                <a:latin typeface="Times New Roman" pitchFamily="18" charset="0"/>
                <a:cs typeface="Times New Roman" pitchFamily="18" charset="0"/>
              </a:rPr>
              <a:t>Determinarea </a:t>
            </a:r>
            <a:r>
              <a:rPr lang="ro-RO" dirty="0">
                <a:latin typeface="Times New Roman" pitchFamily="18" charset="0"/>
                <a:cs typeface="Times New Roman" pitchFamily="18" charset="0"/>
              </a:rPr>
              <a:t>sumei TVA ce se raportează la cheltuieli:</a:t>
            </a:r>
            <a:endParaRPr lang="ro-RO" dirty="0" smtClean="0">
              <a:latin typeface="Times New Roman" pitchFamily="18" charset="0"/>
              <a:cs typeface="Times New Roman" pitchFamily="18" charset="0"/>
            </a:endParaRPr>
          </a:p>
          <a:p>
            <a:pPr lvl="3"/>
            <a:r>
              <a:rPr lang="ro-RO" dirty="0" smtClean="0">
                <a:latin typeface="Times New Roman" pitchFamily="18" charset="0"/>
                <a:cs typeface="Times New Roman" pitchFamily="18" charset="0"/>
              </a:rPr>
              <a:t>     </a:t>
            </a:r>
            <a:r>
              <a:rPr lang="ro-RO" b="1" dirty="0" smtClean="0">
                <a:latin typeface="Times New Roman" pitchFamily="18" charset="0"/>
                <a:cs typeface="Times New Roman" pitchFamily="18" charset="0"/>
              </a:rPr>
              <a:t>TVA atribuit la cheltuieli </a:t>
            </a:r>
            <a:r>
              <a:rPr lang="ro-RO" dirty="0" smtClean="0">
                <a:latin typeface="Times New Roman" pitchFamily="18" charset="0"/>
                <a:cs typeface="Times New Roman" pitchFamily="18" charset="0"/>
              </a:rPr>
              <a:t>= Procurări * </a:t>
            </a:r>
            <a:r>
              <a:rPr lang="ro-RO" dirty="0" err="1" smtClean="0">
                <a:latin typeface="Times New Roman" pitchFamily="18" charset="0"/>
                <a:cs typeface="Times New Roman" pitchFamily="18" charset="0"/>
              </a:rPr>
              <a:t>Prorata</a:t>
            </a:r>
            <a:endParaRPr lang="ro-RO" dirty="0" smtClean="0">
              <a:latin typeface="Times New Roman" pitchFamily="18" charset="0"/>
              <a:cs typeface="Times New Roman" pitchFamily="18" charset="0"/>
            </a:endParaRPr>
          </a:p>
          <a:p>
            <a:pPr lvl="3"/>
            <a:r>
              <a:rPr lang="ro-RO" dirty="0" smtClean="0">
                <a:latin typeface="Times New Roman" pitchFamily="18" charset="0"/>
                <a:cs typeface="Times New Roman" pitchFamily="18" charset="0"/>
              </a:rPr>
              <a:t>     </a:t>
            </a:r>
            <a:r>
              <a:rPr lang="ro-RO" dirty="0">
                <a:latin typeface="Times New Roman" pitchFamily="18" charset="0"/>
                <a:cs typeface="Times New Roman" pitchFamily="18" charset="0"/>
              </a:rPr>
              <a:t>TVA atribuit la cheltuieli </a:t>
            </a:r>
            <a:r>
              <a:rPr lang="ro-RO" dirty="0" smtClean="0">
                <a:latin typeface="Times New Roman" pitchFamily="18" charset="0"/>
                <a:cs typeface="Times New Roman" pitchFamily="18" charset="0"/>
              </a:rPr>
              <a:t>= 8000 * 0,33 = 2664 lei </a:t>
            </a:r>
            <a:r>
              <a:rPr lang="ro-RO"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28414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57200"/>
          </a:xfrm>
        </p:spPr>
        <p:txBody>
          <a:bodyPr>
            <a:normAutofit/>
          </a:bodyPr>
          <a:lstStyle/>
          <a:p>
            <a:r>
              <a:rPr lang="ro-RO" sz="2000" b="1" dirty="0" smtClean="0">
                <a:latin typeface="Times New Roman" pitchFamily="18" charset="0"/>
                <a:cs typeface="Times New Roman" pitchFamily="18" charset="0"/>
              </a:rPr>
              <a:t>Determinarea cheltuielilor de bază</a:t>
            </a:r>
            <a:endParaRPr lang="en-US" sz="2000"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533400"/>
            <a:ext cx="8610600" cy="4953000"/>
          </a:xfrm>
        </p:spPr>
        <p:txBody>
          <a:bodyPr>
            <a:normAutofit fontScale="92500" lnSpcReduction="10000"/>
          </a:bodyPr>
          <a:lstStyle/>
          <a:p>
            <a:pPr marL="0" indent="0" algn="just">
              <a:spcBef>
                <a:spcPts val="600"/>
              </a:spcBef>
              <a:buNone/>
            </a:pPr>
            <a:r>
              <a:rPr lang="ro-RO" sz="1800" dirty="0" smtClean="0">
                <a:latin typeface="Times New Roman" pitchFamily="18" charset="0"/>
                <a:cs typeface="Times New Roman" pitchFamily="18" charset="0"/>
              </a:rPr>
              <a:t>	</a:t>
            </a:r>
            <a:r>
              <a:rPr lang="ro-RO" sz="1900" dirty="0" smtClean="0">
                <a:latin typeface="Times New Roman" pitchFamily="18" charset="0"/>
                <a:cs typeface="Times New Roman" pitchFamily="18" charset="0"/>
              </a:rPr>
              <a:t>Cheltuielile de bază </a:t>
            </a:r>
            <a:r>
              <a:rPr lang="vi-VN" sz="1900" dirty="0" smtClean="0">
                <a:latin typeface="Times New Roman" pitchFamily="18" charset="0"/>
                <a:cs typeface="Times New Roman" pitchFamily="18" charset="0"/>
              </a:rPr>
              <a:t>se determină de către operator pentru primul an de valabilitate al Metodologii – anul de bază, separat pentru fiecare tip de serviciu reglementat furnizat, se examinează şi se avizează de Agenţie, după caz, se aprobă de Consiliul local sau de Agenţie, după caz, ca cheltuieli de bază pentru prima perioadă de reglementare a tarifelor de 5 ani.</a:t>
            </a:r>
          </a:p>
          <a:p>
            <a:pPr marL="0" indent="0">
              <a:buNone/>
            </a:pPr>
            <a:endParaRPr lang="ro-RO" sz="1500" dirty="0" smtClean="0">
              <a:latin typeface="Times New Roman" pitchFamily="18" charset="0"/>
              <a:cs typeface="Times New Roman" pitchFamily="18" charset="0"/>
            </a:endParaRPr>
          </a:p>
          <a:p>
            <a:pPr>
              <a:buFont typeface="Wingdings" pitchFamily="2" charset="2"/>
              <a:buChar char="q"/>
            </a:pPr>
            <a:r>
              <a:rPr lang="vi-VN" sz="1900" dirty="0" smtClean="0">
                <a:latin typeface="Times New Roman" pitchFamily="18" charset="0"/>
                <a:cs typeface="Times New Roman" pitchFamily="18" charset="0"/>
              </a:rPr>
              <a:t>Cheltuieli materiale (CM</a:t>
            </a:r>
            <a:r>
              <a:rPr lang="ro-RO" sz="1900" dirty="0" smtClean="0">
                <a:latin typeface="Times New Roman" pitchFamily="18" charset="0"/>
                <a:cs typeface="Times New Roman" pitchFamily="18" charset="0"/>
              </a:rPr>
              <a:t>o</a:t>
            </a:r>
            <a:r>
              <a:rPr lang="vi-VN" sz="1900" dirty="0" smtClean="0">
                <a:latin typeface="Times New Roman" pitchFamily="18" charset="0"/>
                <a:cs typeface="Times New Roman" pitchFamily="18" charset="0"/>
              </a:rPr>
              <a:t>)</a:t>
            </a:r>
            <a:endParaRPr lang="ro-RO" sz="1900" dirty="0" smtClean="0">
              <a:latin typeface="Times New Roman" pitchFamily="18" charset="0"/>
              <a:cs typeface="Times New Roman" pitchFamily="18" charset="0"/>
            </a:endParaRPr>
          </a:p>
          <a:p>
            <a:pPr>
              <a:buFont typeface="Wingdings" pitchFamily="2" charset="2"/>
              <a:buChar char="q"/>
            </a:pPr>
            <a:r>
              <a:rPr lang="vi-VN" sz="1900" dirty="0" smtClean="0">
                <a:latin typeface="Times New Roman" pitchFamily="18" charset="0"/>
                <a:cs typeface="Times New Roman" pitchFamily="18" charset="0"/>
              </a:rPr>
              <a:t>Cheltuielile cu personalul (CP</a:t>
            </a:r>
            <a:r>
              <a:rPr lang="ro-RO" sz="1900" dirty="0" smtClean="0">
                <a:latin typeface="Times New Roman" pitchFamily="18" charset="0"/>
                <a:cs typeface="Times New Roman" pitchFamily="18" charset="0"/>
              </a:rPr>
              <a:t>o</a:t>
            </a:r>
            <a:r>
              <a:rPr lang="vi-VN" sz="1900" dirty="0" smtClean="0">
                <a:latin typeface="Times New Roman" pitchFamily="18" charset="0"/>
                <a:cs typeface="Times New Roman" pitchFamily="18" charset="0"/>
              </a:rPr>
              <a:t>)</a:t>
            </a:r>
            <a:endParaRPr lang="ro-RO" sz="1900" dirty="0" smtClean="0">
              <a:latin typeface="Times New Roman" pitchFamily="18" charset="0"/>
              <a:cs typeface="Times New Roman" pitchFamily="18" charset="0"/>
            </a:endParaRPr>
          </a:p>
          <a:p>
            <a:pPr>
              <a:buFont typeface="Wingdings" pitchFamily="2" charset="2"/>
              <a:buChar char="q"/>
            </a:pPr>
            <a:r>
              <a:rPr lang="vi-VN" sz="1900" dirty="0" smtClean="0">
                <a:latin typeface="Times New Roman" pitchFamily="18" charset="0"/>
                <a:cs typeface="Times New Roman" pitchFamily="18" charset="0"/>
              </a:rPr>
              <a:t>Cheltuielile de întreţinere şi exploatare a sistemelor publice de alimentare cu apă şi de canalizare (CÎE</a:t>
            </a:r>
            <a:r>
              <a:rPr lang="ro-RO" sz="1900" dirty="0" smtClean="0">
                <a:latin typeface="Times New Roman" pitchFamily="18" charset="0"/>
                <a:cs typeface="Times New Roman" pitchFamily="18" charset="0"/>
              </a:rPr>
              <a:t>o</a:t>
            </a:r>
            <a:r>
              <a:rPr lang="vi-VN" sz="1900" dirty="0" smtClean="0">
                <a:latin typeface="Times New Roman" pitchFamily="18" charset="0"/>
                <a:cs typeface="Times New Roman" pitchFamily="18" charset="0"/>
              </a:rPr>
              <a:t>)</a:t>
            </a:r>
            <a:endParaRPr lang="ro-RO" sz="1900" dirty="0" smtClean="0">
              <a:latin typeface="Times New Roman" pitchFamily="18" charset="0"/>
              <a:cs typeface="Times New Roman" pitchFamily="18" charset="0"/>
            </a:endParaRPr>
          </a:p>
          <a:p>
            <a:pPr>
              <a:buFont typeface="Wingdings" pitchFamily="2" charset="2"/>
              <a:buChar char="q"/>
            </a:pPr>
            <a:r>
              <a:rPr lang="vi-VN" sz="1900" dirty="0" smtClean="0">
                <a:latin typeface="Times New Roman" pitchFamily="18" charset="0"/>
                <a:cs typeface="Times New Roman" pitchFamily="18" charset="0"/>
              </a:rPr>
              <a:t>Cheltuieli de distribuire (CD</a:t>
            </a:r>
            <a:r>
              <a:rPr lang="ro-RO" sz="1900" dirty="0" smtClean="0">
                <a:latin typeface="Times New Roman" pitchFamily="18" charset="0"/>
                <a:cs typeface="Times New Roman" pitchFamily="18" charset="0"/>
              </a:rPr>
              <a:t>o</a:t>
            </a:r>
            <a:r>
              <a:rPr lang="vi-VN" sz="1900" dirty="0" smtClean="0">
                <a:latin typeface="Times New Roman" pitchFamily="18" charset="0"/>
                <a:cs typeface="Times New Roman" pitchFamily="18" charset="0"/>
              </a:rPr>
              <a:t>)</a:t>
            </a:r>
            <a:endParaRPr lang="ro-RO" sz="1900" dirty="0" smtClean="0">
              <a:latin typeface="Times New Roman" pitchFamily="18" charset="0"/>
              <a:cs typeface="Times New Roman" pitchFamily="18" charset="0"/>
            </a:endParaRPr>
          </a:p>
          <a:p>
            <a:pPr>
              <a:buFont typeface="Wingdings" pitchFamily="2" charset="2"/>
              <a:buChar char="q"/>
            </a:pPr>
            <a:r>
              <a:rPr lang="vi-VN" sz="1900" dirty="0" smtClean="0">
                <a:latin typeface="Times New Roman" pitchFamily="18" charset="0"/>
                <a:cs typeface="Times New Roman" pitchFamily="18" charset="0"/>
              </a:rPr>
              <a:t>Cheltuielile administrative (CA</a:t>
            </a:r>
            <a:r>
              <a:rPr lang="ro-RO" sz="1900" dirty="0" smtClean="0">
                <a:latin typeface="Times New Roman" pitchFamily="18" charset="0"/>
                <a:cs typeface="Times New Roman" pitchFamily="18" charset="0"/>
              </a:rPr>
              <a:t>o</a:t>
            </a:r>
            <a:r>
              <a:rPr lang="vi-VN" sz="1900" dirty="0" smtClean="0">
                <a:latin typeface="Times New Roman" pitchFamily="18" charset="0"/>
                <a:cs typeface="Times New Roman" pitchFamily="18" charset="0"/>
              </a:rPr>
              <a:t>) </a:t>
            </a:r>
            <a:endParaRPr lang="ro-RO" sz="1900" dirty="0" smtClean="0">
              <a:latin typeface="Times New Roman" pitchFamily="18" charset="0"/>
              <a:cs typeface="Times New Roman" pitchFamily="18" charset="0"/>
            </a:endParaRPr>
          </a:p>
          <a:p>
            <a:pPr marL="0" indent="0">
              <a:buNone/>
            </a:pPr>
            <a:r>
              <a:rPr lang="ro-RO" sz="1900" dirty="0" smtClean="0">
                <a:latin typeface="Times New Roman" pitchFamily="18" charset="0"/>
                <a:cs typeface="Times New Roman" pitchFamily="18" charset="0"/>
              </a:rPr>
              <a:t>	</a:t>
            </a:r>
          </a:p>
          <a:p>
            <a:pPr marL="0" indent="0">
              <a:buNone/>
            </a:pPr>
            <a:r>
              <a:rPr lang="ro-RO" sz="1900" dirty="0" smtClean="0">
                <a:latin typeface="Times New Roman" pitchFamily="18" charset="0"/>
                <a:cs typeface="Times New Roman" pitchFamily="18" charset="0"/>
              </a:rPr>
              <a:t>	Pentru determinarea cheltuielilor de bază este necesar de prezentat cheltuielile și volumele de apă efective pentru 5 ani precedenți primului an de valabilitate de Metodologie și prognoza pentru anul de bază. În baza efectivului, a planului de activitate și a normativelor se determină cheltuielile de bază pentru anul n=0. De asemenea, se prezintă documente financiar-contabile, tehnice etc.</a:t>
            </a:r>
            <a:endParaRPr lang="ro-RO" sz="1900" dirty="0">
              <a:latin typeface="Times New Roman" pitchFamily="18" charset="0"/>
              <a:cs typeface="Times New Roman" pitchFamily="18" charset="0"/>
            </a:endParaRPr>
          </a:p>
          <a:p>
            <a:pPr marL="0" indent="0">
              <a:buNone/>
            </a:pPr>
            <a:endParaRPr lang="en-US" sz="1900" dirty="0">
              <a:latin typeface="Times New Roman" pitchFamily="18" charset="0"/>
              <a:cs typeface="Times New Roman" pitchFamily="18" charset="0"/>
            </a:endParaRPr>
          </a:p>
        </p:txBody>
      </p:sp>
      <p:graphicFrame>
        <p:nvGraphicFramePr>
          <p:cNvPr id="4" name="Diagram 3"/>
          <p:cNvGraphicFramePr/>
          <p:nvPr>
            <p:extLst>
              <p:ext uri="{D42A27DB-BD31-4B8C-83A1-F6EECF244321}">
                <p14:modId xmlns:p14="http://schemas.microsoft.com/office/powerpoint/2010/main" val="2597747216"/>
              </p:ext>
            </p:extLst>
          </p:nvPr>
        </p:nvGraphicFramePr>
        <p:xfrm>
          <a:off x="2438400" y="5511800"/>
          <a:ext cx="3962400" cy="134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4156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752600"/>
            <a:ext cx="863729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7201" y="157601"/>
            <a:ext cx="8077200" cy="1477328"/>
          </a:xfrm>
          <a:prstGeom prst="rect">
            <a:avLst/>
          </a:prstGeom>
          <a:noFill/>
        </p:spPr>
        <p:txBody>
          <a:bodyPr wrap="square" rtlCol="0">
            <a:spAutoFit/>
          </a:bodyPr>
          <a:lstStyle/>
          <a:p>
            <a:r>
              <a:rPr lang="ro-RO" b="1" dirty="0" smtClean="0">
                <a:latin typeface="Times New Roman" pitchFamily="18" charset="0"/>
                <a:cs typeface="Times New Roman" pitchFamily="18" charset="0"/>
              </a:rPr>
              <a:t>Exemplu: Cheltuieli de distribuire</a:t>
            </a:r>
          </a:p>
          <a:p>
            <a:endParaRPr lang="ro-RO" sz="800" b="1" dirty="0" smtClean="0">
              <a:latin typeface="Times New Roman" pitchFamily="18" charset="0"/>
              <a:cs typeface="Times New Roman" pitchFamily="18" charset="0"/>
            </a:endParaRPr>
          </a:p>
          <a:p>
            <a:pPr marL="342900" indent="-342900">
              <a:buAutoNum type="arabicPeriod"/>
            </a:pPr>
            <a:r>
              <a:rPr lang="ro-RO" sz="1600" dirty="0" smtClean="0">
                <a:latin typeface="Times New Roman" pitchFamily="18" charset="0"/>
                <a:cs typeface="Times New Roman" pitchFamily="18" charset="0"/>
              </a:rPr>
              <a:t>Determinarea cheltuielilor de distribuire totale pe întreprindere (din evidența contabilă) </a:t>
            </a:r>
          </a:p>
          <a:p>
            <a:pPr marL="342900" indent="-342900">
              <a:buAutoNum type="arabicPeriod"/>
            </a:pPr>
            <a:r>
              <a:rPr lang="ro-RO" sz="1600" dirty="0" smtClean="0">
                <a:latin typeface="Times New Roman" pitchFamily="18" charset="0"/>
                <a:cs typeface="Times New Roman" pitchFamily="18" charset="0"/>
              </a:rPr>
              <a:t>Excluderea cheltuielilor de distribuire care </a:t>
            </a:r>
            <a:r>
              <a:rPr lang="en-US" sz="1600" dirty="0" smtClean="0">
                <a:latin typeface="Times New Roman" pitchFamily="18" charset="0"/>
                <a:cs typeface="Times New Roman" pitchFamily="18" charset="0"/>
              </a:rPr>
              <a:t>nu </a:t>
            </a:r>
            <a:r>
              <a:rPr lang="en-US" sz="1600" dirty="0" err="1" smtClean="0">
                <a:latin typeface="Times New Roman" pitchFamily="18" charset="0"/>
                <a:cs typeface="Times New Roman" pitchFamily="18" charset="0"/>
              </a:rPr>
              <a:t>sunt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justificate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cele</a:t>
            </a:r>
            <a:r>
              <a:rPr lang="en-US" sz="1600" dirty="0" smtClean="0">
                <a:latin typeface="Times New Roman" pitchFamily="18" charset="0"/>
                <a:cs typeface="Times New Roman" pitchFamily="18" charset="0"/>
              </a:rPr>
              <a:t> care nu </a:t>
            </a:r>
            <a:r>
              <a:rPr lang="en-US" sz="1600" dirty="0" err="1" smtClean="0">
                <a:latin typeface="Times New Roman" pitchFamily="18" charset="0"/>
                <a:cs typeface="Times New Roman" pitchFamily="18" charset="0"/>
              </a:rPr>
              <a:t>sunt</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prev</a:t>
            </a:r>
            <a:r>
              <a:rPr lang="ro-RO" sz="1600" dirty="0" err="1" smtClean="0">
                <a:latin typeface="Times New Roman" pitchFamily="18" charset="0"/>
                <a:cs typeface="Times New Roman" pitchFamily="18" charset="0"/>
              </a:rPr>
              <a:t>ăzute</a:t>
            </a:r>
            <a:r>
              <a:rPr lang="ro-RO" sz="1600" dirty="0" smtClean="0">
                <a:latin typeface="Times New Roman" pitchFamily="18" charset="0"/>
                <a:cs typeface="Times New Roman" pitchFamily="18" charset="0"/>
              </a:rPr>
              <a:t> de metodologie)</a:t>
            </a:r>
          </a:p>
          <a:p>
            <a:pPr marL="342900" indent="-342900">
              <a:buAutoNum type="arabicPeriod"/>
            </a:pPr>
            <a:r>
              <a:rPr lang="ro-RO" sz="1600" dirty="0" smtClean="0">
                <a:latin typeface="Times New Roman" pitchFamily="18" charset="0"/>
                <a:cs typeface="Times New Roman" pitchFamily="18" charset="0"/>
              </a:rPr>
              <a:t>Gruparea cheltuielilor de distribuire conform metodologiei</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2978050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57601"/>
            <a:ext cx="8382000" cy="892552"/>
          </a:xfrm>
          <a:prstGeom prst="rect">
            <a:avLst/>
          </a:prstGeom>
          <a:noFill/>
        </p:spPr>
        <p:txBody>
          <a:bodyPr wrap="square" rtlCol="0">
            <a:spAutoFit/>
          </a:bodyPr>
          <a:lstStyle/>
          <a:p>
            <a:r>
              <a:rPr lang="ro-RO" b="1" dirty="0" smtClean="0">
                <a:latin typeface="Times New Roman" pitchFamily="18" charset="0"/>
                <a:cs typeface="Times New Roman" pitchFamily="18" charset="0"/>
              </a:rPr>
              <a:t>Exemplu: Cheltuieli de distribuire</a:t>
            </a:r>
          </a:p>
          <a:p>
            <a:endParaRPr lang="ro-RO" b="1" dirty="0" smtClean="0">
              <a:latin typeface="Times New Roman" pitchFamily="18" charset="0"/>
              <a:cs typeface="Times New Roman" pitchFamily="18" charset="0"/>
            </a:endParaRPr>
          </a:p>
          <a:p>
            <a:r>
              <a:rPr lang="ro-RO" sz="1600" dirty="0" smtClean="0">
                <a:latin typeface="Times New Roman" pitchFamily="18" charset="0"/>
                <a:cs typeface="Times New Roman" pitchFamily="18" charset="0"/>
              </a:rPr>
              <a:t>4. Alocarea cheltuielilor de distribuire proporțional veniturilor</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363" y="990601"/>
            <a:ext cx="8423128" cy="5105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7200" y="6400800"/>
            <a:ext cx="7625806" cy="338554"/>
          </a:xfrm>
          <a:prstGeom prst="rect">
            <a:avLst/>
          </a:prstGeom>
          <a:noFill/>
        </p:spPr>
        <p:txBody>
          <a:bodyPr wrap="none" rtlCol="0">
            <a:spAutoFit/>
          </a:bodyPr>
          <a:lstStyle/>
          <a:p>
            <a:r>
              <a:rPr lang="en-US" sz="1600" dirty="0" err="1" smtClean="0">
                <a:latin typeface="Times New Roman" pitchFamily="18" charset="0"/>
                <a:cs typeface="Times New Roman" pitchFamily="18" charset="0"/>
              </a:rPr>
              <a:t>Alocarea</a:t>
            </a:r>
            <a:r>
              <a:rPr lang="en-US" sz="1600" dirty="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cheltuielilor</a:t>
            </a:r>
            <a:r>
              <a:rPr lang="en-US" sz="1600" dirty="0" smtClean="0">
                <a:latin typeface="Times New Roman" pitchFamily="18" charset="0"/>
                <a:cs typeface="Times New Roman" pitchFamily="18" charset="0"/>
              </a:rPr>
              <a:t> de </a:t>
            </a:r>
            <a:r>
              <a:rPr lang="en-US" sz="1600" dirty="0" err="1" smtClean="0">
                <a:latin typeface="Times New Roman" pitchFamily="18" charset="0"/>
                <a:cs typeface="Times New Roman" pitchFamily="18" charset="0"/>
              </a:rPr>
              <a:t>distribuire</a:t>
            </a:r>
            <a:r>
              <a:rPr lang="en-US" sz="1600" dirty="0" smtClean="0">
                <a:latin typeface="Times New Roman" pitchFamily="18" charset="0"/>
                <a:cs typeface="Times New Roman" pitchFamily="18" charset="0"/>
              </a:rPr>
              <a:t> se face </a:t>
            </a:r>
            <a:r>
              <a:rPr lang="ro-RO" sz="1600" dirty="0" smtClean="0">
                <a:latin typeface="Times New Roman" pitchFamily="18" charset="0"/>
                <a:cs typeface="Times New Roman" pitchFamily="18" charset="0"/>
              </a:rPr>
              <a:t>proporțional</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veniturilor</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ob</a:t>
            </a:r>
            <a:r>
              <a:rPr lang="ro-RO" sz="1600" dirty="0" smtClean="0">
                <a:latin typeface="Times New Roman" pitchFamily="18" charset="0"/>
                <a:cs typeface="Times New Roman" pitchFamily="18" charset="0"/>
              </a:rPr>
              <a:t>ț</a:t>
            </a:r>
            <a:r>
              <a:rPr lang="en-US" sz="1600" dirty="0" err="1" smtClean="0">
                <a:latin typeface="Times New Roman" pitchFamily="18" charset="0"/>
                <a:cs typeface="Times New Roman" pitchFamily="18" charset="0"/>
              </a:rPr>
              <a:t>inute</a:t>
            </a:r>
            <a:r>
              <a:rPr lang="en-US"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î</a:t>
            </a:r>
            <a:r>
              <a:rPr lang="en-US" sz="1600" dirty="0" smtClean="0">
                <a:latin typeface="Times New Roman" pitchFamily="18" charset="0"/>
                <a:cs typeface="Times New Roman" pitchFamily="18" charset="0"/>
              </a:rPr>
              <a:t>n </a:t>
            </a:r>
            <a:r>
              <a:rPr lang="en-US" sz="1600" dirty="0" err="1" smtClean="0">
                <a:latin typeface="Times New Roman" pitchFamily="18" charset="0"/>
                <a:cs typeface="Times New Roman" pitchFamily="18" charset="0"/>
              </a:rPr>
              <a:t>anul</a:t>
            </a:r>
            <a:r>
              <a:rPr lang="en-US"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n-1.</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4000296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8636" y="304799"/>
            <a:ext cx="8686800" cy="1754326"/>
          </a:xfrm>
          <a:prstGeom prst="rect">
            <a:avLst/>
          </a:prstGeom>
          <a:noFill/>
        </p:spPr>
        <p:txBody>
          <a:bodyPr wrap="square" rtlCol="0">
            <a:spAutoFit/>
          </a:bodyPr>
          <a:lstStyle/>
          <a:p>
            <a:pPr algn="just"/>
            <a:r>
              <a:rPr lang="ro-RO" dirty="0" smtClean="0">
                <a:latin typeface="Times New Roman" pitchFamily="18" charset="0"/>
                <a:cs typeface="Times New Roman" pitchFamily="18" charset="0"/>
              </a:rPr>
              <a:t>După ce calculele au fost efectuate de către operator, acesta prezintă cheltuielile de bază spre examinare, avizare la ANRE , după caz. </a:t>
            </a:r>
          </a:p>
          <a:p>
            <a:pPr algn="just"/>
            <a:endParaRPr lang="ro-RO" dirty="0" smtClean="0">
              <a:latin typeface="Times New Roman" pitchFamily="18" charset="0"/>
              <a:cs typeface="Times New Roman" pitchFamily="18" charset="0"/>
            </a:endParaRPr>
          </a:p>
          <a:p>
            <a:pPr algn="just"/>
            <a:r>
              <a:rPr lang="ro-RO" dirty="0" smtClean="0">
                <a:latin typeface="Times New Roman" pitchFamily="18" charset="0"/>
                <a:cs typeface="Times New Roman" pitchFamily="18" charset="0"/>
              </a:rPr>
              <a:t>Suplimentar la tabel se prezintă documentele justificative, cum ar fi: contractele, documente contabile primare, alte tabele ajutătoare , </a:t>
            </a:r>
            <a:r>
              <a:rPr lang="en-US" dirty="0" err="1" smtClean="0">
                <a:latin typeface="Times New Roman" pitchFamily="18" charset="0"/>
                <a:cs typeface="Times New Roman" pitchFamily="18" charset="0"/>
              </a:rPr>
              <a:t>ordine</a:t>
            </a:r>
            <a:r>
              <a:rPr lang="en-US" dirty="0" smtClean="0">
                <a:latin typeface="Times New Roman" pitchFamily="18" charset="0"/>
                <a:cs typeface="Times New Roman" pitchFamily="18" charset="0"/>
              </a:rPr>
              <a:t> interne, </a:t>
            </a:r>
            <a:r>
              <a:rPr lang="en-US" dirty="0" err="1" smtClean="0">
                <a:latin typeface="Times New Roman" pitchFamily="18" charset="0"/>
                <a:cs typeface="Times New Roman" pitchFamily="18" charset="0"/>
              </a:rPr>
              <a:t>regulamente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planul</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activitate</a:t>
            </a:r>
            <a:r>
              <a:rPr lang="en-US" dirty="0" smtClean="0">
                <a:latin typeface="Times New Roman" pitchFamily="18" charset="0"/>
                <a:cs typeface="Times New Roman" pitchFamily="18" charset="0"/>
              </a:rPr>
              <a:t> a </a:t>
            </a:r>
            <a:r>
              <a:rPr lang="ro-RO" dirty="0" smtClean="0">
                <a:latin typeface="Times New Roman" pitchFamily="18" charset="0"/>
                <a:cs typeface="Times New Roman" pitchFamily="18" charset="0"/>
              </a:rPr>
              <a:t>operatorului etc. </a:t>
            </a:r>
            <a:r>
              <a:rPr lang="ro-RO"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graphicFrame>
        <p:nvGraphicFramePr>
          <p:cNvPr id="3" name="Diagram 2"/>
          <p:cNvGraphicFramePr/>
          <p:nvPr>
            <p:extLst>
              <p:ext uri="{D42A27DB-BD31-4B8C-83A1-F6EECF244321}">
                <p14:modId xmlns:p14="http://schemas.microsoft.com/office/powerpoint/2010/main" val="619781534"/>
              </p:ext>
            </p:extLst>
          </p:nvPr>
        </p:nvGraphicFramePr>
        <p:xfrm>
          <a:off x="1676400" y="2209800"/>
          <a:ext cx="55626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8310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64" y="304800"/>
            <a:ext cx="8645236" cy="400110"/>
          </a:xfrm>
          <a:prstGeom prst="rect">
            <a:avLst/>
          </a:prstGeom>
        </p:spPr>
        <p:txBody>
          <a:bodyPr wrap="square">
            <a:spAutoFit/>
          </a:bodyPr>
          <a:lstStyle/>
          <a:p>
            <a:pPr lvl="0" algn="ctr"/>
            <a:r>
              <a:rPr lang="ro-RO" sz="2000" b="1" dirty="0">
                <a:latin typeface="Times New Roman" pitchFamily="18" charset="0"/>
                <a:cs typeface="Times New Roman" pitchFamily="18" charset="0"/>
              </a:rPr>
              <a:t>Determinarea, examinarea, avizarea, aprobarea tarifelor</a:t>
            </a:r>
            <a:endParaRPr lang="en-US" sz="2000" b="1" dirty="0">
              <a:latin typeface="Times New Roman" pitchFamily="18" charset="0"/>
              <a:cs typeface="Times New Roman" pitchFamily="18" charset="0"/>
            </a:endParaRPr>
          </a:p>
        </p:txBody>
      </p:sp>
      <p:graphicFrame>
        <p:nvGraphicFramePr>
          <p:cNvPr id="3" name="Diagram 2"/>
          <p:cNvGraphicFramePr/>
          <p:nvPr>
            <p:extLst>
              <p:ext uri="{D42A27DB-BD31-4B8C-83A1-F6EECF244321}">
                <p14:modId xmlns:p14="http://schemas.microsoft.com/office/powerpoint/2010/main" val="4034105936"/>
              </p:ext>
            </p:extLst>
          </p:nvPr>
        </p:nvGraphicFramePr>
        <p:xfrm>
          <a:off x="839360" y="914400"/>
          <a:ext cx="7490417" cy="4151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77538" y="5562600"/>
            <a:ext cx="8814062" cy="923330"/>
          </a:xfrm>
          <a:prstGeom prst="rect">
            <a:avLst/>
          </a:prstGeom>
          <a:noFill/>
        </p:spPr>
        <p:txBody>
          <a:bodyPr wrap="square" rtlCol="0">
            <a:spAutoFit/>
          </a:bodyPr>
          <a:lstStyle/>
          <a:p>
            <a:pPr algn="just"/>
            <a:r>
              <a:rPr lang="ro-RO" dirty="0" smtClean="0">
                <a:latin typeface="Times New Roman" pitchFamily="18" charset="0"/>
                <a:cs typeface="Times New Roman" pitchFamily="18" charset="0"/>
              </a:rPr>
              <a:t>La ajustarea cheltuielilor de bază se aplică indicele prețurilor de consum prognozat de Ministerul Economiei (vezi site-ul </a:t>
            </a:r>
            <a:r>
              <a:rPr lang="ro-RO" dirty="0" err="1" smtClean="0">
                <a:latin typeface="Times New Roman" pitchFamily="18" charset="0"/>
                <a:cs typeface="Times New Roman" pitchFamily="18" charset="0"/>
                <a:hlinkClick r:id="rId7"/>
              </a:rPr>
              <a:t>www.mec.gov.md</a:t>
            </a:r>
            <a:r>
              <a:rPr lang="ro-RO" dirty="0" smtClean="0">
                <a:latin typeface="Times New Roman" pitchFamily="18" charset="0"/>
                <a:cs typeface="Times New Roman" pitchFamily="18" charset="0"/>
              </a:rPr>
              <a:t>, apoi </a:t>
            </a:r>
            <a:r>
              <a:rPr lang="ro-RO" b="1" dirty="0" smtClean="0">
                <a:latin typeface="Times New Roman" pitchFamily="18" charset="0"/>
                <a:cs typeface="Times New Roman" pitchFamily="18" charset="0"/>
              </a:rPr>
              <a:t>Situația macroeconomică, Prognozare macroeconomică, </a:t>
            </a:r>
            <a:r>
              <a:rPr lang="ro-RO" dirty="0" smtClean="0">
                <a:latin typeface="Times New Roman" pitchFamily="18" charset="0"/>
                <a:cs typeface="Times New Roman" pitchFamily="18" charset="0"/>
              </a:rPr>
              <a:t>Indicele prețului de consum mediu anual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17669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098"/>
            <a:ext cx="8077200" cy="369332"/>
          </a:xfrm>
          <a:prstGeom prst="rect">
            <a:avLst/>
          </a:prstGeom>
        </p:spPr>
        <p:txBody>
          <a:bodyPr wrap="square">
            <a:spAutoFit/>
          </a:bodyPr>
          <a:lstStyle/>
          <a:p>
            <a:pPr lvl="0" algn="ctr"/>
            <a:r>
              <a:rPr lang="ro-RO" b="1" u="sng" dirty="0">
                <a:latin typeface="Times New Roman" pitchFamily="18" charset="0"/>
                <a:cs typeface="Times New Roman" pitchFamily="18" charset="0"/>
              </a:rPr>
              <a:t>Ajustarea cheltuielilor de bază </a:t>
            </a:r>
            <a:r>
              <a:rPr lang="ro-RO" i="1" u="sng" dirty="0">
                <a:latin typeface="Times New Roman" pitchFamily="18" charset="0"/>
                <a:cs typeface="Times New Roman" pitchFamily="18" charset="0"/>
              </a:rPr>
              <a:t>(Continuare Exemplu Cheltuieli de </a:t>
            </a:r>
            <a:r>
              <a:rPr lang="ro-RO" i="1" u="sng" dirty="0" smtClean="0">
                <a:latin typeface="Times New Roman" pitchFamily="18" charset="0"/>
                <a:cs typeface="Times New Roman" pitchFamily="18" charset="0"/>
              </a:rPr>
              <a:t>distribuire):</a:t>
            </a:r>
            <a:endParaRPr lang="en-US" b="1" u="sng" dirty="0">
              <a:latin typeface="Times New Roman" pitchFamily="18" charset="0"/>
              <a:cs typeface="Times New Roman" pitchFamily="18" charset="0"/>
            </a:endParaRP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228" y="5512505"/>
            <a:ext cx="3943351" cy="452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38200" y="440300"/>
            <a:ext cx="7620000" cy="338554"/>
          </a:xfrm>
          <a:prstGeom prst="rect">
            <a:avLst/>
          </a:prstGeom>
          <a:noFill/>
        </p:spPr>
        <p:txBody>
          <a:bodyPr wrap="square" rtlCol="0">
            <a:spAutoFit/>
          </a:bodyPr>
          <a:lstStyle/>
          <a:p>
            <a:r>
              <a:rPr lang="ro-RO"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IPCM</a:t>
            </a:r>
            <a:r>
              <a:rPr lang="ro-RO" sz="1100" dirty="0" smtClean="0">
                <a:latin typeface="Times New Roman" pitchFamily="18" charset="0"/>
                <a:cs typeface="Times New Roman" pitchFamily="18" charset="0"/>
              </a:rPr>
              <a:t>2015</a:t>
            </a:r>
            <a:r>
              <a:rPr lang="ro-RO"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106,4          </a:t>
            </a:r>
            <a:r>
              <a:rPr lang="ro-RO" sz="1600" dirty="0" err="1" smtClean="0">
                <a:latin typeface="Times New Roman" pitchFamily="18" charset="0"/>
                <a:cs typeface="Times New Roman" pitchFamily="18" charset="0"/>
              </a:rPr>
              <a:t>CDo</a:t>
            </a:r>
            <a:r>
              <a:rPr lang="ro-RO" sz="1600" dirty="0" smtClean="0">
                <a:latin typeface="Times New Roman" pitchFamily="18" charset="0"/>
                <a:cs typeface="Times New Roman" pitchFamily="18" charset="0"/>
              </a:rPr>
              <a:t> apă potabilă = </a:t>
            </a:r>
            <a:r>
              <a:rPr lang="ro-RO" sz="1600" dirty="0" smtClean="0">
                <a:latin typeface="Times New Roman" pitchFamily="18" charset="0"/>
                <a:cs typeface="Times New Roman" pitchFamily="18" charset="0"/>
              </a:rPr>
              <a:t>8696 </a:t>
            </a:r>
            <a:r>
              <a:rPr lang="ro-RO" sz="1600" dirty="0" smtClean="0">
                <a:latin typeface="Times New Roman" pitchFamily="18" charset="0"/>
                <a:cs typeface="Times New Roman" pitchFamily="18" charset="0"/>
              </a:rPr>
              <a:t>lei </a:t>
            </a:r>
            <a:r>
              <a:rPr lang="ro-RO" sz="1600" dirty="0" smtClean="0">
                <a:latin typeface="Times New Roman" pitchFamily="18" charset="0"/>
                <a:cs typeface="Times New Roman" pitchFamily="18" charset="0"/>
              </a:rPr>
              <a:t>   </a:t>
            </a:r>
            <a:r>
              <a:rPr lang="ro-RO" sz="1600" dirty="0" err="1" smtClean="0">
                <a:latin typeface="Times New Roman" pitchFamily="18" charset="0"/>
                <a:cs typeface="Times New Roman" pitchFamily="18" charset="0"/>
              </a:rPr>
              <a:t>CDo</a:t>
            </a:r>
            <a:r>
              <a:rPr lang="ro-RO"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canalizare = </a:t>
            </a:r>
            <a:r>
              <a:rPr lang="ro-RO" sz="1600" dirty="0" smtClean="0">
                <a:latin typeface="Times New Roman" pitchFamily="18" charset="0"/>
                <a:cs typeface="Times New Roman" pitchFamily="18" charset="0"/>
              </a:rPr>
              <a:t>6488 lei</a:t>
            </a:r>
            <a:endParaRPr lang="en-US" sz="1600" dirty="0">
              <a:latin typeface="Times New Roman" pitchFamily="18" charset="0"/>
              <a:cs typeface="Times New Roman" pitchFamily="18" charset="0"/>
            </a:endParaRPr>
          </a:p>
        </p:txBody>
      </p:sp>
      <p:sp>
        <p:nvSpPr>
          <p:cNvPr id="9" name="TextBox 8"/>
          <p:cNvSpPr txBox="1"/>
          <p:nvPr/>
        </p:nvSpPr>
        <p:spPr>
          <a:xfrm>
            <a:off x="697343" y="5955573"/>
            <a:ext cx="8160327" cy="338554"/>
          </a:xfrm>
          <a:prstGeom prst="rect">
            <a:avLst/>
          </a:prstGeom>
          <a:noFill/>
        </p:spPr>
        <p:txBody>
          <a:bodyPr wrap="square" rtlCol="0">
            <a:spAutoFit/>
          </a:bodyPr>
          <a:lstStyle/>
          <a:p>
            <a:r>
              <a:rPr lang="ro-RO" sz="1600" b="1" dirty="0" err="1" smtClean="0">
                <a:latin typeface="Times New Roman" pitchFamily="18" charset="0"/>
                <a:cs typeface="Times New Roman" pitchFamily="18" charset="0"/>
              </a:rPr>
              <a:t>CDn</a:t>
            </a:r>
            <a:r>
              <a:rPr lang="ro-RO" sz="1600" b="1" dirty="0" smtClean="0">
                <a:latin typeface="Times New Roman" pitchFamily="18" charset="0"/>
                <a:cs typeface="Times New Roman" pitchFamily="18" charset="0"/>
              </a:rPr>
              <a:t> = </a:t>
            </a:r>
            <a:r>
              <a:rPr lang="ro-RO" sz="1600" b="1" dirty="0" smtClean="0">
                <a:latin typeface="Times New Roman" pitchFamily="18" charset="0"/>
                <a:cs typeface="Times New Roman" pitchFamily="18" charset="0"/>
              </a:rPr>
              <a:t>8696*(1+(6,4-0,2*6,4</a:t>
            </a:r>
            <a:r>
              <a:rPr lang="ro-RO" sz="1600" b="1" dirty="0" smtClean="0">
                <a:latin typeface="Times New Roman" pitchFamily="18" charset="0"/>
                <a:cs typeface="Times New Roman" pitchFamily="18" charset="0"/>
              </a:rPr>
              <a:t>)/100)*(1+0,043) = </a:t>
            </a:r>
            <a:r>
              <a:rPr lang="ro-RO" sz="1600" b="1" dirty="0" smtClean="0">
                <a:latin typeface="Times New Roman" pitchFamily="18" charset="0"/>
                <a:cs typeface="Times New Roman" pitchFamily="18" charset="0"/>
              </a:rPr>
              <a:t>9534,31 </a:t>
            </a:r>
            <a:r>
              <a:rPr lang="ro-RO" sz="1600" b="1" dirty="0" smtClean="0">
                <a:latin typeface="Times New Roman" pitchFamily="18" charset="0"/>
                <a:cs typeface="Times New Roman" pitchFamily="18" charset="0"/>
              </a:rPr>
              <a:t>lei </a:t>
            </a:r>
            <a:r>
              <a:rPr lang="ro-RO" sz="1600" b="1" dirty="0" smtClean="0">
                <a:latin typeface="Times New Roman" pitchFamily="18" charset="0"/>
                <a:cs typeface="Times New Roman" pitchFamily="18" charset="0"/>
              </a:rPr>
              <a:t> (pentru apă potabilă)</a:t>
            </a:r>
            <a:endParaRPr lang="en-US" sz="1600" b="1"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838200"/>
            <a:ext cx="7017326" cy="467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90415" y="6321381"/>
            <a:ext cx="8160327" cy="338554"/>
          </a:xfrm>
          <a:prstGeom prst="rect">
            <a:avLst/>
          </a:prstGeom>
          <a:noFill/>
        </p:spPr>
        <p:txBody>
          <a:bodyPr wrap="square" rtlCol="0">
            <a:spAutoFit/>
          </a:bodyPr>
          <a:lstStyle/>
          <a:p>
            <a:r>
              <a:rPr lang="ro-RO" sz="1600" b="1" dirty="0" err="1" smtClean="0">
                <a:latin typeface="Times New Roman" pitchFamily="18" charset="0"/>
                <a:cs typeface="Times New Roman" pitchFamily="18" charset="0"/>
              </a:rPr>
              <a:t>CDn</a:t>
            </a:r>
            <a:r>
              <a:rPr lang="ro-RO" sz="1600" b="1" dirty="0" smtClean="0">
                <a:latin typeface="Times New Roman" pitchFamily="18" charset="0"/>
                <a:cs typeface="Times New Roman" pitchFamily="18" charset="0"/>
              </a:rPr>
              <a:t> = </a:t>
            </a:r>
            <a:r>
              <a:rPr lang="ro-RO" sz="1600" b="1" dirty="0" smtClean="0">
                <a:latin typeface="Times New Roman" pitchFamily="18" charset="0"/>
                <a:cs typeface="Times New Roman" pitchFamily="18" charset="0"/>
              </a:rPr>
              <a:t>6488*(1+(6,4-0,2*6,4</a:t>
            </a:r>
            <a:r>
              <a:rPr lang="ro-RO" sz="1600" b="1" dirty="0" smtClean="0">
                <a:latin typeface="Times New Roman" pitchFamily="18" charset="0"/>
                <a:cs typeface="Times New Roman" pitchFamily="18" charset="0"/>
              </a:rPr>
              <a:t>)/100)*(</a:t>
            </a:r>
            <a:r>
              <a:rPr lang="ro-RO" sz="1600" b="1" dirty="0" smtClean="0">
                <a:latin typeface="Times New Roman" pitchFamily="18" charset="0"/>
                <a:cs typeface="Times New Roman" pitchFamily="18" charset="0"/>
              </a:rPr>
              <a:t>1+0,033</a:t>
            </a:r>
            <a:r>
              <a:rPr lang="ro-RO" sz="1600" b="1" dirty="0" smtClean="0">
                <a:latin typeface="Times New Roman" pitchFamily="18" charset="0"/>
                <a:cs typeface="Times New Roman" pitchFamily="18" charset="0"/>
              </a:rPr>
              <a:t>) = </a:t>
            </a:r>
            <a:r>
              <a:rPr lang="ro-RO" sz="1600" b="1" dirty="0" smtClean="0">
                <a:latin typeface="Times New Roman" pitchFamily="18" charset="0"/>
                <a:cs typeface="Times New Roman" pitchFamily="18" charset="0"/>
              </a:rPr>
              <a:t>7045,25 </a:t>
            </a:r>
            <a:r>
              <a:rPr lang="ro-RO" sz="1600" b="1" dirty="0" smtClean="0">
                <a:latin typeface="Times New Roman" pitchFamily="18" charset="0"/>
                <a:cs typeface="Times New Roman" pitchFamily="18" charset="0"/>
              </a:rPr>
              <a:t>lei </a:t>
            </a:r>
            <a:r>
              <a:rPr lang="ro-RO" sz="1600" b="1" dirty="0" smtClean="0">
                <a:latin typeface="Times New Roman" pitchFamily="18" charset="0"/>
                <a:cs typeface="Times New Roman" pitchFamily="18" charset="0"/>
              </a:rPr>
              <a:t> (pentru canalizare)</a:t>
            </a:r>
            <a:endParaRPr lang="en-US"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4078059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
            <a:ext cx="8229600" cy="369332"/>
          </a:xfrm>
          <a:prstGeom prst="rect">
            <a:avLst/>
          </a:prstGeom>
        </p:spPr>
        <p:txBody>
          <a:bodyPr wrap="square">
            <a:spAutoFit/>
          </a:bodyPr>
          <a:lstStyle/>
          <a:p>
            <a:pPr lvl="0" algn="ctr"/>
            <a:r>
              <a:rPr lang="ro-RO" b="1" dirty="0">
                <a:latin typeface="Times New Roman" pitchFamily="18" charset="0"/>
                <a:cs typeface="Times New Roman" pitchFamily="18" charset="0"/>
              </a:rPr>
              <a:t>Determinarea tarifelor actualizate, devierile tarifare</a:t>
            </a:r>
            <a:endParaRPr lang="en-US" b="1" dirty="0">
              <a:latin typeface="Times New Roman" pitchFamily="18" charset="0"/>
              <a:cs typeface="Times New Roman" pitchFamily="18" charset="0"/>
            </a:endParaRPr>
          </a:p>
        </p:txBody>
      </p:sp>
      <p:sp>
        <p:nvSpPr>
          <p:cNvPr id="3" name="TextBox 2"/>
          <p:cNvSpPr txBox="1"/>
          <p:nvPr/>
        </p:nvSpPr>
        <p:spPr>
          <a:xfrm>
            <a:off x="304800" y="609600"/>
            <a:ext cx="8153400" cy="2308324"/>
          </a:xfrm>
          <a:prstGeom prst="rect">
            <a:avLst/>
          </a:prstGeom>
          <a:noFill/>
        </p:spPr>
        <p:txBody>
          <a:bodyPr wrap="square" rtlCol="0">
            <a:spAutoFit/>
          </a:bodyPr>
          <a:lstStyle/>
          <a:p>
            <a:pPr algn="just"/>
            <a:r>
              <a:rPr lang="ro-RO" dirty="0">
                <a:latin typeface="Times New Roman" pitchFamily="18" charset="0"/>
                <a:cs typeface="Times New Roman" pitchFamily="18" charset="0"/>
              </a:rPr>
              <a:t>Î</a:t>
            </a:r>
            <a:r>
              <a:rPr lang="en-US" dirty="0" smtClean="0">
                <a:latin typeface="Times New Roman" pitchFamily="18" charset="0"/>
                <a:cs typeface="Times New Roman" pitchFamily="18" charset="0"/>
              </a:rPr>
              <a:t>n </a:t>
            </a:r>
            <a:r>
              <a:rPr lang="en-US" dirty="0" err="1" smtClean="0">
                <a:latin typeface="Times New Roman" pitchFamily="18" charset="0"/>
                <a:cs typeface="Times New Roman" pitchFamily="18" charset="0"/>
              </a:rPr>
              <a:t>anul</a:t>
            </a:r>
            <a:r>
              <a:rPr lang="ro-RO" dirty="0" smtClean="0">
                <a:latin typeface="Times New Roman" pitchFamily="18" charset="0"/>
                <a:cs typeface="Times New Roman" pitchFamily="18" charset="0"/>
              </a:rPr>
              <a:t>  următor anului în care au fost aprobate tarifele, se actualizează valorile care au fost prognozate, astfel </a:t>
            </a:r>
            <a:r>
              <a:rPr lang="ro-RO" dirty="0" err="1" smtClean="0">
                <a:latin typeface="Times New Roman" pitchFamily="18" charset="0"/>
                <a:cs typeface="Times New Roman" pitchFamily="18" charset="0"/>
              </a:rPr>
              <a:t>determinîndu-se</a:t>
            </a:r>
            <a:r>
              <a:rPr lang="ro-RO" dirty="0" smtClean="0">
                <a:latin typeface="Times New Roman" pitchFamily="18" charset="0"/>
                <a:cs typeface="Times New Roman" pitchFamily="18" charset="0"/>
              </a:rPr>
              <a:t> tarifele actualizate. De asemenea, se aplică indicele prețurilor de consum publicat de Biroul Național de Statistică pentru anul n-1 (în loc de indicele prognozat de MEC) (vezi </a:t>
            </a:r>
            <a:r>
              <a:rPr lang="ro-RO" dirty="0" err="1" smtClean="0">
                <a:latin typeface="Times New Roman" pitchFamily="18" charset="0"/>
                <a:cs typeface="Times New Roman" pitchFamily="18" charset="0"/>
                <a:hlinkClick r:id="rId2"/>
              </a:rPr>
              <a:t>www.statistica.md</a:t>
            </a:r>
            <a:r>
              <a:rPr lang="ro-RO" dirty="0" smtClean="0">
                <a:latin typeface="Times New Roman" pitchFamily="18" charset="0"/>
                <a:cs typeface="Times New Roman" pitchFamily="18" charset="0"/>
              </a:rPr>
              <a:t> / Statistici pe domenii/ Prețuri).</a:t>
            </a:r>
          </a:p>
          <a:p>
            <a:endParaRPr lang="ro-RO" dirty="0">
              <a:latin typeface="Times New Roman" pitchFamily="18" charset="0"/>
              <a:cs typeface="Times New Roman" pitchFamily="18" charset="0"/>
            </a:endParaRPr>
          </a:p>
          <a:p>
            <a:r>
              <a:rPr lang="ro-RO" dirty="0" smtClean="0">
                <a:latin typeface="Times New Roman" pitchFamily="18" charset="0"/>
                <a:cs typeface="Times New Roman" pitchFamily="18" charset="0"/>
              </a:rPr>
              <a:t>Tarifele actualizate se aplică la </a:t>
            </a:r>
            <a:r>
              <a:rPr lang="ro-RO" dirty="0" err="1" smtClean="0">
                <a:latin typeface="Times New Roman" pitchFamily="18" charset="0"/>
                <a:cs typeface="Times New Roman" pitchFamily="18" charset="0"/>
              </a:rPr>
              <a:t>daterminarea</a:t>
            </a:r>
            <a:r>
              <a:rPr lang="ro-RO" dirty="0" smtClean="0">
                <a:latin typeface="Times New Roman" pitchFamily="18" charset="0"/>
                <a:cs typeface="Times New Roman" pitchFamily="18" charset="0"/>
              </a:rPr>
              <a:t> devierilor tarifare.</a:t>
            </a:r>
          </a:p>
          <a:p>
            <a:endParaRPr lang="en-US"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667000"/>
            <a:ext cx="7758113" cy="3769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8331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28600"/>
            <a:ext cx="7467600" cy="477054"/>
          </a:xfrm>
          <a:prstGeom prst="rect">
            <a:avLst/>
          </a:prstGeom>
          <a:noFill/>
        </p:spPr>
        <p:txBody>
          <a:bodyPr wrap="square" rtlCol="0">
            <a:spAutoFit/>
          </a:bodyPr>
          <a:lstStyle/>
          <a:p>
            <a:pPr algn="ctr"/>
            <a:r>
              <a:rPr lang="ro-RO" sz="2500" b="1" dirty="0" smtClean="0">
                <a:latin typeface="Times New Roman" pitchFamily="18" charset="0"/>
                <a:cs typeface="Times New Roman" pitchFamily="18" charset="0"/>
              </a:rPr>
              <a:t>Examinarea, avizarea, aprobarea tarifelor</a:t>
            </a:r>
            <a:endParaRPr lang="en-US" sz="2500" b="1" dirty="0">
              <a:latin typeface="Times New Roman" pitchFamily="18" charset="0"/>
              <a:cs typeface="Times New Roman" pitchFamily="18" charset="0"/>
            </a:endParaRPr>
          </a:p>
        </p:txBody>
      </p:sp>
      <p:graphicFrame>
        <p:nvGraphicFramePr>
          <p:cNvPr id="3" name="Diagram 2"/>
          <p:cNvGraphicFramePr/>
          <p:nvPr>
            <p:extLst>
              <p:ext uri="{D42A27DB-BD31-4B8C-83A1-F6EECF244321}">
                <p14:modId xmlns:p14="http://schemas.microsoft.com/office/powerpoint/2010/main" val="2114770834"/>
              </p:ext>
            </p:extLst>
          </p:nvPr>
        </p:nvGraphicFramePr>
        <p:xfrm>
          <a:off x="228600" y="705654"/>
          <a:ext cx="8763000" cy="53141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1767020"/>
      </p:ext>
    </p:extLst>
  </p:cSld>
  <p:clrMapOvr>
    <a:masterClrMapping/>
  </p:clrMapOvr>
</p:sld>
</file>

<file path=ppt/theme/theme1.xml><?xml version="1.0" encoding="utf-8"?>
<a:theme xmlns:a="http://schemas.openxmlformats.org/drawingml/2006/main" name="Office Theme">
  <a:themeElements>
    <a:clrScheme name="Custom 11">
      <a:dk1>
        <a:sysClr val="windowText" lastClr="000000"/>
      </a:dk1>
      <a:lt1>
        <a:srgbClr val="C6D9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732</TotalTime>
  <Words>816</Words>
  <Application>Microsoft Office PowerPoint</Application>
  <PresentationFormat>On-screen Show (4:3)</PresentationFormat>
  <Paragraphs>99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Prezentarea informației, completarea tabelelor ajutătoare, exemple de calcule </vt:lpstr>
      <vt:lpstr>Determinarea cheltuielilor de bază</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DG Win&amp;Soft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Prezentarea informației, completarea tabelelor ajutătoare, exemple de calcule</dc:title>
  <dc:creator>Olga Lozan</dc:creator>
  <cp:lastModifiedBy>Olga Lozan</cp:lastModifiedBy>
  <cp:revision>35</cp:revision>
  <dcterms:created xsi:type="dcterms:W3CDTF">2015-10-07T07:09:55Z</dcterms:created>
  <dcterms:modified xsi:type="dcterms:W3CDTF">2015-10-09T10:18:00Z</dcterms:modified>
</cp:coreProperties>
</file>