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77" r:id="rId4"/>
    <p:sldId id="268" r:id="rId5"/>
    <p:sldId id="278" r:id="rId6"/>
    <p:sldId id="260" r:id="rId7"/>
    <p:sldId id="280" r:id="rId8"/>
    <p:sldId id="261" r:id="rId9"/>
    <p:sldId id="263" r:id="rId10"/>
    <p:sldId id="264" r:id="rId11"/>
    <p:sldId id="272" r:id="rId12"/>
    <p:sldId id="273" r:id="rId13"/>
    <p:sldId id="274" r:id="rId14"/>
    <p:sldId id="275" r:id="rId15"/>
    <p:sldId id="282" r:id="rId16"/>
    <p:sldId id="266" r:id="rId17"/>
    <p:sldId id="270" r:id="rId18"/>
    <p:sldId id="286" r:id="rId19"/>
    <p:sldId id="283" r:id="rId20"/>
    <p:sldId id="284" r:id="rId21"/>
    <p:sldId id="285" r:id="rId22"/>
    <p:sldId id="26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Светлы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100" d="100"/>
          <a:sy n="100" d="100"/>
        </p:scale>
        <p:origin x="-294" y="-29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3349962-CB42-4D59-828C-15C59DE26A5C}" type="datetimeFigureOut">
              <a:rPr lang="en-US" smtClean="0"/>
              <a:t>06-Oct-15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9065B-BE37-4DE0-BE2E-1F1AD94588F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349962-CB42-4D59-828C-15C59DE26A5C}" type="datetimeFigureOut">
              <a:rPr lang="en-US" smtClean="0"/>
              <a:t>06-Oct-15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9065B-BE37-4DE0-BE2E-1F1AD94588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3349962-CB42-4D59-828C-15C59DE26A5C}" type="datetimeFigureOut">
              <a:rPr lang="en-US" smtClean="0"/>
              <a:t>06-Oct-15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9065B-BE37-4DE0-BE2E-1F1AD94588F4}"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349962-CB42-4D59-828C-15C59DE26A5C}" type="datetimeFigureOut">
              <a:rPr lang="en-US" smtClean="0"/>
              <a:t>06-Oct-15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9065B-BE37-4DE0-BE2E-1F1AD94588F4}"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349962-CB42-4D59-828C-15C59DE26A5C}" type="datetimeFigureOut">
              <a:rPr lang="en-US" smtClean="0"/>
              <a:t>06-Oct-15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9065B-BE37-4DE0-BE2E-1F1AD94588F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3349962-CB42-4D59-828C-15C59DE26A5C}" type="datetimeFigureOut">
              <a:rPr lang="en-US" smtClean="0"/>
              <a:t>06-Oct-15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9065B-BE37-4DE0-BE2E-1F1AD94588F4}"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3349962-CB42-4D59-828C-15C59DE26A5C}" type="datetimeFigureOut">
              <a:rPr lang="en-US" smtClean="0"/>
              <a:t>06-Oct-15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69065B-BE37-4DE0-BE2E-1F1AD94588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349962-CB42-4D59-828C-15C59DE26A5C}" type="datetimeFigureOut">
              <a:rPr lang="en-US" smtClean="0"/>
              <a:t>06-Oct-15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69065B-BE37-4DE0-BE2E-1F1AD94588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3349962-CB42-4D59-828C-15C59DE26A5C}" type="datetimeFigureOut">
              <a:rPr lang="en-US" smtClean="0"/>
              <a:t>06-Oct-15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69065B-BE37-4DE0-BE2E-1F1AD94588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3349962-CB42-4D59-828C-15C59DE26A5C}" type="datetimeFigureOut">
              <a:rPr lang="en-US" smtClean="0"/>
              <a:t>06-Oct-15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9065B-BE37-4DE0-BE2E-1F1AD94588F4}"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349962-CB42-4D59-828C-15C59DE26A5C}" type="datetimeFigureOut">
              <a:rPr lang="en-US" smtClean="0"/>
              <a:t>06-Oct-15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9065B-BE37-4DE0-BE2E-1F1AD94588F4}"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3349962-CB42-4D59-828C-15C59DE26A5C}" type="datetimeFigureOut">
              <a:rPr lang="en-US" smtClean="0"/>
              <a:t>06-Oct-15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EB69065B-BE37-4DE0-BE2E-1F1AD94588F4}"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09600" y="2438400"/>
            <a:ext cx="7848600" cy="1981200"/>
          </a:xfrm>
        </p:spPr>
        <p:txBody>
          <a:bodyPr>
            <a:normAutofit fontScale="90000"/>
          </a:bodyPr>
          <a:lstStyle/>
          <a:p>
            <a:r>
              <a:rPr lang="vi-VN" sz="2600" b="1" dirty="0">
                <a:solidFill>
                  <a:schemeClr val="tx1"/>
                </a:solidFill>
                <a:latin typeface="Times New Roman" pitchFamily="18" charset="0"/>
                <a:cs typeface="Times New Roman" pitchFamily="18" charset="0"/>
              </a:rPr>
              <a:t>Metodologia de determinare, aprobare şi aplicare a tarifelor pentru serviciul public de alimentare cu apă, de canalizare şi epurare a apelor uzate </a:t>
            </a:r>
            <a:r>
              <a:rPr lang="ro-RO" sz="2600" b="1" dirty="0" smtClean="0">
                <a:solidFill>
                  <a:schemeClr val="tx1"/>
                </a:solidFill>
                <a:latin typeface="Times New Roman" pitchFamily="18" charset="0"/>
                <a:cs typeface="Times New Roman" pitchFamily="18" charset="0"/>
              </a:rPr>
              <a:t/>
            </a:r>
            <a:br>
              <a:rPr lang="ro-RO" sz="2600" b="1" dirty="0" smtClean="0">
                <a:solidFill>
                  <a:schemeClr val="tx1"/>
                </a:solidFill>
                <a:latin typeface="Times New Roman" pitchFamily="18" charset="0"/>
                <a:cs typeface="Times New Roman" pitchFamily="18" charset="0"/>
              </a:rPr>
            </a:br>
            <a:r>
              <a:rPr lang="ro-RO" sz="1800" b="1" dirty="0" smtClean="0">
                <a:solidFill>
                  <a:schemeClr val="tx1"/>
                </a:solidFill>
                <a:latin typeface="Times New Roman" pitchFamily="18" charset="0"/>
                <a:cs typeface="Times New Roman" pitchFamily="18" charset="0"/>
              </a:rPr>
              <a:t/>
            </a:r>
            <a:br>
              <a:rPr lang="ro-RO" sz="1800" b="1" dirty="0" smtClean="0">
                <a:solidFill>
                  <a:schemeClr val="tx1"/>
                </a:solidFill>
                <a:latin typeface="Times New Roman" pitchFamily="18" charset="0"/>
                <a:cs typeface="Times New Roman" pitchFamily="18" charset="0"/>
              </a:rPr>
            </a:br>
            <a:r>
              <a:rPr lang="ro-RO" sz="1800" i="1" dirty="0" smtClean="0">
                <a:solidFill>
                  <a:schemeClr val="tx1"/>
                </a:solidFill>
                <a:latin typeface="Times New Roman" pitchFamily="18" charset="0"/>
                <a:cs typeface="Times New Roman" pitchFamily="18" charset="0"/>
              </a:rPr>
              <a:t>Nr.741 din 18.12.2014    </a:t>
            </a:r>
            <a:br>
              <a:rPr lang="ro-RO" sz="1800" i="1" dirty="0" smtClean="0">
                <a:solidFill>
                  <a:schemeClr val="tx1"/>
                </a:solidFill>
                <a:latin typeface="Times New Roman" pitchFamily="18" charset="0"/>
                <a:cs typeface="Times New Roman" pitchFamily="18" charset="0"/>
              </a:rPr>
            </a:br>
            <a:r>
              <a:rPr lang="ro-RO" sz="1800" i="1" dirty="0" smtClean="0">
                <a:solidFill>
                  <a:schemeClr val="tx1"/>
                </a:solidFill>
                <a:latin typeface="Times New Roman" pitchFamily="18" charset="0"/>
                <a:cs typeface="Times New Roman" pitchFamily="18" charset="0"/>
              </a:rPr>
              <a:t>(M.O. nr.33-38/258 din 13.02.2015)</a:t>
            </a:r>
            <a:endParaRPr lang="en-US" sz="1800" i="1" dirty="0">
              <a:solidFill>
                <a:schemeClr val="tx1"/>
              </a:solidFill>
              <a:latin typeface="Times New Roman" pitchFamily="18" charset="0"/>
              <a:cs typeface="Times New Roman" pitchFamily="18" charset="0"/>
            </a:endParaRPr>
          </a:p>
        </p:txBody>
      </p:sp>
      <p:sp>
        <p:nvSpPr>
          <p:cNvPr id="3" name="Прямоугольник 2"/>
          <p:cNvSpPr/>
          <p:nvPr/>
        </p:nvSpPr>
        <p:spPr>
          <a:xfrm>
            <a:off x="5304027" y="5236607"/>
            <a:ext cx="3611373" cy="738664"/>
          </a:xfrm>
          <a:prstGeom prst="rect">
            <a:avLst/>
          </a:prstGeom>
        </p:spPr>
        <p:txBody>
          <a:bodyPr wrap="none">
            <a:spAutoFit/>
          </a:bodyPr>
          <a:lstStyle/>
          <a:p>
            <a:pPr algn="r"/>
            <a:r>
              <a:rPr lang="en-US" sz="1400" b="1" cap="all" spc="50" dirty="0" smtClean="0">
                <a:solidFill>
                  <a:prstClr val="black"/>
                </a:solidFill>
                <a:latin typeface="Times New Roman" pitchFamily="18" charset="0"/>
                <a:ea typeface="+mj-ea"/>
                <a:cs typeface="Times New Roman" pitchFamily="18" charset="0"/>
              </a:rPr>
              <a:t>Olga</a:t>
            </a:r>
            <a:r>
              <a:rPr lang="ro-RO" sz="1400" b="1" cap="all" spc="50" dirty="0" smtClean="0">
                <a:solidFill>
                  <a:prstClr val="black"/>
                </a:solidFill>
                <a:latin typeface="Times New Roman" pitchFamily="18" charset="0"/>
                <a:ea typeface="+mj-ea"/>
                <a:cs typeface="Times New Roman" pitchFamily="18" charset="0"/>
              </a:rPr>
              <a:t> </a:t>
            </a:r>
            <a:r>
              <a:rPr lang="en-US" sz="1400" b="1" cap="all" spc="50" dirty="0" smtClean="0">
                <a:solidFill>
                  <a:prstClr val="black"/>
                </a:solidFill>
                <a:latin typeface="Times New Roman" pitchFamily="18" charset="0"/>
                <a:ea typeface="+mj-ea"/>
                <a:cs typeface="Times New Roman" pitchFamily="18" charset="0"/>
              </a:rPr>
              <a:t> LOZAN</a:t>
            </a:r>
            <a:r>
              <a:rPr lang="en-US" sz="1400" b="1" i="1" cap="all" spc="50" dirty="0" smtClean="0">
                <a:solidFill>
                  <a:prstClr val="black"/>
                </a:solidFill>
                <a:latin typeface="Times New Roman" pitchFamily="18" charset="0"/>
                <a:ea typeface="+mj-ea"/>
                <a:cs typeface="Times New Roman" pitchFamily="18" charset="0"/>
              </a:rPr>
              <a:t>, </a:t>
            </a:r>
            <a:endParaRPr lang="en-US" sz="1400" b="1" i="1" cap="all" spc="50" dirty="0">
              <a:solidFill>
                <a:prstClr val="black"/>
              </a:solidFill>
              <a:latin typeface="Times New Roman" pitchFamily="18" charset="0"/>
              <a:ea typeface="+mj-ea"/>
              <a:cs typeface="Times New Roman" pitchFamily="18" charset="0"/>
            </a:endParaRPr>
          </a:p>
          <a:p>
            <a:pPr algn="r"/>
            <a:r>
              <a:rPr lang="ro-RO" sz="1400" i="1" spc="50" dirty="0" smtClean="0">
                <a:solidFill>
                  <a:prstClr val="black"/>
                </a:solidFill>
                <a:latin typeface="Times New Roman" pitchFamily="18" charset="0"/>
                <a:ea typeface="+mj-ea"/>
                <a:cs typeface="Times New Roman" pitchFamily="18" charset="0"/>
              </a:rPr>
              <a:t>Secția aprovizionare cu apă și</a:t>
            </a:r>
            <a:r>
              <a:rPr lang="en-US" sz="1400" i="1" spc="50" dirty="0" smtClean="0">
                <a:solidFill>
                  <a:prstClr val="black"/>
                </a:solidFill>
                <a:latin typeface="Times New Roman" pitchFamily="18" charset="0"/>
                <a:ea typeface="+mj-ea"/>
                <a:cs typeface="Times New Roman" pitchFamily="18" charset="0"/>
              </a:rPr>
              <a:t> </a:t>
            </a:r>
            <a:r>
              <a:rPr lang="ro-RO" sz="1400" i="1" spc="50" dirty="0" smtClean="0">
                <a:solidFill>
                  <a:prstClr val="black"/>
                </a:solidFill>
                <a:latin typeface="Times New Roman" pitchFamily="18" charset="0"/>
                <a:ea typeface="+mj-ea"/>
                <a:cs typeface="Times New Roman" pitchFamily="18" charset="0"/>
              </a:rPr>
              <a:t>canalizare, </a:t>
            </a:r>
            <a:endParaRPr lang="ro-RO" sz="1400" i="1" cap="all" spc="50" dirty="0" smtClean="0">
              <a:solidFill>
                <a:prstClr val="black"/>
              </a:solidFill>
              <a:latin typeface="Times New Roman" pitchFamily="18" charset="0"/>
              <a:ea typeface="+mj-ea"/>
              <a:cs typeface="Times New Roman" pitchFamily="18" charset="0"/>
            </a:endParaRPr>
          </a:p>
          <a:p>
            <a:pPr algn="r"/>
            <a:r>
              <a:rPr lang="ro-RO" sz="1400" i="1" spc="50" dirty="0" smtClean="0">
                <a:solidFill>
                  <a:prstClr val="black"/>
                </a:solidFill>
                <a:latin typeface="Times New Roman" pitchFamily="18" charset="0"/>
                <a:ea typeface="+mj-ea"/>
                <a:cs typeface="Times New Roman" pitchFamily="18" charset="0"/>
              </a:rPr>
              <a:t>D</a:t>
            </a:r>
            <a:r>
              <a:rPr lang="en-US" sz="1400" i="1" spc="50" dirty="0" err="1" smtClean="0">
                <a:solidFill>
                  <a:prstClr val="black"/>
                </a:solidFill>
                <a:latin typeface="Times New Roman" pitchFamily="18" charset="0"/>
                <a:ea typeface="+mj-ea"/>
                <a:cs typeface="Times New Roman" pitchFamily="18" charset="0"/>
              </a:rPr>
              <a:t>epartamentul</a:t>
            </a:r>
            <a:r>
              <a:rPr lang="en-US" sz="1400" i="1" spc="50" dirty="0" smtClean="0">
                <a:solidFill>
                  <a:prstClr val="black"/>
                </a:solidFill>
                <a:latin typeface="Times New Roman" pitchFamily="18" charset="0"/>
                <a:ea typeface="+mj-ea"/>
                <a:cs typeface="Times New Roman" pitchFamily="18" charset="0"/>
              </a:rPr>
              <a:t> </a:t>
            </a:r>
            <a:r>
              <a:rPr lang="en-US" sz="1400" i="1" spc="50" dirty="0" err="1" smtClean="0">
                <a:solidFill>
                  <a:prstClr val="black"/>
                </a:solidFill>
                <a:latin typeface="Times New Roman" pitchFamily="18" charset="0"/>
                <a:ea typeface="+mj-ea"/>
                <a:cs typeface="Times New Roman" pitchFamily="18" charset="0"/>
              </a:rPr>
              <a:t>Tarife</a:t>
            </a:r>
            <a:r>
              <a:rPr lang="en-US" sz="1400" i="1" spc="50" dirty="0" smtClean="0">
                <a:solidFill>
                  <a:prstClr val="black"/>
                </a:solidFill>
                <a:latin typeface="Times New Roman" pitchFamily="18" charset="0"/>
                <a:ea typeface="+mj-ea"/>
                <a:cs typeface="Times New Roman" pitchFamily="18" charset="0"/>
              </a:rPr>
              <a:t> </a:t>
            </a:r>
            <a:r>
              <a:rPr lang="ro-RO" sz="1400" i="1" spc="50" dirty="0" smtClean="0">
                <a:solidFill>
                  <a:prstClr val="black"/>
                </a:solidFill>
                <a:latin typeface="Times New Roman" pitchFamily="18" charset="0"/>
                <a:ea typeface="+mj-ea"/>
                <a:cs typeface="Times New Roman" pitchFamily="18" charset="0"/>
              </a:rPr>
              <a:t>Și Analize Economice</a:t>
            </a:r>
            <a:endParaRPr lang="en-US" sz="1400" i="1" dirty="0">
              <a:latin typeface="Times New Roman" pitchFamily="18" charset="0"/>
              <a:cs typeface="Times New Roman" pitchFamily="18" charset="0"/>
            </a:endParaRPr>
          </a:p>
        </p:txBody>
      </p:sp>
      <p:pic>
        <p:nvPicPr>
          <p:cNvPr id="1031" name="Picture 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67600" y="228600"/>
            <a:ext cx="990600" cy="1229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7181850" y="1524001"/>
            <a:ext cx="1504950" cy="584775"/>
          </a:xfrm>
          <a:prstGeom prst="rect">
            <a:avLst/>
          </a:prstGeom>
        </p:spPr>
        <p:txBody>
          <a:bodyPr wrap="square">
            <a:spAutoFit/>
          </a:bodyPr>
          <a:lstStyle/>
          <a:p>
            <a:pPr lvl="0" algn="ctr"/>
            <a:r>
              <a:rPr lang="en-US" sz="3200" b="1" spc="50" dirty="0">
                <a:ln w="11430"/>
                <a:effectLst>
                  <a:outerShdw blurRad="76200" dist="50800" dir="5400000" algn="tl" rotWithShape="0">
                    <a:srgbClr val="000000">
                      <a:alpha val="65000"/>
                    </a:srgbClr>
                  </a:outerShdw>
                </a:effectLst>
                <a:latin typeface="Times New Roman" pitchFamily="18" charset="0"/>
                <a:cs typeface="Times New Roman" pitchFamily="18" charset="0"/>
              </a:rPr>
              <a:t>ANRE</a:t>
            </a:r>
          </a:p>
        </p:txBody>
      </p:sp>
      <p:sp>
        <p:nvSpPr>
          <p:cNvPr id="11" name="TextBox 10"/>
          <p:cNvSpPr txBox="1"/>
          <p:nvPr/>
        </p:nvSpPr>
        <p:spPr>
          <a:xfrm>
            <a:off x="228600" y="238125"/>
            <a:ext cx="5181600" cy="923330"/>
          </a:xfrm>
          <a:prstGeom prst="rect">
            <a:avLst/>
          </a:prstGeom>
          <a:noFill/>
        </p:spPr>
        <p:txBody>
          <a:bodyPr wrap="square" rtlCol="0">
            <a:spAutoFit/>
          </a:bodyPr>
          <a:lstStyle/>
          <a:p>
            <a:r>
              <a:rPr lang="en-US" i="1" dirty="0" err="1" smtClean="0">
                <a:latin typeface="Times New Roman" pitchFamily="18" charset="0"/>
                <a:cs typeface="Times New Roman" pitchFamily="18" charset="0"/>
              </a:rPr>
              <a:t>Modulul</a:t>
            </a:r>
            <a:r>
              <a:rPr lang="en-US" i="1" dirty="0" smtClean="0">
                <a:latin typeface="Times New Roman" pitchFamily="18" charset="0"/>
                <a:cs typeface="Times New Roman" pitchFamily="18" charset="0"/>
              </a:rPr>
              <a:t> 3 “</a:t>
            </a:r>
            <a:r>
              <a:rPr lang="en-US" i="1" dirty="0" err="1" smtClean="0">
                <a:latin typeface="Times New Roman" pitchFamily="18" charset="0"/>
                <a:cs typeface="Times New Roman" pitchFamily="18" charset="0"/>
              </a:rPr>
              <a:t>Managementul</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financiar</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Determinarea</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aprobarea</a:t>
            </a:r>
            <a:r>
              <a:rPr lang="en-US" i="1" dirty="0" smtClean="0">
                <a:latin typeface="Times New Roman" pitchFamily="18" charset="0"/>
                <a:cs typeface="Times New Roman" pitchFamily="18" charset="0"/>
              </a:rPr>
              <a:t> </a:t>
            </a:r>
            <a:r>
              <a:rPr lang="ro-RO" i="1" dirty="0" smtClean="0">
                <a:latin typeface="Times New Roman" pitchFamily="18" charset="0"/>
                <a:cs typeface="Times New Roman" pitchFamily="18" charset="0"/>
              </a:rPr>
              <a:t>și aplicarea tarifelor la serviciul public de alimentare cu apă și de canalizare”</a:t>
            </a:r>
            <a:endParaRPr lang="en-US" i="1" dirty="0">
              <a:latin typeface="Times New Roman" pitchFamily="18" charset="0"/>
              <a:cs typeface="Times New Roman" pitchFamily="18" charset="0"/>
            </a:endParaRPr>
          </a:p>
        </p:txBody>
      </p:sp>
      <p:sp>
        <p:nvSpPr>
          <p:cNvPr id="5" name="TextBox 4"/>
          <p:cNvSpPr txBox="1"/>
          <p:nvPr/>
        </p:nvSpPr>
        <p:spPr>
          <a:xfrm>
            <a:off x="7372990" y="6248400"/>
            <a:ext cx="1542410" cy="307777"/>
          </a:xfrm>
          <a:prstGeom prst="rect">
            <a:avLst/>
          </a:prstGeom>
          <a:noFill/>
        </p:spPr>
        <p:txBody>
          <a:bodyPr wrap="none" rtlCol="0">
            <a:spAutoFit/>
          </a:bodyPr>
          <a:lstStyle/>
          <a:p>
            <a:r>
              <a:rPr lang="ro-RO" sz="1400" i="1" dirty="0" smtClean="0">
                <a:latin typeface="Times New Roman" pitchFamily="18" charset="0"/>
                <a:cs typeface="Times New Roman" pitchFamily="18" charset="0"/>
              </a:rPr>
              <a:t>13 octombrie 2015</a:t>
            </a:r>
            <a:endParaRPr lang="en-US" sz="1400" i="1" dirty="0">
              <a:latin typeface="Times New Roman" pitchFamily="18" charset="0"/>
              <a:cs typeface="Times New Roman" pitchFamily="18" charset="0"/>
            </a:endParaRPr>
          </a:p>
        </p:txBody>
      </p:sp>
    </p:spTree>
    <p:extLst>
      <p:ext uri="{BB962C8B-B14F-4D97-AF65-F5344CB8AC3E}">
        <p14:creationId xmlns:p14="http://schemas.microsoft.com/office/powerpoint/2010/main" val="1582402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04799" y="273359"/>
            <a:ext cx="8077200" cy="490199"/>
          </a:xfrm>
          <a:prstGeom prst="rect">
            <a:avLst/>
          </a:prstGeom>
        </p:spPr>
        <p:txBody>
          <a:bodyPr wrap="square">
            <a:spAutoFit/>
          </a:bodyPr>
          <a:lstStyle/>
          <a:p>
            <a:pPr marL="457200" marR="0" algn="ctr">
              <a:lnSpc>
                <a:spcPct val="115000"/>
              </a:lnSpc>
              <a:spcBef>
                <a:spcPts val="0"/>
              </a:spcBef>
              <a:spcAft>
                <a:spcPts val="0"/>
              </a:spcAft>
            </a:pPr>
            <a:r>
              <a:rPr lang="ro-RO" sz="2400" b="1" dirty="0" smtClean="0">
                <a:effectLst/>
                <a:latin typeface="Times New Roman"/>
                <a:ea typeface="Times New Roman"/>
                <a:cs typeface="Times New Roman"/>
              </a:rPr>
              <a:t>DETERMINAREA ŞI AJUSTAREA CHELTUIELILOR</a:t>
            </a:r>
            <a:endParaRPr lang="en-US" sz="2400" dirty="0">
              <a:effectLst/>
              <a:latin typeface="Calibri"/>
              <a:ea typeface="Times New Roman"/>
              <a:cs typeface="Times New Roman"/>
            </a:endParaRPr>
          </a:p>
        </p:txBody>
      </p:sp>
      <p:sp>
        <p:nvSpPr>
          <p:cNvPr id="7" name="Rectangle 6"/>
          <p:cNvSpPr/>
          <p:nvPr/>
        </p:nvSpPr>
        <p:spPr>
          <a:xfrm>
            <a:off x="285748" y="875469"/>
            <a:ext cx="6115051" cy="338554"/>
          </a:xfrm>
          <a:prstGeom prst="rect">
            <a:avLst/>
          </a:prstGeom>
        </p:spPr>
        <p:txBody>
          <a:bodyPr wrap="square">
            <a:spAutoFit/>
          </a:bodyPr>
          <a:lstStyle/>
          <a:p>
            <a:r>
              <a:rPr lang="en-US" sz="1600" b="1" dirty="0" smtClean="0">
                <a:latin typeface="Times New Roman" pitchFamily="18" charset="0"/>
                <a:cs typeface="Times New Roman" pitchFamily="18" charset="0"/>
              </a:rPr>
              <a:t>4</a:t>
            </a:r>
            <a:r>
              <a:rPr lang="ro-RO" sz="1600" b="1" dirty="0" smtClean="0">
                <a:latin typeface="Times New Roman" pitchFamily="18" charset="0"/>
                <a:cs typeface="Times New Roman" pitchFamily="18" charset="0"/>
              </a:rPr>
              <a:t>. Cheltuieli </a:t>
            </a:r>
            <a:r>
              <a:rPr lang="en-US" sz="1600" b="1" dirty="0" err="1" smtClean="0">
                <a:latin typeface="Times New Roman" pitchFamily="18" charset="0"/>
                <a:cs typeface="Times New Roman" pitchFamily="18" charset="0"/>
              </a:rPr>
              <a:t>pentru</a:t>
            </a:r>
            <a:r>
              <a:rPr lang="en-US" sz="1600" b="1" dirty="0" smtClean="0">
                <a:latin typeface="Times New Roman" pitchFamily="18" charset="0"/>
                <a:cs typeface="Times New Roman" pitchFamily="18" charset="0"/>
              </a:rPr>
              <a:t> </a:t>
            </a:r>
            <a:r>
              <a:rPr lang="en-US" sz="1600" b="1" dirty="0" err="1" smtClean="0">
                <a:latin typeface="Times New Roman" pitchFamily="18" charset="0"/>
                <a:cs typeface="Times New Roman" pitchFamily="18" charset="0"/>
              </a:rPr>
              <a:t>energia</a:t>
            </a:r>
            <a:r>
              <a:rPr lang="en-US" sz="1600" b="1" dirty="0" smtClean="0">
                <a:latin typeface="Times New Roman" pitchFamily="18" charset="0"/>
                <a:cs typeface="Times New Roman" pitchFamily="18" charset="0"/>
              </a:rPr>
              <a:t> electric</a:t>
            </a:r>
            <a:r>
              <a:rPr lang="ro-RO" sz="1600" b="1" dirty="0" smtClean="0">
                <a:latin typeface="Times New Roman" pitchFamily="18" charset="0"/>
                <a:cs typeface="Times New Roman" pitchFamily="18" charset="0"/>
              </a:rPr>
              <a:t>ă</a:t>
            </a:r>
            <a:r>
              <a:rPr lang="en-US" sz="1600" b="1" dirty="0" smtClean="0">
                <a:latin typeface="Times New Roman" pitchFamily="18" charset="0"/>
                <a:cs typeface="Times New Roman" pitchFamily="18" charset="0"/>
              </a:rPr>
              <a:t> </a:t>
            </a:r>
            <a:r>
              <a:rPr lang="ro-RO" sz="1600" dirty="0" smtClean="0">
                <a:latin typeface="Times New Roman" pitchFamily="18" charset="0"/>
                <a:cs typeface="Times New Roman" pitchFamily="18" charset="0"/>
              </a:rPr>
              <a:t>se determină conform formulei</a:t>
            </a:r>
            <a:r>
              <a:rPr lang="en-US" sz="1600" dirty="0" smtClean="0">
                <a:latin typeface="Times New Roman" pitchFamily="18" charset="0"/>
                <a:cs typeface="Times New Roman" pitchFamily="18" charset="0"/>
              </a:rPr>
              <a:t>:</a:t>
            </a:r>
            <a:r>
              <a:rPr lang="ro-RO"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100000"/>
                    </a14:imgEffect>
                    <a14:imgEffect>
                      <a14:brightnessContrast bright="-49000" contrast="100000"/>
                    </a14:imgEffect>
                  </a14:imgLayer>
                </a14:imgProps>
              </a:ext>
              <a:ext uri="{28A0092B-C50C-407E-A947-70E740481C1C}">
                <a14:useLocalDpi xmlns:a14="http://schemas.microsoft.com/office/drawing/2010/main" val="0"/>
              </a:ext>
            </a:extLst>
          </a:blip>
          <a:srcRect/>
          <a:stretch>
            <a:fillRect/>
          </a:stretch>
        </p:blipFill>
        <p:spPr bwMode="auto">
          <a:xfrm>
            <a:off x="2457449" y="1295400"/>
            <a:ext cx="302895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381000" y="1859340"/>
            <a:ext cx="8077200" cy="2554545"/>
          </a:xfrm>
          <a:prstGeom prst="rect">
            <a:avLst/>
          </a:prstGeom>
        </p:spPr>
        <p:txBody>
          <a:bodyPr wrap="square">
            <a:spAutoFit/>
          </a:bodyPr>
          <a:lstStyle/>
          <a:p>
            <a:r>
              <a:rPr lang="ro-RO"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err="1">
                <a:latin typeface="Times New Roman" pitchFamily="18" charset="0"/>
                <a:cs typeface="Times New Roman" pitchFamily="18" charset="0"/>
              </a:rPr>
              <a:t>cantitatea</a:t>
            </a:r>
            <a:r>
              <a:rPr lang="en-US" sz="1600" dirty="0">
                <a:latin typeface="Times New Roman" pitchFamily="18" charset="0"/>
                <a:cs typeface="Times New Roman" pitchFamily="18" charset="0"/>
              </a:rPr>
              <a:t> de </a:t>
            </a:r>
            <a:r>
              <a:rPr lang="en-US" sz="1600" dirty="0" err="1">
                <a:latin typeface="Times New Roman" pitchFamily="18" charset="0"/>
                <a:cs typeface="Times New Roman" pitchFamily="18" charset="0"/>
              </a:rPr>
              <a:t>energie</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electrică</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activă</a:t>
            </a:r>
            <a:r>
              <a:rPr lang="en-US" sz="1600" dirty="0">
                <a:latin typeface="Times New Roman" pitchFamily="18" charset="0"/>
                <a:cs typeface="Times New Roman" pitchFamily="18" charset="0"/>
              </a:rPr>
              <a:t>, kWh</a:t>
            </a:r>
            <a:r>
              <a:rPr lang="en-US" sz="1600" dirty="0" smtClean="0">
                <a:latin typeface="Times New Roman" pitchFamily="18" charset="0"/>
                <a:cs typeface="Times New Roman" pitchFamily="18" charset="0"/>
              </a:rPr>
              <a:t>;</a:t>
            </a:r>
            <a:endParaRPr lang="ro-RO" sz="1600" dirty="0" smtClean="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r>
              <a:rPr lang="ro-RO"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err="1">
                <a:latin typeface="Times New Roman" pitchFamily="18" charset="0"/>
                <a:cs typeface="Times New Roman" pitchFamily="18" charset="0"/>
              </a:rPr>
              <a:t>cantitatea</a:t>
            </a:r>
            <a:r>
              <a:rPr lang="en-US" sz="1600" dirty="0">
                <a:latin typeface="Times New Roman" pitchFamily="18" charset="0"/>
                <a:cs typeface="Times New Roman" pitchFamily="18" charset="0"/>
              </a:rPr>
              <a:t> de </a:t>
            </a:r>
            <a:r>
              <a:rPr lang="en-US" sz="1600" dirty="0" err="1">
                <a:latin typeface="Times New Roman" pitchFamily="18" charset="0"/>
                <a:cs typeface="Times New Roman" pitchFamily="18" charset="0"/>
              </a:rPr>
              <a:t>energie</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reactivă</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inductivă</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kVArh</a:t>
            </a:r>
            <a:r>
              <a:rPr lang="en-US" sz="1600" dirty="0" smtClean="0">
                <a:latin typeface="Times New Roman" pitchFamily="18" charset="0"/>
                <a:cs typeface="Times New Roman" pitchFamily="18" charset="0"/>
              </a:rPr>
              <a:t>;</a:t>
            </a:r>
            <a:endParaRPr lang="ro-RO" sz="1600" dirty="0" smtClean="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pPr lvl="1"/>
            <a:r>
              <a:rPr lang="ro-RO"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err="1">
                <a:latin typeface="Times New Roman" pitchFamily="18" charset="0"/>
                <a:cs typeface="Times New Roman" pitchFamily="18" charset="0"/>
              </a:rPr>
              <a:t>cantitatea</a:t>
            </a:r>
            <a:r>
              <a:rPr lang="en-US" sz="1600" dirty="0">
                <a:latin typeface="Times New Roman" pitchFamily="18" charset="0"/>
                <a:cs typeface="Times New Roman" pitchFamily="18" charset="0"/>
              </a:rPr>
              <a:t> de </a:t>
            </a:r>
            <a:r>
              <a:rPr lang="en-US" sz="1600" dirty="0" err="1">
                <a:latin typeface="Times New Roman" pitchFamily="18" charset="0"/>
                <a:cs typeface="Times New Roman" pitchFamily="18" charset="0"/>
              </a:rPr>
              <a:t>energie</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reactivă</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capacitivă</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injectată</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în</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reţeaua</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electrică</a:t>
            </a:r>
            <a:r>
              <a:rPr lang="en-US" sz="1600" dirty="0">
                <a:latin typeface="Times New Roman" pitchFamily="18" charset="0"/>
                <a:cs typeface="Times New Roman" pitchFamily="18" charset="0"/>
              </a:rPr>
              <a:t> de </a:t>
            </a:r>
            <a:r>
              <a:rPr lang="en-US" sz="1600" dirty="0" err="1">
                <a:latin typeface="Times New Roman" pitchFamily="18" charset="0"/>
                <a:cs typeface="Times New Roman" pitchFamily="18" charset="0"/>
              </a:rPr>
              <a:t>distribuţie</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de</a:t>
            </a:r>
            <a:endParaRPr lang="ro-RO" sz="1600" dirty="0" smtClean="0">
              <a:latin typeface="Times New Roman" pitchFamily="18" charset="0"/>
              <a:cs typeface="Times New Roman" pitchFamily="18" charset="0"/>
            </a:endParaRPr>
          </a:p>
          <a:p>
            <a:pPr lvl="1"/>
            <a:r>
              <a:rPr lang="en-US" sz="1600" dirty="0" smtClean="0">
                <a:latin typeface="Times New Roman" pitchFamily="18" charset="0"/>
                <a:cs typeface="Times New Roman" pitchFamily="18" charset="0"/>
              </a:rPr>
              <a:t> </a:t>
            </a:r>
            <a:r>
              <a:rPr lang="ro-RO"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către</a:t>
            </a:r>
            <a:r>
              <a:rPr lang="en-US" sz="1600" dirty="0" smtClean="0">
                <a:latin typeface="Times New Roman" pitchFamily="18" charset="0"/>
                <a:cs typeface="Times New Roman" pitchFamily="18" charset="0"/>
              </a:rPr>
              <a:t> </a:t>
            </a:r>
            <a:r>
              <a:rPr lang="en-US" sz="1600" dirty="0" err="1">
                <a:latin typeface="Times New Roman" pitchFamily="18" charset="0"/>
                <a:cs typeface="Times New Roman" pitchFamily="18" charset="0"/>
              </a:rPr>
              <a:t>instalaţiile</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electrice</a:t>
            </a:r>
            <a:r>
              <a:rPr lang="en-US" sz="1600" dirty="0">
                <a:latin typeface="Times New Roman" pitchFamily="18" charset="0"/>
                <a:cs typeface="Times New Roman" pitchFamily="18" charset="0"/>
              </a:rPr>
              <a:t> ale </a:t>
            </a:r>
            <a:r>
              <a:rPr lang="en-US" sz="1600" dirty="0" err="1">
                <a:latin typeface="Times New Roman" pitchFamily="18" charset="0"/>
                <a:cs typeface="Times New Roman" pitchFamily="18" charset="0"/>
              </a:rPr>
              <a:t>operatorului</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kVArh</a:t>
            </a:r>
            <a:r>
              <a:rPr lang="en-US" sz="1600" dirty="0" smtClean="0">
                <a:latin typeface="Times New Roman" pitchFamily="18" charset="0"/>
                <a:cs typeface="Times New Roman" pitchFamily="18" charset="0"/>
              </a:rPr>
              <a:t>;</a:t>
            </a:r>
            <a:endParaRPr lang="ro-RO" sz="1600" dirty="0" smtClean="0">
              <a:latin typeface="Times New Roman" pitchFamily="18" charset="0"/>
              <a:cs typeface="Times New Roman" pitchFamily="18" charset="0"/>
            </a:endParaRPr>
          </a:p>
          <a:p>
            <a:pPr lvl="1"/>
            <a:endParaRPr lang="en-US" sz="1600" dirty="0">
              <a:latin typeface="Times New Roman" pitchFamily="18" charset="0"/>
              <a:cs typeface="Times New Roman" pitchFamily="18" charset="0"/>
            </a:endParaRPr>
          </a:p>
          <a:p>
            <a:r>
              <a:rPr lang="ro-RO" sz="1600" dirty="0">
                <a:latin typeface="Times New Roman" pitchFamily="18" charset="0"/>
                <a:cs typeface="Times New Roman" pitchFamily="18" charset="0"/>
              </a:rPr>
              <a:t> </a:t>
            </a:r>
            <a:r>
              <a:rPr lang="ro-RO"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err="1">
                <a:latin typeface="Times New Roman" pitchFamily="18" charset="0"/>
                <a:cs typeface="Times New Roman" pitchFamily="18" charset="0"/>
              </a:rPr>
              <a:t>tariful</a:t>
            </a:r>
            <a:r>
              <a:rPr lang="en-US" sz="1600" dirty="0">
                <a:latin typeface="Times New Roman" pitchFamily="18" charset="0"/>
                <a:cs typeface="Times New Roman" pitchFamily="18" charset="0"/>
              </a:rPr>
              <a:t> la </a:t>
            </a:r>
            <a:r>
              <a:rPr lang="en-US" sz="1600" dirty="0" err="1">
                <a:latin typeface="Times New Roman" pitchFamily="18" charset="0"/>
                <a:cs typeface="Times New Roman" pitchFamily="18" charset="0"/>
              </a:rPr>
              <a:t>energia</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electrică</a:t>
            </a:r>
            <a:r>
              <a:rPr lang="en-US" sz="1600" dirty="0">
                <a:latin typeface="Times New Roman" pitchFamily="18" charset="0"/>
                <a:cs typeface="Times New Roman" pitchFamily="18" charset="0"/>
              </a:rPr>
              <a:t>, lei/kWh</a:t>
            </a:r>
            <a:r>
              <a:rPr lang="en-US" sz="1600" dirty="0" smtClean="0">
                <a:latin typeface="Times New Roman" pitchFamily="18" charset="0"/>
                <a:cs typeface="Times New Roman" pitchFamily="18" charset="0"/>
              </a:rPr>
              <a:t>;</a:t>
            </a:r>
            <a:endParaRPr lang="ro-RO" sz="1600" dirty="0" smtClean="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a:p>
            <a:r>
              <a:rPr lang="en-US" sz="1400" b="1" dirty="0" err="1" smtClean="0">
                <a:latin typeface="Times New Roman" pitchFamily="18" charset="0"/>
                <a:cs typeface="Times New Roman" pitchFamily="18" charset="0"/>
              </a:rPr>
              <a:t>kC</a:t>
            </a:r>
            <a:r>
              <a:rPr lang="ro-RO"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coeficientul</a:t>
            </a:r>
            <a:r>
              <a:rPr lang="en-US" sz="1600" dirty="0">
                <a:latin typeface="Times New Roman" pitchFamily="18" charset="0"/>
                <a:cs typeface="Times New Roman" pitchFamily="18" charset="0"/>
              </a:rPr>
              <a:t> de </a:t>
            </a:r>
            <a:r>
              <a:rPr lang="en-US" sz="1600" dirty="0" err="1">
                <a:latin typeface="Times New Roman" pitchFamily="18" charset="0"/>
                <a:cs typeface="Times New Roman" pitchFamily="18" charset="0"/>
              </a:rPr>
              <a:t>conversie</a:t>
            </a:r>
            <a:r>
              <a:rPr lang="en-US" sz="1600" dirty="0">
                <a:latin typeface="Times New Roman" pitchFamily="18" charset="0"/>
                <a:cs typeface="Times New Roman" pitchFamily="18" charset="0"/>
              </a:rPr>
              <a:t> a </a:t>
            </a:r>
            <a:r>
              <a:rPr lang="en-US" sz="1600" dirty="0" err="1">
                <a:latin typeface="Times New Roman" pitchFamily="18" charset="0"/>
                <a:cs typeface="Times New Roman" pitchFamily="18" charset="0"/>
              </a:rPr>
              <a:t>energiei</a:t>
            </a:r>
            <a:r>
              <a:rPr lang="en-US" sz="1600" dirty="0">
                <a:latin typeface="Times New Roman" pitchFamily="18" charset="0"/>
                <a:cs typeface="Times New Roman" pitchFamily="18" charset="0"/>
              </a:rPr>
              <a:t> reactive </a:t>
            </a:r>
            <a:r>
              <a:rPr lang="en-US" sz="1600" dirty="0" err="1">
                <a:latin typeface="Times New Roman" pitchFamily="18" charset="0"/>
                <a:cs typeface="Times New Roman" pitchFamily="18" charset="0"/>
              </a:rPr>
              <a:t>în</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energie</a:t>
            </a:r>
            <a:r>
              <a:rPr lang="en-US" sz="1600" dirty="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activă</a:t>
            </a:r>
            <a:r>
              <a:rPr lang="ro-RO" sz="1600" dirty="0" smtClean="0">
                <a:latin typeface="Times New Roman" pitchFamily="18" charset="0"/>
                <a:cs typeface="Times New Roman" pitchFamily="18" charset="0"/>
              </a:rPr>
              <a:t>,</a:t>
            </a:r>
            <a:r>
              <a:rPr lang="en-US" sz="1600" dirty="0" smtClean="0">
                <a:latin typeface="Times New Roman" pitchFamily="18" charset="0"/>
                <a:cs typeface="Times New Roman" pitchFamily="18" charset="0"/>
              </a:rPr>
              <a:t> </a:t>
            </a:r>
            <a:r>
              <a:rPr lang="en-US" sz="1600" dirty="0" err="1">
                <a:latin typeface="Times New Roman" pitchFamily="18" charset="0"/>
                <a:cs typeface="Times New Roman" pitchFamily="18" charset="0"/>
              </a:rPr>
              <a:t>kC</a:t>
            </a:r>
            <a:r>
              <a:rPr lang="en-US" sz="1600" dirty="0">
                <a:latin typeface="Times New Roman" pitchFamily="18" charset="0"/>
                <a:cs typeface="Times New Roman" pitchFamily="18" charset="0"/>
              </a:rPr>
              <a:t>=0,1 kWh/</a:t>
            </a:r>
            <a:r>
              <a:rPr lang="en-US" sz="1600" dirty="0" err="1">
                <a:latin typeface="Times New Roman" pitchFamily="18" charset="0"/>
                <a:cs typeface="Times New Roman" pitchFamily="18" charset="0"/>
              </a:rPr>
              <a:t>kVArh</a:t>
            </a:r>
            <a:r>
              <a:rPr lang="en-US" sz="1600" dirty="0">
                <a:latin typeface="Times New Roman" pitchFamily="18" charset="0"/>
                <a:cs typeface="Times New Roman" pitchFamily="18" charset="0"/>
              </a:rPr>
              <a:t>.</a:t>
            </a:r>
          </a:p>
        </p:txBody>
      </p:sp>
      <p:pic>
        <p:nvPicPr>
          <p:cNvPr id="206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150" y="1981200"/>
            <a:ext cx="3905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287" y="2419350"/>
            <a:ext cx="504825"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0525" y="2895600"/>
            <a:ext cx="53340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6249" y="3657600"/>
            <a:ext cx="314325"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64954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799" y="685800"/>
            <a:ext cx="5715001" cy="457200"/>
          </a:xfrm>
        </p:spPr>
        <p:txBody>
          <a:bodyPr>
            <a:normAutofit/>
          </a:bodyPr>
          <a:lstStyle/>
          <a:p>
            <a:pPr algn="l"/>
            <a:r>
              <a:rPr lang="en-US" sz="1600" b="1" dirty="0" smtClean="0">
                <a:solidFill>
                  <a:schemeClr val="tx1"/>
                </a:solidFill>
                <a:latin typeface="Times New Roman" pitchFamily="18" charset="0"/>
                <a:cs typeface="Times New Roman" pitchFamily="18" charset="0"/>
              </a:rPr>
              <a:t>5. </a:t>
            </a:r>
            <a:r>
              <a:rPr lang="ro-RO" sz="1600" b="1" u="sng" dirty="0" smtClean="0">
                <a:solidFill>
                  <a:schemeClr val="tx1"/>
                </a:solidFill>
                <a:latin typeface="Times New Roman" pitchFamily="18" charset="0"/>
                <a:cs typeface="Times New Roman" pitchFamily="18" charset="0"/>
              </a:rPr>
              <a:t>Cheltuielile </a:t>
            </a:r>
            <a:r>
              <a:rPr lang="ro-RO" sz="1600" b="1" u="sng" dirty="0">
                <a:solidFill>
                  <a:schemeClr val="tx1"/>
                </a:solidFill>
                <a:latin typeface="Times New Roman" pitchFamily="18" charset="0"/>
                <a:cs typeface="Times New Roman" pitchFamily="18" charset="0"/>
              </a:rPr>
              <a:t>cu </a:t>
            </a:r>
            <a:r>
              <a:rPr lang="ro-RO" sz="1600" b="1" u="sng" dirty="0" smtClean="0">
                <a:solidFill>
                  <a:schemeClr val="tx1"/>
                </a:solidFill>
                <a:latin typeface="Times New Roman" pitchFamily="18" charset="0"/>
                <a:cs typeface="Times New Roman" pitchFamily="18" charset="0"/>
              </a:rPr>
              <a:t>personalul</a:t>
            </a:r>
            <a:r>
              <a:rPr lang="ro-RO" sz="1600" b="1" dirty="0" smtClean="0">
                <a:solidFill>
                  <a:schemeClr val="tx1"/>
                </a:solidFill>
                <a:latin typeface="Times New Roman" pitchFamily="18" charset="0"/>
                <a:cs typeface="Times New Roman" pitchFamily="18" charset="0"/>
              </a:rPr>
              <a:t> </a:t>
            </a:r>
            <a:r>
              <a:rPr lang="ro-RO" sz="1600" dirty="0" smtClean="0">
                <a:solidFill>
                  <a:schemeClr val="tx1"/>
                </a:solidFill>
                <a:latin typeface="Times New Roman" pitchFamily="18" charset="0"/>
                <a:cs typeface="Times New Roman" pitchFamily="18" charset="0"/>
              </a:rPr>
              <a:t>se determină reieșind din:</a:t>
            </a:r>
            <a:endParaRPr lang="en-US" sz="1600" dirty="0">
              <a:solidFill>
                <a:schemeClr val="tx1"/>
              </a:solidFill>
              <a:latin typeface="Times New Roman" pitchFamily="18" charset="0"/>
              <a:cs typeface="Times New Roman" pitchFamily="18" charset="0"/>
            </a:endParaRPr>
          </a:p>
        </p:txBody>
      </p:sp>
      <p:sp>
        <p:nvSpPr>
          <p:cNvPr id="4" name="Прямоугольник 4"/>
          <p:cNvSpPr/>
          <p:nvPr/>
        </p:nvSpPr>
        <p:spPr>
          <a:xfrm>
            <a:off x="304799" y="273359"/>
            <a:ext cx="8077200" cy="490199"/>
          </a:xfrm>
          <a:prstGeom prst="rect">
            <a:avLst/>
          </a:prstGeom>
        </p:spPr>
        <p:txBody>
          <a:bodyPr wrap="square">
            <a:spAutoFit/>
          </a:bodyPr>
          <a:lstStyle/>
          <a:p>
            <a:pPr marL="457200" marR="0" algn="ctr">
              <a:lnSpc>
                <a:spcPct val="115000"/>
              </a:lnSpc>
              <a:spcBef>
                <a:spcPts val="0"/>
              </a:spcBef>
              <a:spcAft>
                <a:spcPts val="0"/>
              </a:spcAft>
            </a:pPr>
            <a:r>
              <a:rPr lang="ro-RO" sz="2400" b="1" dirty="0" smtClean="0">
                <a:effectLst/>
                <a:latin typeface="Times New Roman"/>
                <a:ea typeface="Times New Roman"/>
                <a:cs typeface="Times New Roman"/>
              </a:rPr>
              <a:t>DETERMINAREA ŞI AJUSTAREA CHELTUIELILOR</a:t>
            </a:r>
            <a:endParaRPr lang="en-US" sz="2400" dirty="0">
              <a:effectLst/>
              <a:latin typeface="Calibri"/>
              <a:ea typeface="Times New Roman"/>
              <a:cs typeface="Times New Roman"/>
            </a:endParaRPr>
          </a:p>
        </p:txBody>
      </p:sp>
      <p:sp>
        <p:nvSpPr>
          <p:cNvPr id="5" name="Rectangle 4"/>
          <p:cNvSpPr/>
          <p:nvPr/>
        </p:nvSpPr>
        <p:spPr>
          <a:xfrm>
            <a:off x="228600" y="1219200"/>
            <a:ext cx="8686800" cy="4031873"/>
          </a:xfrm>
          <a:prstGeom prst="rect">
            <a:avLst/>
          </a:prstGeom>
        </p:spPr>
        <p:txBody>
          <a:bodyPr wrap="square">
            <a:spAutoFit/>
          </a:bodyPr>
          <a:lstStyle/>
          <a:p>
            <a:pPr marL="285750" indent="-285750">
              <a:buFont typeface="Wingdings" pitchFamily="2" charset="2"/>
              <a:buChar char="q"/>
            </a:pPr>
            <a:r>
              <a:rPr lang="en-US" sz="1400" dirty="0" err="1">
                <a:latin typeface="Times New Roman" pitchFamily="18" charset="0"/>
                <a:cs typeface="Times New Roman" pitchFamily="18" charset="0"/>
              </a:rPr>
              <a:t>numărul</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necesar</a:t>
            </a:r>
            <a:r>
              <a:rPr lang="en-US" sz="1400" dirty="0">
                <a:latin typeface="Times New Roman" pitchFamily="18" charset="0"/>
                <a:cs typeface="Times New Roman" pitchFamily="18" charset="0"/>
              </a:rPr>
              <a:t> al </a:t>
            </a:r>
            <a:r>
              <a:rPr lang="en-US" sz="1400" dirty="0" err="1">
                <a:latin typeface="Times New Roman" pitchFamily="18" charset="0"/>
                <a:cs typeface="Times New Roman" pitchFamily="18" charset="0"/>
              </a:rPr>
              <a:t>personalului</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lucru</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nemijlocit</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încadrat</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în</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procesul</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captare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pompare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transportare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tratare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distribuţie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furnizare</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apei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tehnologice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apei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potabile</a:t>
            </a:r>
            <a:r>
              <a:rPr lang="en-US" sz="1400" dirty="0" smtClean="0">
                <a:latin typeface="Times New Roman" pitchFamily="18" charset="0"/>
                <a:cs typeface="Times New Roman" pitchFamily="18" charset="0"/>
              </a:rPr>
              <a:t>;</a:t>
            </a:r>
            <a:endParaRPr lang="ro-RO" sz="1400" dirty="0" smtClean="0">
              <a:latin typeface="Times New Roman" pitchFamily="18" charset="0"/>
              <a:cs typeface="Times New Roman" pitchFamily="18" charset="0"/>
            </a:endParaRPr>
          </a:p>
          <a:p>
            <a:endParaRPr lang="ro-RO" sz="800" dirty="0" smtClean="0">
              <a:latin typeface="Times New Roman" pitchFamily="18" charset="0"/>
              <a:cs typeface="Times New Roman" pitchFamily="18" charset="0"/>
            </a:endParaRPr>
          </a:p>
          <a:p>
            <a:pPr marL="285750" indent="-285750">
              <a:buFont typeface="Wingdings" pitchFamily="2" charset="2"/>
              <a:buChar char="q"/>
            </a:pPr>
            <a:r>
              <a:rPr lang="en-US" sz="1400" dirty="0" smtClean="0">
                <a:latin typeface="Times New Roman" pitchFamily="18" charset="0"/>
                <a:cs typeface="Times New Roman" pitchFamily="18" charset="0"/>
              </a:rPr>
              <a:t> </a:t>
            </a:r>
            <a:r>
              <a:rPr lang="en-US" sz="1400" dirty="0" err="1">
                <a:latin typeface="Times New Roman" pitchFamily="18" charset="0"/>
                <a:cs typeface="Times New Roman" pitchFamily="18" charset="0"/>
              </a:rPr>
              <a:t>numărul</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personalului</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lucru</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încadrat</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în</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furnizarea</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serviciului</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canalizare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epurare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evacuare</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apelor</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uzate</a:t>
            </a:r>
            <a:r>
              <a:rPr lang="en-US" sz="1400" dirty="0" smtClean="0">
                <a:latin typeface="Times New Roman" pitchFamily="18" charset="0"/>
                <a:cs typeface="Times New Roman" pitchFamily="18" charset="0"/>
              </a:rPr>
              <a:t>;</a:t>
            </a:r>
            <a:endParaRPr lang="ro-RO" sz="1400" dirty="0" smtClean="0">
              <a:latin typeface="Times New Roman" pitchFamily="18" charset="0"/>
              <a:cs typeface="Times New Roman" pitchFamily="18" charset="0"/>
            </a:endParaRPr>
          </a:p>
          <a:p>
            <a:endParaRPr lang="ro-RO" sz="1400" dirty="0" smtClean="0">
              <a:latin typeface="Times New Roman" pitchFamily="18" charset="0"/>
              <a:cs typeface="Times New Roman" pitchFamily="18" charset="0"/>
            </a:endParaRPr>
          </a:p>
          <a:p>
            <a:pPr marL="285750" indent="-285750">
              <a:buFont typeface="Wingdings" pitchFamily="2" charset="2"/>
              <a:buChar char="q"/>
            </a:pPr>
            <a:r>
              <a:rPr lang="en-US" sz="1400" dirty="0" smtClean="0">
                <a:latin typeface="Times New Roman" pitchFamily="18" charset="0"/>
                <a:cs typeface="Times New Roman" pitchFamily="18" charset="0"/>
              </a:rPr>
              <a:t> </a:t>
            </a:r>
            <a:r>
              <a:rPr lang="en-US" sz="1400" dirty="0" err="1">
                <a:latin typeface="Times New Roman" pitchFamily="18" charset="0"/>
                <a:cs typeface="Times New Roman" pitchFamily="18" charset="0"/>
              </a:rPr>
              <a:t>numărul</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personalului</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întreţinere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exploatare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reparaţie</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reţelelor</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apă</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canalizare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instalaţiilor</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captare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pompare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tratare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înmagazinare</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apei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reţelelor</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canalizare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instalaţiilor</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epurare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evacuare</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apelor</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uzate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altor</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imobilizări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corporale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necorporale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aferente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serviciului</a:t>
            </a:r>
            <a:r>
              <a:rPr lang="en-US" sz="1400" dirty="0">
                <a:latin typeface="Times New Roman" pitchFamily="18" charset="0"/>
                <a:cs typeface="Times New Roman" pitchFamily="18" charset="0"/>
              </a:rPr>
              <a:t> public de </a:t>
            </a:r>
            <a:r>
              <a:rPr lang="en-US" sz="1400" dirty="0" err="1">
                <a:latin typeface="Times New Roman" pitchFamily="18" charset="0"/>
                <a:cs typeface="Times New Roman" pitchFamily="18" charset="0"/>
              </a:rPr>
              <a:t>alimentare</a:t>
            </a:r>
            <a:r>
              <a:rPr lang="en-US" sz="1400" dirty="0">
                <a:latin typeface="Times New Roman" pitchFamily="18" charset="0"/>
                <a:cs typeface="Times New Roman" pitchFamily="18" charset="0"/>
              </a:rPr>
              <a:t> cu </a:t>
            </a:r>
            <a:r>
              <a:rPr lang="en-US" sz="1400" dirty="0" err="1">
                <a:latin typeface="Times New Roman" pitchFamily="18" charset="0"/>
                <a:cs typeface="Times New Roman" pitchFamily="18" charset="0"/>
              </a:rPr>
              <a:t>apă</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canalizare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epurare</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apelor</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uzate</a:t>
            </a:r>
            <a:r>
              <a:rPr lang="en-US" sz="1400" dirty="0">
                <a:latin typeface="Times New Roman" pitchFamily="18" charset="0"/>
                <a:cs typeface="Times New Roman" pitchFamily="18" charset="0"/>
              </a:rPr>
              <a:t>; </a:t>
            </a:r>
            <a:endParaRPr lang="ro-RO" sz="1400" dirty="0" smtClean="0">
              <a:latin typeface="Times New Roman" pitchFamily="18" charset="0"/>
              <a:cs typeface="Times New Roman" pitchFamily="18" charset="0"/>
            </a:endParaRPr>
          </a:p>
          <a:p>
            <a:endParaRPr lang="ro-RO" sz="800" dirty="0" smtClean="0">
              <a:latin typeface="Times New Roman" pitchFamily="18" charset="0"/>
              <a:cs typeface="Times New Roman" pitchFamily="18" charset="0"/>
            </a:endParaRPr>
          </a:p>
          <a:p>
            <a:pPr marL="285750" indent="-285750">
              <a:buFont typeface="Wingdings" pitchFamily="2" charset="2"/>
              <a:buChar char="q"/>
            </a:pPr>
            <a:r>
              <a:rPr lang="en-US" sz="1400" dirty="0" err="1" smtClean="0">
                <a:latin typeface="Times New Roman" pitchFamily="18" charset="0"/>
                <a:cs typeface="Times New Roman" pitchFamily="18" charset="0"/>
              </a:rPr>
              <a:t>numărul</a:t>
            </a:r>
            <a:r>
              <a:rPr lang="en-US" sz="1400" dirty="0" smtClean="0">
                <a:latin typeface="Times New Roman" pitchFamily="18" charset="0"/>
                <a:cs typeface="Times New Roman" pitchFamily="18" charset="0"/>
              </a:rPr>
              <a:t> </a:t>
            </a:r>
            <a:r>
              <a:rPr lang="en-US" sz="1400" dirty="0" err="1">
                <a:latin typeface="Times New Roman" pitchFamily="18" charset="0"/>
                <a:cs typeface="Times New Roman" pitchFamily="18" charset="0"/>
              </a:rPr>
              <a:t>altor</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categorii</a:t>
            </a:r>
            <a:r>
              <a:rPr lang="en-US" sz="1400" dirty="0">
                <a:latin typeface="Times New Roman" pitchFamily="18" charset="0"/>
                <a:cs typeface="Times New Roman" pitchFamily="18" charset="0"/>
              </a:rPr>
              <a:t> de personal </a:t>
            </a:r>
            <a:r>
              <a:rPr lang="en-US" sz="1400" dirty="0" err="1">
                <a:latin typeface="Times New Roman" pitchFamily="18" charset="0"/>
                <a:cs typeface="Times New Roman" pitchFamily="18" charset="0"/>
              </a:rPr>
              <a:t>necesar</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pentru</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desfăşurarea</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activităţii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reglementate</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deservire</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evidentă</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apei</a:t>
            </a:r>
            <a:r>
              <a:rPr lang="en-US" sz="1400" dirty="0">
                <a:latin typeface="Times New Roman" pitchFamily="18" charset="0"/>
                <a:cs typeface="Times New Roman" pitchFamily="18" charset="0"/>
              </a:rPr>
              <a:t>, de control al </a:t>
            </a:r>
            <a:r>
              <a:rPr lang="en-US" sz="1400" dirty="0" err="1">
                <a:latin typeface="Times New Roman" pitchFamily="18" charset="0"/>
                <a:cs typeface="Times New Roman" pitchFamily="18" charset="0"/>
              </a:rPr>
              <a:t>echipamentelor</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măsurare</a:t>
            </a:r>
            <a:r>
              <a:rPr lang="en-US" sz="1400" dirty="0">
                <a:latin typeface="Times New Roman" pitchFamily="18" charset="0"/>
                <a:cs typeface="Times New Roman" pitchFamily="18" charset="0"/>
              </a:rPr>
              <a:t>, de control al </a:t>
            </a:r>
            <a:r>
              <a:rPr lang="en-US" sz="1400" dirty="0" err="1">
                <a:latin typeface="Times New Roman" pitchFamily="18" charset="0"/>
                <a:cs typeface="Times New Roman" pitchFamily="18" charset="0"/>
              </a:rPr>
              <a:t>calităţii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apei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personalului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subdiviziunilor</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auxiliare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personalului</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distribuire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administrativ</a:t>
            </a:r>
            <a:r>
              <a:rPr lang="en-US" sz="1400" dirty="0">
                <a:latin typeface="Times New Roman" pitchFamily="18" charset="0"/>
                <a:cs typeface="Times New Roman" pitchFamily="18" charset="0"/>
              </a:rPr>
              <a:t>); </a:t>
            </a:r>
            <a:endParaRPr lang="ro-RO" sz="1400" dirty="0" smtClean="0">
              <a:latin typeface="Times New Roman" pitchFamily="18" charset="0"/>
              <a:cs typeface="Times New Roman" pitchFamily="18" charset="0"/>
            </a:endParaRPr>
          </a:p>
          <a:p>
            <a:endParaRPr lang="ro-RO" sz="800" dirty="0" smtClean="0">
              <a:latin typeface="Times New Roman" pitchFamily="18" charset="0"/>
              <a:cs typeface="Times New Roman" pitchFamily="18" charset="0"/>
            </a:endParaRPr>
          </a:p>
          <a:p>
            <a:pPr marL="285750" indent="-285750">
              <a:buFont typeface="Wingdings" pitchFamily="2" charset="2"/>
              <a:buChar char="q"/>
            </a:pPr>
            <a:r>
              <a:rPr lang="en-US" sz="1400" dirty="0" smtClean="0">
                <a:latin typeface="Times New Roman" pitchFamily="18" charset="0"/>
                <a:cs typeface="Times New Roman" pitchFamily="18" charset="0"/>
              </a:rPr>
              <a:t>din </a:t>
            </a:r>
            <a:r>
              <a:rPr lang="en-US" sz="1400" dirty="0" err="1">
                <a:latin typeface="Times New Roman" pitchFamily="18" charset="0"/>
                <a:cs typeface="Times New Roman" pitchFamily="18" charset="0"/>
              </a:rPr>
              <a:t>categoria</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necesară</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calificare</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personalului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cuantumul</a:t>
            </a:r>
            <a:r>
              <a:rPr lang="en-US" sz="1400" dirty="0">
                <a:latin typeface="Times New Roman" pitchFamily="18" charset="0"/>
                <a:cs typeface="Times New Roman" pitchFamily="18" charset="0"/>
              </a:rPr>
              <a:t> minim </a:t>
            </a:r>
            <a:r>
              <a:rPr lang="en-US" sz="1400" dirty="0" err="1">
                <a:latin typeface="Times New Roman" pitchFamily="18" charset="0"/>
                <a:cs typeface="Times New Roman" pitchFamily="18" charset="0"/>
              </a:rPr>
              <a:t>garantat</a:t>
            </a:r>
            <a:r>
              <a:rPr lang="en-US" sz="1400" dirty="0">
                <a:latin typeface="Times New Roman" pitchFamily="18" charset="0"/>
                <a:cs typeface="Times New Roman" pitchFamily="18" charset="0"/>
              </a:rPr>
              <a:t> al </a:t>
            </a:r>
            <a:r>
              <a:rPr lang="en-US" sz="1400" dirty="0" err="1">
                <a:latin typeface="Times New Roman" pitchFamily="18" charset="0"/>
                <a:cs typeface="Times New Roman" pitchFamily="18" charset="0"/>
              </a:rPr>
              <a:t>salariului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în</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sectorul</a:t>
            </a:r>
            <a:r>
              <a:rPr lang="en-US" sz="1400" dirty="0">
                <a:latin typeface="Times New Roman" pitchFamily="18" charset="0"/>
                <a:cs typeface="Times New Roman" pitchFamily="18" charset="0"/>
              </a:rPr>
              <a:t> real; </a:t>
            </a:r>
            <a:r>
              <a:rPr lang="en-US" sz="1400" dirty="0" err="1">
                <a:latin typeface="Times New Roman" pitchFamily="18" charset="0"/>
                <a:cs typeface="Times New Roman" pitchFamily="18" charset="0"/>
              </a:rPr>
              <a:t>coeficientul</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complexităţii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ramurii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regimul</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condiţiile</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lucru</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alte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plăţi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sporuri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obligatorii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stabilite</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Codul</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Muncii</a:t>
            </a:r>
            <a:r>
              <a:rPr lang="en-US" sz="1400" dirty="0">
                <a:latin typeface="Times New Roman" pitchFamily="18" charset="0"/>
                <a:cs typeface="Times New Roman" pitchFamily="18" charset="0"/>
              </a:rPr>
              <a:t> al </a:t>
            </a:r>
            <a:r>
              <a:rPr lang="en-US" sz="1400" dirty="0" err="1">
                <a:latin typeface="Times New Roman" pitchFamily="18" charset="0"/>
                <a:cs typeface="Times New Roman" pitchFamily="18" charset="0"/>
              </a:rPr>
              <a:t>Republicii</a:t>
            </a:r>
            <a:r>
              <a:rPr lang="en-US"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Moldova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actele</a:t>
            </a:r>
            <a:r>
              <a:rPr lang="en-US" sz="1400" dirty="0">
                <a:latin typeface="Times New Roman" pitchFamily="18" charset="0"/>
                <a:cs typeface="Times New Roman" pitchFamily="18" charset="0"/>
              </a:rPr>
              <a:t> normative de </a:t>
            </a:r>
            <a:r>
              <a:rPr lang="en-US" sz="1400" dirty="0" err="1">
                <a:latin typeface="Times New Roman" pitchFamily="18" charset="0"/>
                <a:cs typeface="Times New Roman" pitchFamily="18" charset="0"/>
              </a:rPr>
              <a:t>aplicare</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lui</a:t>
            </a:r>
            <a:r>
              <a:rPr lang="en-US" sz="1400" dirty="0">
                <a:latin typeface="Times New Roman" pitchFamily="18" charset="0"/>
                <a:cs typeface="Times New Roman" pitchFamily="18" charset="0"/>
              </a:rPr>
              <a:t>; </a:t>
            </a:r>
            <a:endParaRPr lang="ro-RO" sz="1400" dirty="0" smtClean="0">
              <a:latin typeface="Times New Roman" pitchFamily="18" charset="0"/>
              <a:cs typeface="Times New Roman" pitchFamily="18" charset="0"/>
            </a:endParaRPr>
          </a:p>
          <a:p>
            <a:endParaRPr lang="ro-RO" sz="800" dirty="0" smtClean="0">
              <a:latin typeface="Times New Roman" pitchFamily="18" charset="0"/>
              <a:cs typeface="Times New Roman" pitchFamily="18" charset="0"/>
            </a:endParaRPr>
          </a:p>
          <a:p>
            <a:pPr marL="285750" indent="-285750">
              <a:buFont typeface="Wingdings" pitchFamily="2" charset="2"/>
              <a:buChar char="q"/>
            </a:pPr>
            <a:r>
              <a:rPr lang="en-US" sz="1400" dirty="0" err="1" smtClean="0">
                <a:latin typeface="Times New Roman" pitchFamily="18" charset="0"/>
                <a:cs typeface="Times New Roman" pitchFamily="18" charset="0"/>
              </a:rPr>
              <a:t>cuantumurile</a:t>
            </a:r>
            <a:r>
              <a:rPr lang="en-US" sz="1400" dirty="0" smtClean="0">
                <a:latin typeface="Times New Roman" pitchFamily="18" charset="0"/>
                <a:cs typeface="Times New Roman" pitchFamily="18" charset="0"/>
              </a:rPr>
              <a:t> </a:t>
            </a:r>
            <a:r>
              <a:rPr lang="en-US" sz="1400" dirty="0" err="1">
                <a:latin typeface="Times New Roman" pitchFamily="18" charset="0"/>
                <a:cs typeface="Times New Roman" pitchFamily="18" charset="0"/>
              </a:rPr>
              <a:t>contribuţiilor</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asigurări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sociale</a:t>
            </a:r>
            <a:r>
              <a:rPr lang="en-US" sz="1400" dirty="0">
                <a:latin typeface="Times New Roman" pitchFamily="18" charset="0"/>
                <a:cs typeface="Times New Roman" pitchFamily="18" charset="0"/>
              </a:rPr>
              <a:t> de stat </a:t>
            </a:r>
            <a:r>
              <a:rPr lang="en-US" sz="1400" dirty="0" err="1">
                <a:latin typeface="Times New Roman" pitchFamily="18" charset="0"/>
                <a:cs typeface="Times New Roman" pitchFamily="18" charset="0"/>
              </a:rPr>
              <a:t>obligatorii</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prima de </a:t>
            </a:r>
            <a:r>
              <a:rPr lang="en-US" sz="1400" dirty="0" err="1">
                <a:latin typeface="Times New Roman" pitchFamily="18" charset="0"/>
                <a:cs typeface="Times New Roman" pitchFamily="18" charset="0"/>
              </a:rPr>
              <a:t>asigurare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obligatorie</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asistenţă</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medicală</a:t>
            </a:r>
            <a:r>
              <a:rPr lang="en-US" sz="1400" dirty="0">
                <a:latin typeface="Times New Roman" pitchFamily="18" charset="0"/>
                <a:cs typeface="Times New Roman" pitchFamily="18" charset="0"/>
              </a:rPr>
              <a:t>. </a:t>
            </a:r>
          </a:p>
        </p:txBody>
      </p:sp>
      <p:sp>
        <p:nvSpPr>
          <p:cNvPr id="6" name="Rectangle 5"/>
          <p:cNvSpPr/>
          <p:nvPr/>
        </p:nvSpPr>
        <p:spPr>
          <a:xfrm>
            <a:off x="304799" y="5638800"/>
            <a:ext cx="8458200" cy="784830"/>
          </a:xfrm>
          <a:prstGeom prst="rect">
            <a:avLst/>
          </a:prstGeom>
          <a:ln w="28575">
            <a:solidFill>
              <a:schemeClr val="bg2">
                <a:lumMod val="50000"/>
              </a:schemeClr>
            </a:solidFill>
          </a:ln>
        </p:spPr>
        <p:txBody>
          <a:bodyPr wrap="square">
            <a:spAutoFit/>
          </a:bodyPr>
          <a:lstStyle/>
          <a:p>
            <a:r>
              <a:rPr lang="en-US" sz="1500" dirty="0" err="1">
                <a:latin typeface="Times New Roman" pitchFamily="18" charset="0"/>
                <a:cs typeface="Times New Roman" pitchFamily="18" charset="0"/>
              </a:rPr>
              <a:t>Cheltuielile</a:t>
            </a:r>
            <a:r>
              <a:rPr lang="en-US" sz="1500" dirty="0">
                <a:latin typeface="Times New Roman" pitchFamily="18" charset="0"/>
                <a:cs typeface="Times New Roman" pitchFamily="18" charset="0"/>
              </a:rPr>
              <a:t> cu </a:t>
            </a:r>
            <a:r>
              <a:rPr lang="en-US" sz="1500" dirty="0" err="1">
                <a:latin typeface="Times New Roman" pitchFamily="18" charset="0"/>
                <a:cs typeface="Times New Roman" pitchFamily="18" charset="0"/>
              </a:rPr>
              <a:t>personalul</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determină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către</a:t>
            </a:r>
            <a:r>
              <a:rPr lang="en-US" sz="1500" dirty="0">
                <a:latin typeface="Times New Roman" pitchFamily="18" charset="0"/>
                <a:cs typeface="Times New Roman" pitchFamily="18" charset="0"/>
              </a:rPr>
              <a:t> operator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primul</a:t>
            </a:r>
            <a:r>
              <a:rPr lang="en-US" sz="1500" dirty="0">
                <a:latin typeface="Times New Roman" pitchFamily="18" charset="0"/>
                <a:cs typeface="Times New Roman" pitchFamily="18" charset="0"/>
              </a:rPr>
              <a:t> an de </a:t>
            </a:r>
            <a:r>
              <a:rPr lang="en-US" sz="1500" dirty="0" err="1">
                <a:latin typeface="Times New Roman" pitchFamily="18" charset="0"/>
                <a:cs typeface="Times New Roman" pitchFamily="18" charset="0"/>
              </a:rPr>
              <a:t>valabilitate</a:t>
            </a:r>
            <a:r>
              <a:rPr lang="en-US" sz="1500" dirty="0">
                <a:latin typeface="Times New Roman" pitchFamily="18" charset="0"/>
                <a:cs typeface="Times New Roman" pitchFamily="18" charset="0"/>
              </a:rPr>
              <a:t> </a:t>
            </a:r>
            <a:r>
              <a:rPr lang="ro-RO" sz="1500" dirty="0" smtClean="0">
                <a:latin typeface="Times New Roman" pitchFamily="18" charset="0"/>
                <a:cs typeface="Times New Roman" pitchFamily="18" charset="0"/>
              </a:rPr>
              <a:t>a </a:t>
            </a:r>
            <a:r>
              <a:rPr lang="en-US" sz="1500" dirty="0" err="1" smtClean="0">
                <a:latin typeface="Times New Roman" pitchFamily="18" charset="0"/>
                <a:cs typeface="Times New Roman" pitchFamily="18" charset="0"/>
              </a:rPr>
              <a:t>Metodologi</a:t>
            </a:r>
            <a:r>
              <a:rPr lang="ro-RO" sz="1500" dirty="0" smtClean="0">
                <a:latin typeface="Times New Roman" pitchFamily="18" charset="0"/>
                <a:cs typeface="Times New Roman" pitchFamily="18" charset="0"/>
              </a:rPr>
              <a:t>e</a:t>
            </a:r>
            <a:r>
              <a:rPr lang="en-US" sz="1500" dirty="0" err="1" smtClean="0">
                <a:latin typeface="Times New Roman" pitchFamily="18" charset="0"/>
                <a:cs typeface="Times New Roman" pitchFamily="18" charset="0"/>
              </a:rPr>
              <a:t>i</a:t>
            </a:r>
            <a:r>
              <a:rPr lang="en-US" sz="1500" dirty="0" smtClean="0">
                <a:latin typeface="Times New Roman" pitchFamily="18" charset="0"/>
                <a:cs typeface="Times New Roman" pitchFamily="18" charset="0"/>
              </a:rPr>
              <a:t> </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anul</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bază</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examinează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şi</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avizează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Agenţie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după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caz</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aprobă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Consiliile</a:t>
            </a:r>
            <a:r>
              <a:rPr lang="en-US" sz="1500" dirty="0">
                <a:latin typeface="Times New Roman" pitchFamily="18" charset="0"/>
                <a:cs typeface="Times New Roman" pitchFamily="18" charset="0"/>
              </a:rPr>
              <a:t> locale </a:t>
            </a:r>
            <a:r>
              <a:rPr lang="en-US" sz="1500" dirty="0" err="1">
                <a:latin typeface="Times New Roman" pitchFamily="18" charset="0"/>
                <a:cs typeface="Times New Roman" pitchFamily="18" charset="0"/>
              </a:rPr>
              <a:t>sau</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Agenţie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după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caz</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a:t>
            </a:r>
            <a:r>
              <a:rPr lang="en-US" sz="1500" dirty="0">
                <a:latin typeface="Times New Roman" pitchFamily="18" charset="0"/>
                <a:cs typeface="Times New Roman" pitchFamily="18" charset="0"/>
              </a:rPr>
              <a:t> </a:t>
            </a:r>
            <a:r>
              <a:rPr lang="en-US" sz="1500" b="1" dirty="0" err="1">
                <a:latin typeface="Times New Roman" pitchFamily="18" charset="0"/>
                <a:cs typeface="Times New Roman" pitchFamily="18" charset="0"/>
              </a:rPr>
              <a:t>cheltuieli</a:t>
            </a:r>
            <a:r>
              <a:rPr lang="en-US" sz="1500" b="1" dirty="0">
                <a:latin typeface="Times New Roman" pitchFamily="18" charset="0"/>
                <a:cs typeface="Times New Roman" pitchFamily="18" charset="0"/>
              </a:rPr>
              <a:t> de </a:t>
            </a:r>
            <a:r>
              <a:rPr lang="en-US" sz="1500" b="1" dirty="0" err="1">
                <a:latin typeface="Times New Roman" pitchFamily="18" charset="0"/>
                <a:cs typeface="Times New Roman" pitchFamily="18" charset="0"/>
              </a:rPr>
              <a:t>bază</a:t>
            </a:r>
            <a:r>
              <a:rPr lang="en-US" sz="1500" b="1" dirty="0">
                <a:latin typeface="Times New Roman" pitchFamily="18" charset="0"/>
                <a:cs typeface="Times New Roman" pitchFamily="18" charset="0"/>
              </a:rPr>
              <a:t> (</a:t>
            </a:r>
            <a:r>
              <a:rPr lang="en-US" sz="1500" b="1" dirty="0" err="1">
                <a:latin typeface="Times New Roman" pitchFamily="18" charset="0"/>
                <a:cs typeface="Times New Roman" pitchFamily="18" charset="0"/>
              </a:rPr>
              <a:t>CPo</a:t>
            </a:r>
            <a:r>
              <a:rPr lang="en-US" sz="1500" b="1" dirty="0">
                <a:latin typeface="Times New Roman" pitchFamily="18" charset="0"/>
                <a:cs typeface="Times New Roman" pitchFamily="18" charset="0"/>
              </a:rPr>
              <a:t>)</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prima </a:t>
            </a:r>
            <a:r>
              <a:rPr lang="en-US" sz="1500" dirty="0" err="1">
                <a:latin typeface="Times New Roman" pitchFamily="18" charset="0"/>
                <a:cs typeface="Times New Roman" pitchFamily="18" charset="0"/>
              </a:rPr>
              <a:t>perioadă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reglementare</a:t>
            </a:r>
            <a:r>
              <a:rPr lang="en-US" sz="1500" dirty="0">
                <a:latin typeface="Times New Roman" pitchFamily="18" charset="0"/>
                <a:cs typeface="Times New Roman" pitchFamily="18" charset="0"/>
              </a:rPr>
              <a:t> a </a:t>
            </a:r>
            <a:r>
              <a:rPr lang="en-US" sz="1500" dirty="0" err="1">
                <a:latin typeface="Times New Roman" pitchFamily="18" charset="0"/>
                <a:cs typeface="Times New Roman" pitchFamily="18" charset="0"/>
              </a:rPr>
              <a:t>tarifelor</a:t>
            </a:r>
            <a:r>
              <a:rPr lang="en-US" sz="1500" dirty="0">
                <a:latin typeface="Times New Roman" pitchFamily="18" charset="0"/>
                <a:cs typeface="Times New Roman" pitchFamily="18" charset="0"/>
              </a:rPr>
              <a:t> de 5 </a:t>
            </a:r>
            <a:r>
              <a:rPr lang="en-US" sz="1500" dirty="0" err="1">
                <a:latin typeface="Times New Roman" pitchFamily="18" charset="0"/>
                <a:cs typeface="Times New Roman" pitchFamily="18" charset="0"/>
              </a:rPr>
              <a:t>ani</a:t>
            </a:r>
            <a:r>
              <a:rPr lang="en-US" sz="1500" dirty="0">
                <a:latin typeface="Times New Roman" pitchFamily="18" charset="0"/>
                <a:cs typeface="Times New Roman" pitchFamily="18" charset="0"/>
              </a:rPr>
              <a:t>. </a:t>
            </a:r>
          </a:p>
        </p:txBody>
      </p:sp>
    </p:spTree>
    <p:extLst>
      <p:ext uri="{BB962C8B-B14F-4D97-AF65-F5344CB8AC3E}">
        <p14:creationId xmlns:p14="http://schemas.microsoft.com/office/powerpoint/2010/main" val="15454845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50" y="609600"/>
            <a:ext cx="8686800" cy="652802"/>
          </a:xfrm>
        </p:spPr>
        <p:txBody>
          <a:bodyPr>
            <a:normAutofit/>
          </a:bodyPr>
          <a:lstStyle/>
          <a:p>
            <a:pPr algn="l"/>
            <a:r>
              <a:rPr lang="en-US" sz="1600" b="1" u="sng" dirty="0" smtClean="0">
                <a:solidFill>
                  <a:schemeClr val="tx1"/>
                </a:solidFill>
                <a:latin typeface="Times New Roman" pitchFamily="18" charset="0"/>
                <a:cs typeface="Times New Roman" pitchFamily="18" charset="0"/>
              </a:rPr>
              <a:t>6. </a:t>
            </a:r>
            <a:r>
              <a:rPr lang="ro-RO" sz="1600" b="1" u="sng" dirty="0" smtClean="0">
                <a:solidFill>
                  <a:schemeClr val="tx1"/>
                </a:solidFill>
                <a:latin typeface="Times New Roman" pitchFamily="18" charset="0"/>
                <a:cs typeface="Times New Roman" pitchFamily="18" charset="0"/>
              </a:rPr>
              <a:t>Cheltuielile de întreţinere şi exploatare </a:t>
            </a:r>
            <a:r>
              <a:rPr lang="ro-RO" sz="1600" dirty="0" smtClean="0">
                <a:solidFill>
                  <a:schemeClr val="tx1"/>
                </a:solidFill>
                <a:latin typeface="Times New Roman" pitchFamily="18" charset="0"/>
                <a:cs typeface="Times New Roman" pitchFamily="18" charset="0"/>
              </a:rPr>
              <a:t>: includ cheltuielile pentru </a:t>
            </a:r>
            <a:r>
              <a:rPr lang="ro-RO" sz="1600" b="1" i="1" dirty="0" smtClean="0">
                <a:solidFill>
                  <a:schemeClr val="tx1"/>
                </a:solidFill>
                <a:latin typeface="Times New Roman" pitchFamily="18" charset="0"/>
                <a:cs typeface="Times New Roman" pitchFamily="18" charset="0"/>
              </a:rPr>
              <a:t>verificarea</a:t>
            </a:r>
            <a:r>
              <a:rPr lang="ro-RO" sz="1600" b="1" i="1" dirty="0">
                <a:solidFill>
                  <a:schemeClr val="tx1"/>
                </a:solidFill>
                <a:latin typeface="Times New Roman" pitchFamily="18" charset="0"/>
                <a:cs typeface="Times New Roman" pitchFamily="18" charset="0"/>
              </a:rPr>
              <a:t>, deservirea tehnică, întreţinerea, exploatarea şi reparaţia</a:t>
            </a:r>
            <a:r>
              <a:rPr lang="ro-RO" sz="1600" b="1" dirty="0">
                <a:solidFill>
                  <a:schemeClr val="tx1"/>
                </a:solidFill>
                <a:latin typeface="Times New Roman" pitchFamily="18" charset="0"/>
                <a:cs typeface="Times New Roman" pitchFamily="18" charset="0"/>
              </a:rPr>
              <a:t> </a:t>
            </a:r>
            <a:r>
              <a:rPr lang="ro-RO" sz="1600" b="1" dirty="0" smtClean="0">
                <a:solidFill>
                  <a:schemeClr val="tx1"/>
                </a:solidFill>
                <a:latin typeface="Times New Roman" pitchFamily="18" charset="0"/>
                <a:cs typeface="Times New Roman" pitchFamily="18" charset="0"/>
              </a:rPr>
              <a:t>:</a:t>
            </a:r>
            <a:endParaRPr lang="en-US" sz="1600" b="1" u="sng" dirty="0">
              <a:solidFill>
                <a:schemeClr val="tx1"/>
              </a:solidFill>
              <a:latin typeface="Times New Roman" pitchFamily="18" charset="0"/>
              <a:cs typeface="Times New Roman" pitchFamily="18" charset="0"/>
            </a:endParaRPr>
          </a:p>
        </p:txBody>
      </p:sp>
      <p:sp>
        <p:nvSpPr>
          <p:cNvPr id="5" name="Rectangle 4"/>
          <p:cNvSpPr/>
          <p:nvPr/>
        </p:nvSpPr>
        <p:spPr>
          <a:xfrm>
            <a:off x="209550" y="1295400"/>
            <a:ext cx="8686800" cy="3785652"/>
          </a:xfrm>
          <a:prstGeom prst="rect">
            <a:avLst/>
          </a:prstGeom>
        </p:spPr>
        <p:txBody>
          <a:bodyPr wrap="square">
            <a:spAutoFit/>
          </a:bodyPr>
          <a:lstStyle/>
          <a:p>
            <a:pPr marL="285750" indent="-285750">
              <a:buFont typeface="Wingdings" pitchFamily="2" charset="2"/>
              <a:buChar char="q"/>
            </a:pPr>
            <a:r>
              <a:rPr lang="ro-RO" sz="1600" dirty="0">
                <a:latin typeface="Times New Roman" pitchFamily="18" charset="0"/>
                <a:cs typeface="Times New Roman" pitchFamily="18" charset="0"/>
              </a:rPr>
              <a:t>reţelelor publice de alimentare cu apă tehnologică, apă potabilă, reţelelor publice de canalizare, inclusiv celor transmise operatorului la deservirea tehnică, </a:t>
            </a:r>
            <a:endParaRPr lang="ro-RO" sz="1600" dirty="0" smtClean="0">
              <a:latin typeface="Times New Roman" pitchFamily="18" charset="0"/>
              <a:cs typeface="Times New Roman" pitchFamily="18" charset="0"/>
            </a:endParaRPr>
          </a:p>
          <a:p>
            <a:pPr marL="285750" indent="-285750">
              <a:buFont typeface="Wingdings" pitchFamily="2" charset="2"/>
              <a:buChar char="q"/>
            </a:pPr>
            <a:endParaRPr lang="ro-RO" sz="800" dirty="0" smtClean="0">
              <a:latin typeface="Times New Roman" pitchFamily="18" charset="0"/>
              <a:cs typeface="Times New Roman" pitchFamily="18" charset="0"/>
            </a:endParaRPr>
          </a:p>
          <a:p>
            <a:pPr marL="285750" indent="-285750">
              <a:buFont typeface="Wingdings" pitchFamily="2" charset="2"/>
              <a:buChar char="q"/>
            </a:pPr>
            <a:r>
              <a:rPr lang="ro-RO" sz="1600" dirty="0" smtClean="0">
                <a:latin typeface="Times New Roman" pitchFamily="18" charset="0"/>
                <a:cs typeface="Times New Roman" pitchFamily="18" charset="0"/>
              </a:rPr>
              <a:t>a </a:t>
            </a:r>
            <a:r>
              <a:rPr lang="ro-RO" sz="1600" dirty="0">
                <a:latin typeface="Times New Roman" pitchFamily="18" charset="0"/>
                <a:cs typeface="Times New Roman" pitchFamily="18" charset="0"/>
              </a:rPr>
              <a:t>staţiilor de captare, pompare şi tratare a apei brute, staţiilor de epurare şi evacuare a apelor uzate</a:t>
            </a:r>
            <a:r>
              <a:rPr lang="ro-RO" sz="1600" dirty="0" smtClean="0">
                <a:latin typeface="Times New Roman" pitchFamily="18" charset="0"/>
                <a:cs typeface="Times New Roman" pitchFamily="18" charset="0"/>
              </a:rPr>
              <a:t>,</a:t>
            </a:r>
          </a:p>
          <a:p>
            <a:pPr marL="285750" indent="-285750">
              <a:buFont typeface="Wingdings" pitchFamily="2" charset="2"/>
              <a:buChar char="q"/>
            </a:pPr>
            <a:endParaRPr lang="ro-RO" sz="800" dirty="0" smtClean="0">
              <a:latin typeface="Times New Roman" pitchFamily="18" charset="0"/>
              <a:cs typeface="Times New Roman" pitchFamily="18" charset="0"/>
            </a:endParaRPr>
          </a:p>
          <a:p>
            <a:pPr marL="285750" indent="-285750">
              <a:buFont typeface="Wingdings" pitchFamily="2" charset="2"/>
              <a:buChar char="q"/>
            </a:pPr>
            <a:r>
              <a:rPr lang="ro-RO" sz="1600" dirty="0" smtClean="0">
                <a:latin typeface="Times New Roman" pitchFamily="18" charset="0"/>
                <a:cs typeface="Times New Roman" pitchFamily="18" charset="0"/>
              </a:rPr>
              <a:t>a </a:t>
            </a:r>
            <a:r>
              <a:rPr lang="ro-RO" sz="1600" dirty="0">
                <a:latin typeface="Times New Roman" pitchFamily="18" charset="0"/>
                <a:cs typeface="Times New Roman" pitchFamily="18" charset="0"/>
              </a:rPr>
              <a:t>instalaţiilor şi a aparatelor de laborator şi control al calităţii apei, </a:t>
            </a:r>
            <a:endParaRPr lang="ro-RO" sz="1600" dirty="0" smtClean="0">
              <a:latin typeface="Times New Roman" pitchFamily="18" charset="0"/>
              <a:cs typeface="Times New Roman" pitchFamily="18" charset="0"/>
            </a:endParaRPr>
          </a:p>
          <a:p>
            <a:pPr marL="285750" indent="-285750">
              <a:buFont typeface="Wingdings" pitchFamily="2" charset="2"/>
              <a:buChar char="q"/>
            </a:pPr>
            <a:endParaRPr lang="ro-RO" sz="800" dirty="0" smtClean="0">
              <a:latin typeface="Times New Roman" pitchFamily="18" charset="0"/>
              <a:cs typeface="Times New Roman" pitchFamily="18" charset="0"/>
            </a:endParaRPr>
          </a:p>
          <a:p>
            <a:pPr marL="285750" indent="-285750">
              <a:buFont typeface="Wingdings" pitchFamily="2" charset="2"/>
              <a:buChar char="q"/>
            </a:pPr>
            <a:r>
              <a:rPr lang="ro-RO" sz="1600" dirty="0" smtClean="0">
                <a:latin typeface="Times New Roman" pitchFamily="18" charset="0"/>
                <a:cs typeface="Times New Roman" pitchFamily="18" charset="0"/>
              </a:rPr>
              <a:t>a </a:t>
            </a:r>
            <a:r>
              <a:rPr lang="ro-RO" sz="1600" dirty="0">
                <a:latin typeface="Times New Roman" pitchFamily="18" charset="0"/>
                <a:cs typeface="Times New Roman" pitchFamily="18" charset="0"/>
              </a:rPr>
              <a:t>clădirilor şi construcţiilor de producţie, a subdiviziunilor auxiliare</a:t>
            </a:r>
            <a:r>
              <a:rPr lang="ro-RO" sz="1600" dirty="0" smtClean="0">
                <a:latin typeface="Times New Roman" pitchFamily="18" charset="0"/>
                <a:cs typeface="Times New Roman" pitchFamily="18" charset="0"/>
              </a:rPr>
              <a:t>,</a:t>
            </a:r>
          </a:p>
          <a:p>
            <a:pPr marL="285750" indent="-285750">
              <a:buFont typeface="Wingdings" pitchFamily="2" charset="2"/>
              <a:buChar char="q"/>
            </a:pPr>
            <a:endParaRPr lang="ro-RO" sz="800" dirty="0" smtClean="0">
              <a:latin typeface="Times New Roman" pitchFamily="18" charset="0"/>
              <a:cs typeface="Times New Roman" pitchFamily="18" charset="0"/>
            </a:endParaRPr>
          </a:p>
          <a:p>
            <a:pPr marL="285750" indent="-285750">
              <a:buFont typeface="Wingdings" pitchFamily="2" charset="2"/>
              <a:buChar char="q"/>
            </a:pPr>
            <a:r>
              <a:rPr lang="ro-RO" sz="1600" dirty="0" smtClean="0">
                <a:latin typeface="Times New Roman" pitchFamily="18" charset="0"/>
                <a:cs typeface="Times New Roman" pitchFamily="18" charset="0"/>
              </a:rPr>
              <a:t>a </a:t>
            </a:r>
            <a:r>
              <a:rPr lang="ro-RO" sz="1600" dirty="0">
                <a:latin typeface="Times New Roman" pitchFamily="18" charset="0"/>
                <a:cs typeface="Times New Roman" pitchFamily="18" charset="0"/>
              </a:rPr>
              <a:t>mijloacelor de transport, </a:t>
            </a:r>
            <a:endParaRPr lang="ro-RO" sz="1600" dirty="0" smtClean="0">
              <a:latin typeface="Times New Roman" pitchFamily="18" charset="0"/>
              <a:cs typeface="Times New Roman" pitchFamily="18" charset="0"/>
            </a:endParaRPr>
          </a:p>
          <a:p>
            <a:pPr marL="285750" indent="-285750">
              <a:buFont typeface="Wingdings" pitchFamily="2" charset="2"/>
              <a:buChar char="q"/>
            </a:pPr>
            <a:endParaRPr lang="ro-RO" sz="800" dirty="0" smtClean="0">
              <a:latin typeface="Times New Roman" pitchFamily="18" charset="0"/>
              <a:cs typeface="Times New Roman" pitchFamily="18" charset="0"/>
            </a:endParaRPr>
          </a:p>
          <a:p>
            <a:pPr marL="285750" indent="-285750">
              <a:buFont typeface="Wingdings" pitchFamily="2" charset="2"/>
              <a:buChar char="q"/>
            </a:pPr>
            <a:r>
              <a:rPr lang="ro-RO" sz="1600" dirty="0" smtClean="0">
                <a:latin typeface="Times New Roman" pitchFamily="18" charset="0"/>
                <a:cs typeface="Times New Roman" pitchFamily="18" charset="0"/>
              </a:rPr>
              <a:t>a </a:t>
            </a:r>
            <a:r>
              <a:rPr lang="ro-RO" sz="1600" dirty="0">
                <a:latin typeface="Times New Roman" pitchFamily="18" charset="0"/>
                <a:cs typeface="Times New Roman" pitchFamily="18" charset="0"/>
              </a:rPr>
              <a:t>aparatelor de măsurare şi control, </a:t>
            </a:r>
            <a:endParaRPr lang="ro-RO" sz="1600" dirty="0" smtClean="0">
              <a:latin typeface="Times New Roman" pitchFamily="18" charset="0"/>
              <a:cs typeface="Times New Roman" pitchFamily="18" charset="0"/>
            </a:endParaRPr>
          </a:p>
          <a:p>
            <a:pPr marL="285750" indent="-285750">
              <a:buFont typeface="Wingdings" pitchFamily="2" charset="2"/>
              <a:buChar char="q"/>
            </a:pPr>
            <a:endParaRPr lang="ro-RO" sz="800" dirty="0" smtClean="0">
              <a:latin typeface="Times New Roman" pitchFamily="18" charset="0"/>
              <a:cs typeface="Times New Roman" pitchFamily="18" charset="0"/>
            </a:endParaRPr>
          </a:p>
          <a:p>
            <a:pPr marL="285750" indent="-285750">
              <a:buFont typeface="Wingdings" pitchFamily="2" charset="2"/>
              <a:buChar char="q"/>
            </a:pPr>
            <a:r>
              <a:rPr lang="ro-RO" sz="1600" dirty="0" smtClean="0">
                <a:latin typeface="Times New Roman" pitchFamily="18" charset="0"/>
                <a:cs typeface="Times New Roman" pitchFamily="18" charset="0"/>
              </a:rPr>
              <a:t>a </a:t>
            </a:r>
            <a:r>
              <a:rPr lang="ro-RO" sz="1600" dirty="0">
                <a:latin typeface="Times New Roman" pitchFamily="18" charset="0"/>
                <a:cs typeface="Times New Roman" pitchFamily="18" charset="0"/>
              </a:rPr>
              <a:t>instalaţiilor de protecţie şi securitate, a sistemelor de automatizare şi de </a:t>
            </a:r>
            <a:r>
              <a:rPr lang="ro-RO" sz="1600" dirty="0" err="1">
                <a:latin typeface="Times New Roman" pitchFamily="18" charset="0"/>
                <a:cs typeface="Times New Roman" pitchFamily="18" charset="0"/>
              </a:rPr>
              <a:t>dispecerizare</a:t>
            </a:r>
            <a:r>
              <a:rPr lang="ro-RO" sz="1600" dirty="0" smtClean="0">
                <a:latin typeface="Times New Roman" pitchFamily="18" charset="0"/>
                <a:cs typeface="Times New Roman" pitchFamily="18" charset="0"/>
              </a:rPr>
              <a:t>,</a:t>
            </a:r>
          </a:p>
          <a:p>
            <a:pPr marL="285750" indent="-285750">
              <a:buFont typeface="Wingdings" pitchFamily="2" charset="2"/>
              <a:buChar char="q"/>
            </a:pPr>
            <a:endParaRPr lang="ro-RO" sz="800" dirty="0" smtClean="0">
              <a:latin typeface="Times New Roman" pitchFamily="18" charset="0"/>
              <a:cs typeface="Times New Roman" pitchFamily="18" charset="0"/>
            </a:endParaRPr>
          </a:p>
          <a:p>
            <a:pPr marL="285750" indent="-285750">
              <a:buFont typeface="Wingdings" pitchFamily="2" charset="2"/>
              <a:buChar char="q"/>
            </a:pPr>
            <a:r>
              <a:rPr lang="ro-RO" sz="1600" dirty="0" smtClean="0">
                <a:latin typeface="Times New Roman" pitchFamily="18" charset="0"/>
                <a:cs typeface="Times New Roman" pitchFamily="18" charset="0"/>
              </a:rPr>
              <a:t>a </a:t>
            </a:r>
            <a:r>
              <a:rPr lang="ro-RO" sz="1600" dirty="0">
                <a:latin typeface="Times New Roman" pitchFamily="18" charset="0"/>
                <a:cs typeface="Times New Roman" pitchFamily="18" charset="0"/>
              </a:rPr>
              <a:t>echipamentelor de măsurare, inclusiv a contoarelor instalate la consumatorii casnici</a:t>
            </a:r>
            <a:r>
              <a:rPr lang="ro-RO" sz="1600" dirty="0" smtClean="0">
                <a:latin typeface="Times New Roman" pitchFamily="18" charset="0"/>
                <a:cs typeface="Times New Roman" pitchFamily="18" charset="0"/>
              </a:rPr>
              <a:t>,</a:t>
            </a:r>
          </a:p>
          <a:p>
            <a:pPr marL="285750" indent="-285750">
              <a:buFont typeface="Wingdings" pitchFamily="2" charset="2"/>
              <a:buChar char="q"/>
            </a:pPr>
            <a:endParaRPr lang="ro-RO" sz="800" dirty="0" smtClean="0">
              <a:latin typeface="Times New Roman" pitchFamily="18" charset="0"/>
              <a:cs typeface="Times New Roman" pitchFamily="18" charset="0"/>
            </a:endParaRPr>
          </a:p>
          <a:p>
            <a:pPr marL="285750" indent="-285750">
              <a:buFont typeface="Wingdings" pitchFamily="2" charset="2"/>
              <a:buChar char="q"/>
            </a:pPr>
            <a:r>
              <a:rPr lang="ro-RO" sz="1600" dirty="0" smtClean="0">
                <a:latin typeface="Times New Roman" pitchFamily="18" charset="0"/>
                <a:cs typeface="Times New Roman" pitchFamily="18" charset="0"/>
              </a:rPr>
              <a:t>a </a:t>
            </a:r>
            <a:r>
              <a:rPr lang="ro-RO" sz="1600" dirty="0">
                <a:latin typeface="Times New Roman" pitchFamily="18" charset="0"/>
                <a:cs typeface="Times New Roman" pitchFamily="18" charset="0"/>
              </a:rPr>
              <a:t>instalaţiilor electrice, şi a altor imobilizări corporale şi necorporale aferente sistemului public de alimentare cu apă şi de canalizare. </a:t>
            </a:r>
            <a:endParaRPr lang="en-US" sz="1600" dirty="0"/>
          </a:p>
        </p:txBody>
      </p:sp>
      <p:sp>
        <p:nvSpPr>
          <p:cNvPr id="4" name="Прямоугольник 4"/>
          <p:cNvSpPr/>
          <p:nvPr/>
        </p:nvSpPr>
        <p:spPr>
          <a:xfrm>
            <a:off x="304800" y="228600"/>
            <a:ext cx="8077200" cy="490199"/>
          </a:xfrm>
          <a:prstGeom prst="rect">
            <a:avLst/>
          </a:prstGeom>
        </p:spPr>
        <p:txBody>
          <a:bodyPr wrap="square">
            <a:spAutoFit/>
          </a:bodyPr>
          <a:lstStyle/>
          <a:p>
            <a:pPr marL="457200" marR="0" algn="ctr">
              <a:lnSpc>
                <a:spcPct val="115000"/>
              </a:lnSpc>
              <a:spcBef>
                <a:spcPts val="0"/>
              </a:spcBef>
              <a:spcAft>
                <a:spcPts val="0"/>
              </a:spcAft>
            </a:pPr>
            <a:r>
              <a:rPr lang="ro-RO" sz="2400" b="1" dirty="0" smtClean="0">
                <a:effectLst/>
                <a:latin typeface="Times New Roman"/>
                <a:ea typeface="Times New Roman"/>
                <a:cs typeface="Times New Roman"/>
              </a:rPr>
              <a:t>DETERMINAREA ŞI AJUSTAREA CHELTUIELILOR</a:t>
            </a:r>
            <a:endParaRPr lang="en-US" sz="2400" dirty="0">
              <a:effectLst/>
              <a:latin typeface="Calibri"/>
              <a:ea typeface="Times New Roman"/>
              <a:cs typeface="Times New Roman"/>
            </a:endParaRPr>
          </a:p>
        </p:txBody>
      </p:sp>
      <p:sp>
        <p:nvSpPr>
          <p:cNvPr id="6" name="Rectangle 5"/>
          <p:cNvSpPr/>
          <p:nvPr/>
        </p:nvSpPr>
        <p:spPr>
          <a:xfrm>
            <a:off x="285750" y="5486400"/>
            <a:ext cx="8534400" cy="1246495"/>
          </a:xfrm>
          <a:prstGeom prst="rect">
            <a:avLst/>
          </a:prstGeom>
          <a:ln w="28575">
            <a:solidFill>
              <a:schemeClr val="bg2">
                <a:lumMod val="50000"/>
              </a:schemeClr>
            </a:solidFill>
          </a:ln>
        </p:spPr>
        <p:txBody>
          <a:bodyPr wrap="square">
            <a:spAutoFit/>
          </a:bodyPr>
          <a:lstStyle/>
          <a:p>
            <a:r>
              <a:rPr lang="en-US" sz="1500" dirty="0" err="1">
                <a:latin typeface="Times New Roman" pitchFamily="18" charset="0"/>
                <a:cs typeface="Times New Roman" pitchFamily="18" charset="0"/>
              </a:rPr>
              <a:t>Cheltuielile</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întreţinere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şi</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exploatare</a:t>
            </a:r>
            <a:r>
              <a:rPr lang="en-US" sz="1500" dirty="0">
                <a:latin typeface="Times New Roman" pitchFamily="18" charset="0"/>
                <a:cs typeface="Times New Roman" pitchFamily="18" charset="0"/>
              </a:rPr>
              <a:t> a </a:t>
            </a:r>
            <a:r>
              <a:rPr lang="en-US" sz="1500" dirty="0" err="1">
                <a:latin typeface="Times New Roman" pitchFamily="18" charset="0"/>
                <a:cs typeface="Times New Roman" pitchFamily="18" charset="0"/>
              </a:rPr>
              <a:t>sistemului</a:t>
            </a:r>
            <a:r>
              <a:rPr lang="en-US" sz="1500" dirty="0">
                <a:latin typeface="Times New Roman" pitchFamily="18" charset="0"/>
                <a:cs typeface="Times New Roman" pitchFamily="18" charset="0"/>
              </a:rPr>
              <a:t> public de </a:t>
            </a:r>
            <a:r>
              <a:rPr lang="en-US" sz="1500" dirty="0" err="1">
                <a:latin typeface="Times New Roman" pitchFamily="18" charset="0"/>
                <a:cs typeface="Times New Roman" pitchFamily="18" charset="0"/>
              </a:rPr>
              <a:t>alimentare</a:t>
            </a:r>
            <a:r>
              <a:rPr lang="en-US" sz="1500" dirty="0">
                <a:latin typeface="Times New Roman" pitchFamily="18" charset="0"/>
                <a:cs typeface="Times New Roman" pitchFamily="18" charset="0"/>
              </a:rPr>
              <a:t> cu </a:t>
            </a:r>
            <a:r>
              <a:rPr lang="en-US" sz="1500" dirty="0" err="1">
                <a:latin typeface="Times New Roman" pitchFamily="18" charset="0"/>
                <a:cs typeface="Times New Roman" pitchFamily="18" charset="0"/>
              </a:rPr>
              <a:t>apă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şi</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canalizare</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determină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către</a:t>
            </a:r>
            <a:r>
              <a:rPr lang="en-US" sz="1500" dirty="0">
                <a:latin typeface="Times New Roman" pitchFamily="18" charset="0"/>
                <a:cs typeface="Times New Roman" pitchFamily="18" charset="0"/>
              </a:rPr>
              <a:t> operator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primul</a:t>
            </a:r>
            <a:r>
              <a:rPr lang="en-US" sz="1500" dirty="0">
                <a:latin typeface="Times New Roman" pitchFamily="18" charset="0"/>
                <a:cs typeface="Times New Roman" pitchFamily="18" charset="0"/>
              </a:rPr>
              <a:t> an de </a:t>
            </a:r>
            <a:r>
              <a:rPr lang="en-US" sz="1500" dirty="0" err="1">
                <a:latin typeface="Times New Roman" pitchFamily="18" charset="0"/>
                <a:cs typeface="Times New Roman" pitchFamily="18" charset="0"/>
              </a:rPr>
              <a:t>valabilitate</a:t>
            </a:r>
            <a:r>
              <a:rPr lang="en-US" sz="1500" dirty="0">
                <a:latin typeface="Times New Roman" pitchFamily="18" charset="0"/>
                <a:cs typeface="Times New Roman" pitchFamily="18" charset="0"/>
              </a:rPr>
              <a:t> al </a:t>
            </a:r>
            <a:r>
              <a:rPr lang="en-US" sz="1500" dirty="0" err="1" smtClean="0">
                <a:latin typeface="Times New Roman" pitchFamily="18" charset="0"/>
                <a:cs typeface="Times New Roman" pitchFamily="18" charset="0"/>
              </a:rPr>
              <a:t>Metodologii</a:t>
            </a:r>
            <a:r>
              <a:rPr lang="en-US" sz="1500" dirty="0" smtClean="0">
                <a:latin typeface="Times New Roman" pitchFamily="18" charset="0"/>
                <a:cs typeface="Times New Roman" pitchFamily="18" charset="0"/>
              </a:rPr>
              <a:t> </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anul</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bază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separat</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fiecare</a:t>
            </a:r>
            <a:r>
              <a:rPr lang="en-US" sz="1500" dirty="0">
                <a:latin typeface="Times New Roman" pitchFamily="18" charset="0"/>
                <a:cs typeface="Times New Roman" pitchFamily="18" charset="0"/>
              </a:rPr>
              <a:t> tip de </a:t>
            </a:r>
            <a:r>
              <a:rPr lang="en-US" sz="1500" dirty="0" err="1">
                <a:latin typeface="Times New Roman" pitchFamily="18" charset="0"/>
                <a:cs typeface="Times New Roman" pitchFamily="18" charset="0"/>
              </a:rPr>
              <a:t>serviciu</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reglementat</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furnizat</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examinează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şi</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avizează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Agenţie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după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caz</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aprobă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Consiliul</a:t>
            </a:r>
            <a:r>
              <a:rPr lang="en-US" sz="1500" dirty="0">
                <a:latin typeface="Times New Roman" pitchFamily="18" charset="0"/>
                <a:cs typeface="Times New Roman" pitchFamily="18" charset="0"/>
              </a:rPr>
              <a:t> local </a:t>
            </a:r>
            <a:r>
              <a:rPr lang="en-US" sz="1500" dirty="0" err="1">
                <a:latin typeface="Times New Roman" pitchFamily="18" charset="0"/>
                <a:cs typeface="Times New Roman" pitchFamily="18" charset="0"/>
              </a:rPr>
              <a:t>sau</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Agenţie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după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caz</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a:t>
            </a:r>
            <a:r>
              <a:rPr lang="en-US" sz="1500" dirty="0">
                <a:latin typeface="Times New Roman" pitchFamily="18" charset="0"/>
                <a:cs typeface="Times New Roman" pitchFamily="18" charset="0"/>
              </a:rPr>
              <a:t> </a:t>
            </a:r>
            <a:r>
              <a:rPr lang="en-US" sz="1500" b="1" dirty="0" err="1">
                <a:latin typeface="Times New Roman" pitchFamily="18" charset="0"/>
                <a:cs typeface="Times New Roman" pitchFamily="18" charset="0"/>
              </a:rPr>
              <a:t>cheltuieli</a:t>
            </a:r>
            <a:r>
              <a:rPr lang="en-US" sz="1500" b="1" dirty="0">
                <a:latin typeface="Times New Roman" pitchFamily="18" charset="0"/>
                <a:cs typeface="Times New Roman" pitchFamily="18" charset="0"/>
              </a:rPr>
              <a:t> de </a:t>
            </a:r>
            <a:r>
              <a:rPr lang="en-US" sz="1500" b="1" dirty="0" err="1">
                <a:latin typeface="Times New Roman" pitchFamily="18" charset="0"/>
                <a:cs typeface="Times New Roman" pitchFamily="18" charset="0"/>
              </a:rPr>
              <a:t>bază</a:t>
            </a:r>
            <a:r>
              <a:rPr lang="en-US" sz="1500" b="1" dirty="0">
                <a:latin typeface="Times New Roman" pitchFamily="18" charset="0"/>
                <a:cs typeface="Times New Roman" pitchFamily="18" charset="0"/>
              </a:rPr>
              <a:t> (</a:t>
            </a:r>
            <a:r>
              <a:rPr lang="en-US" sz="1500" b="1" dirty="0" err="1">
                <a:latin typeface="Times New Roman" pitchFamily="18" charset="0"/>
                <a:cs typeface="Times New Roman" pitchFamily="18" charset="0"/>
              </a:rPr>
              <a:t>CIEo</a:t>
            </a:r>
            <a:r>
              <a:rPr lang="en-US" sz="1500" b="1" dirty="0">
                <a:latin typeface="Times New Roman" pitchFamily="18" charset="0"/>
                <a:cs typeface="Times New Roman" pitchFamily="18" charset="0"/>
              </a:rPr>
              <a:t>)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prima </a:t>
            </a:r>
            <a:r>
              <a:rPr lang="en-US" sz="1500" dirty="0" err="1">
                <a:latin typeface="Times New Roman" pitchFamily="18" charset="0"/>
                <a:cs typeface="Times New Roman" pitchFamily="18" charset="0"/>
              </a:rPr>
              <a:t>perioadă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reglementare</a:t>
            </a:r>
            <a:r>
              <a:rPr lang="en-US" sz="1500" dirty="0">
                <a:latin typeface="Times New Roman" pitchFamily="18" charset="0"/>
                <a:cs typeface="Times New Roman" pitchFamily="18" charset="0"/>
              </a:rPr>
              <a:t> a </a:t>
            </a:r>
            <a:r>
              <a:rPr lang="en-US" sz="1500" dirty="0" err="1">
                <a:latin typeface="Times New Roman" pitchFamily="18" charset="0"/>
                <a:cs typeface="Times New Roman" pitchFamily="18" charset="0"/>
              </a:rPr>
              <a:t>tarifelor</a:t>
            </a:r>
            <a:r>
              <a:rPr lang="en-US" sz="1500" dirty="0">
                <a:latin typeface="Times New Roman" pitchFamily="18" charset="0"/>
                <a:cs typeface="Times New Roman" pitchFamily="18" charset="0"/>
              </a:rPr>
              <a:t> de 5 </a:t>
            </a:r>
            <a:r>
              <a:rPr lang="en-US" sz="1500" dirty="0" err="1">
                <a:latin typeface="Times New Roman" pitchFamily="18" charset="0"/>
                <a:cs typeface="Times New Roman" pitchFamily="18" charset="0"/>
              </a:rPr>
              <a:t>ani</a:t>
            </a:r>
            <a:r>
              <a:rPr lang="en-US" sz="1500" dirty="0">
                <a:latin typeface="Times New Roman" pitchFamily="18" charset="0"/>
                <a:cs typeface="Times New Roman" pitchFamily="18" charset="0"/>
              </a:rPr>
              <a:t>. </a:t>
            </a:r>
          </a:p>
        </p:txBody>
      </p:sp>
    </p:spTree>
    <p:extLst>
      <p:ext uri="{BB962C8B-B14F-4D97-AF65-F5344CB8AC3E}">
        <p14:creationId xmlns:p14="http://schemas.microsoft.com/office/powerpoint/2010/main" val="1445991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1143000"/>
            <a:ext cx="8686800" cy="4343400"/>
          </a:xfrm>
        </p:spPr>
        <p:txBody>
          <a:bodyPr>
            <a:normAutofit fontScale="92500" lnSpcReduction="20000"/>
          </a:bodyPr>
          <a:lstStyle/>
          <a:p>
            <a:pPr lvl="0"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comisioanele </a:t>
            </a:r>
            <a:r>
              <a:rPr lang="ro-RO" sz="1600" dirty="0">
                <a:solidFill>
                  <a:schemeClr val="tx1"/>
                </a:solidFill>
                <a:latin typeface="Times New Roman" pitchFamily="18" charset="0"/>
                <a:cs typeface="Times New Roman" pitchFamily="18" charset="0"/>
              </a:rPr>
              <a:t>achitate entităţilor care oferă operatorului servicii de facturare şi de decontări privind serviciile publice de alimentare cu apă şi de canalizare furnizate consumatorilor, </a:t>
            </a:r>
            <a:endParaRPr lang="ro-RO" sz="16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endParaRPr lang="en-US" sz="8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plăţile </a:t>
            </a:r>
            <a:r>
              <a:rPr lang="ro-RO" sz="1600" dirty="0">
                <a:solidFill>
                  <a:schemeClr val="tx1"/>
                </a:solidFill>
                <a:latin typeface="Times New Roman" pitchFamily="18" charset="0"/>
                <a:cs typeface="Times New Roman" pitchFamily="18" charset="0"/>
              </a:rPr>
              <a:t>achitate poştei pentru expedierea facturilor de plată, </a:t>
            </a:r>
            <a:endParaRPr lang="ro-RO" sz="16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endParaRPr lang="ro-RO" sz="9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comisioanele </a:t>
            </a:r>
            <a:r>
              <a:rPr lang="ro-RO" sz="1600" dirty="0">
                <a:solidFill>
                  <a:schemeClr val="tx1"/>
                </a:solidFill>
                <a:latin typeface="Times New Roman" pitchFamily="18" charset="0"/>
                <a:cs typeface="Times New Roman" pitchFamily="18" charset="0"/>
              </a:rPr>
              <a:t>achitate poştei şi băncilor comerciale pentru colectarea plăţilor de la consumatori pentru serviciile publice furnizate, </a:t>
            </a:r>
            <a:endParaRPr lang="ro-RO" sz="16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endParaRPr lang="en-US" sz="900" dirty="0" smtClean="0">
              <a:solidFill>
                <a:schemeClr val="tx1"/>
              </a:solidFill>
              <a:latin typeface="Times New Roman" pitchFamily="18" charset="0"/>
              <a:cs typeface="Times New Roman" pitchFamily="18" charset="0"/>
            </a:endParaRPr>
          </a:p>
          <a:p>
            <a:pPr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cheltuielile </a:t>
            </a:r>
            <a:r>
              <a:rPr lang="ro-RO" sz="1600" dirty="0">
                <a:solidFill>
                  <a:schemeClr val="tx1"/>
                </a:solidFill>
                <a:latin typeface="Times New Roman" pitchFamily="18" charset="0"/>
                <a:cs typeface="Times New Roman" pitchFamily="18" charset="0"/>
              </a:rPr>
              <a:t>privind lucrul cu consumatorii, informarea consumatorilor, </a:t>
            </a:r>
            <a:endParaRPr lang="ro-RO" sz="1600" dirty="0" smtClean="0">
              <a:solidFill>
                <a:schemeClr val="tx1"/>
              </a:solidFill>
              <a:latin typeface="Times New Roman" pitchFamily="18" charset="0"/>
              <a:cs typeface="Times New Roman" pitchFamily="18" charset="0"/>
            </a:endParaRPr>
          </a:p>
          <a:p>
            <a:pPr fontAlgn="base">
              <a:buClrTx/>
              <a:buFont typeface="Wingdings" pitchFamily="2" charset="2"/>
              <a:buChar char="q"/>
            </a:pPr>
            <a:endParaRPr lang="en-US" sz="9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cheltuielile </a:t>
            </a:r>
            <a:r>
              <a:rPr lang="ro-RO" sz="1600" dirty="0">
                <a:solidFill>
                  <a:schemeClr val="tx1"/>
                </a:solidFill>
                <a:latin typeface="Times New Roman" pitchFamily="18" charset="0"/>
                <a:cs typeface="Times New Roman" pitchFamily="18" charset="0"/>
              </a:rPr>
              <a:t>legate de deservirea, întreţinerea şi reparaţia (cu excepţia costurilor capitalizate aferente reparaţiei capitale) a imobilizărilor corporale şi necorporale cu destinaţie comercială, </a:t>
            </a:r>
            <a:endParaRPr lang="ro-RO" sz="16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endParaRPr lang="ro-RO" sz="9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întreţinerea </a:t>
            </a:r>
            <a:r>
              <a:rPr lang="ro-RO" sz="1600" dirty="0">
                <a:solidFill>
                  <a:schemeClr val="tx1"/>
                </a:solidFill>
                <a:latin typeface="Times New Roman" pitchFamily="18" charset="0"/>
                <a:cs typeface="Times New Roman" pitchFamily="18" charset="0"/>
              </a:rPr>
              <a:t>şi reparaţia  obiectelor de mică valoare şi scurtă durată utilizate în scopuri comerciale, </a:t>
            </a:r>
            <a:endParaRPr lang="ro-RO" sz="16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endParaRPr lang="en-US" sz="900" dirty="0" smtClean="0">
              <a:solidFill>
                <a:schemeClr val="tx1"/>
              </a:solidFill>
              <a:latin typeface="Times New Roman" pitchFamily="18" charset="0"/>
              <a:cs typeface="Times New Roman" pitchFamily="18" charset="0"/>
            </a:endParaRPr>
          </a:p>
          <a:p>
            <a:pPr lvl="0"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plăţi </a:t>
            </a:r>
            <a:r>
              <a:rPr lang="ro-RO" sz="1600" dirty="0">
                <a:solidFill>
                  <a:schemeClr val="tx1"/>
                </a:solidFill>
                <a:latin typeface="Times New Roman" pitchFamily="18" charset="0"/>
                <a:cs typeface="Times New Roman" pitchFamily="18" charset="0"/>
              </a:rPr>
              <a:t>justificate pentru leasingul operaţional al imobilizărilor corporale utilizate în scopuri comerciale la furnizarea serviciului public de alimentare cu apă şi de canalizare</a:t>
            </a:r>
            <a:r>
              <a:rPr lang="ro-RO" sz="1600" dirty="0" smtClean="0">
                <a:solidFill>
                  <a:schemeClr val="tx1"/>
                </a:solidFill>
                <a:latin typeface="Times New Roman" pitchFamily="18" charset="0"/>
                <a:cs typeface="Times New Roman" pitchFamily="18" charset="0"/>
              </a:rPr>
              <a:t>,</a:t>
            </a:r>
          </a:p>
          <a:p>
            <a:pPr lvl="0" fontAlgn="base">
              <a:buClrTx/>
              <a:buFont typeface="Wingdings" pitchFamily="2" charset="2"/>
              <a:buChar char="q"/>
            </a:pPr>
            <a:endParaRPr lang="en-US" sz="900" dirty="0" smtClean="0">
              <a:solidFill>
                <a:schemeClr val="tx1"/>
              </a:solidFill>
              <a:latin typeface="Times New Roman" pitchFamily="18" charset="0"/>
              <a:cs typeface="Times New Roman" pitchFamily="18" charset="0"/>
            </a:endParaRPr>
          </a:p>
          <a:p>
            <a:pPr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cheltuieli </a:t>
            </a:r>
            <a:r>
              <a:rPr lang="ro-RO" sz="1600" dirty="0">
                <a:solidFill>
                  <a:schemeClr val="tx1"/>
                </a:solidFill>
                <a:latin typeface="Times New Roman" pitchFamily="18" charset="0"/>
                <a:cs typeface="Times New Roman" pitchFamily="18" charset="0"/>
              </a:rPr>
              <a:t>privind serviciile tipografice, telefonice, </a:t>
            </a:r>
            <a:r>
              <a:rPr lang="ro-RO" sz="1600" dirty="0" err="1" smtClean="0">
                <a:solidFill>
                  <a:schemeClr val="tx1"/>
                </a:solidFill>
                <a:latin typeface="Times New Roman" pitchFamily="18" charset="0"/>
                <a:cs typeface="Times New Roman" pitchFamily="18" charset="0"/>
              </a:rPr>
              <a:t>tele</a:t>
            </a:r>
            <a:r>
              <a:rPr lang="en-US" sz="1600" dirty="0" smtClean="0">
                <a:solidFill>
                  <a:schemeClr val="tx1"/>
                </a:solidFill>
                <a:latin typeface="Times New Roman" pitchFamily="18" charset="0"/>
                <a:cs typeface="Times New Roman" pitchFamily="18" charset="0"/>
              </a:rPr>
              <a:t>-</a:t>
            </a:r>
            <a:r>
              <a:rPr lang="ro-RO" sz="1600" dirty="0" smtClean="0">
                <a:solidFill>
                  <a:schemeClr val="tx1"/>
                </a:solidFill>
                <a:latin typeface="Times New Roman" pitchFamily="18" charset="0"/>
                <a:cs typeface="Times New Roman" pitchFamily="18" charset="0"/>
              </a:rPr>
              <a:t>radio</a:t>
            </a:r>
            <a:r>
              <a:rPr lang="en-US" sz="1600" dirty="0" smtClean="0">
                <a:solidFill>
                  <a:schemeClr val="tx1"/>
                </a:solidFill>
                <a:latin typeface="Times New Roman" pitchFamily="18" charset="0"/>
                <a:cs typeface="Times New Roman" pitchFamily="18" charset="0"/>
              </a:rPr>
              <a:t>,</a:t>
            </a:r>
            <a:r>
              <a:rPr lang="ro-RO" sz="1600" dirty="0" smtClean="0">
                <a:solidFill>
                  <a:schemeClr val="tx1"/>
                </a:solidFill>
                <a:latin typeface="Times New Roman" pitchFamily="18" charset="0"/>
                <a:cs typeface="Times New Roman" pitchFamily="18" charset="0"/>
              </a:rPr>
              <a:t> </a:t>
            </a:r>
            <a:r>
              <a:rPr lang="ro-RO" sz="1600" dirty="0">
                <a:solidFill>
                  <a:schemeClr val="tx1"/>
                </a:solidFill>
                <a:latin typeface="Times New Roman" pitchFamily="18" charset="0"/>
                <a:cs typeface="Times New Roman" pitchFamily="18" charset="0"/>
              </a:rPr>
              <a:t>comunicaţii aferente subdiviziunilor  comerciale ale operatorului şi responsabile de lucrul cu consumatorii, </a:t>
            </a:r>
            <a:endParaRPr lang="ro-RO" sz="1600" dirty="0" smtClean="0">
              <a:solidFill>
                <a:schemeClr val="tx1"/>
              </a:solidFill>
              <a:latin typeface="Times New Roman" pitchFamily="18" charset="0"/>
              <a:cs typeface="Times New Roman" pitchFamily="18" charset="0"/>
            </a:endParaRPr>
          </a:p>
          <a:p>
            <a:pPr fontAlgn="base">
              <a:buClrTx/>
              <a:buFont typeface="Wingdings" pitchFamily="2" charset="2"/>
              <a:buChar char="q"/>
            </a:pPr>
            <a:endParaRPr lang="ro-RO" sz="900" dirty="0" smtClean="0">
              <a:solidFill>
                <a:schemeClr val="tx1"/>
              </a:solidFill>
              <a:latin typeface="Times New Roman" pitchFamily="18" charset="0"/>
              <a:cs typeface="Times New Roman" pitchFamily="18" charset="0"/>
            </a:endParaRPr>
          </a:p>
          <a:p>
            <a:pPr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şi </a:t>
            </a:r>
            <a:r>
              <a:rPr lang="ro-RO" sz="1600" dirty="0">
                <a:solidFill>
                  <a:schemeClr val="tx1"/>
                </a:solidFill>
                <a:latin typeface="Times New Roman" pitchFamily="18" charset="0"/>
                <a:cs typeface="Times New Roman" pitchFamily="18" charset="0"/>
              </a:rPr>
              <a:t>altor cheltuieli justificate de distribuire necesare furnizării serviciului public de alimentare cu apă şi de </a:t>
            </a:r>
            <a:r>
              <a:rPr lang="ro-RO" sz="1600" dirty="0" smtClean="0">
                <a:solidFill>
                  <a:schemeClr val="tx1"/>
                </a:solidFill>
                <a:latin typeface="Times New Roman" pitchFamily="18" charset="0"/>
                <a:cs typeface="Times New Roman" pitchFamily="18" charset="0"/>
              </a:rPr>
              <a:t>canalizare.</a:t>
            </a:r>
            <a:endParaRPr lang="en-US" sz="1600" dirty="0">
              <a:solidFill>
                <a:schemeClr val="tx1"/>
              </a:solidFill>
            </a:endParaRPr>
          </a:p>
        </p:txBody>
      </p:sp>
      <p:sp>
        <p:nvSpPr>
          <p:cNvPr id="2" name="Заголовок 1"/>
          <p:cNvSpPr>
            <a:spLocks noGrp="1"/>
          </p:cNvSpPr>
          <p:nvPr>
            <p:ph type="title"/>
          </p:nvPr>
        </p:nvSpPr>
        <p:spPr>
          <a:xfrm>
            <a:off x="228600" y="609600"/>
            <a:ext cx="7924800" cy="457200"/>
          </a:xfrm>
        </p:spPr>
        <p:txBody>
          <a:bodyPr>
            <a:normAutofit/>
          </a:bodyPr>
          <a:lstStyle/>
          <a:p>
            <a:pPr algn="l"/>
            <a:r>
              <a:rPr lang="en-US" sz="1800" b="1" u="sng" dirty="0" smtClean="0">
                <a:solidFill>
                  <a:schemeClr val="tx1"/>
                </a:solidFill>
                <a:latin typeface="Times New Roman" pitchFamily="18" charset="0"/>
                <a:cs typeface="Times New Roman" pitchFamily="18" charset="0"/>
              </a:rPr>
              <a:t>7. </a:t>
            </a:r>
            <a:r>
              <a:rPr lang="ro-RO" sz="1800" b="1" u="sng" dirty="0" smtClean="0">
                <a:solidFill>
                  <a:schemeClr val="tx1"/>
                </a:solidFill>
                <a:latin typeface="Times New Roman" pitchFamily="18" charset="0"/>
                <a:cs typeface="Times New Roman" pitchFamily="18" charset="0"/>
              </a:rPr>
              <a:t>Cheltuielile </a:t>
            </a:r>
            <a:r>
              <a:rPr lang="ro-RO" sz="1800" b="1" u="sng" dirty="0">
                <a:solidFill>
                  <a:schemeClr val="tx1"/>
                </a:solidFill>
                <a:latin typeface="Times New Roman" pitchFamily="18" charset="0"/>
                <a:cs typeface="Times New Roman" pitchFamily="18" charset="0"/>
              </a:rPr>
              <a:t>de </a:t>
            </a:r>
            <a:r>
              <a:rPr lang="ro-RO" sz="1800" b="1" u="sng" dirty="0" smtClean="0">
                <a:solidFill>
                  <a:schemeClr val="tx1"/>
                </a:solidFill>
                <a:latin typeface="Times New Roman" pitchFamily="18" charset="0"/>
                <a:cs typeface="Times New Roman" pitchFamily="18" charset="0"/>
              </a:rPr>
              <a:t>distribuire </a:t>
            </a:r>
            <a:r>
              <a:rPr lang="ro-RO" sz="1800" dirty="0" smtClean="0">
                <a:solidFill>
                  <a:schemeClr val="tx1"/>
                </a:solidFill>
                <a:latin typeface="Times New Roman" pitchFamily="18" charset="0"/>
                <a:cs typeface="Times New Roman" pitchFamily="18" charset="0"/>
              </a:rPr>
              <a:t>includ:</a:t>
            </a:r>
            <a:endParaRPr lang="en-US" sz="1800" dirty="0">
              <a:solidFill>
                <a:schemeClr val="tx1"/>
              </a:solidFill>
              <a:latin typeface="Times New Roman" pitchFamily="18" charset="0"/>
              <a:cs typeface="Times New Roman" pitchFamily="18" charset="0"/>
            </a:endParaRPr>
          </a:p>
        </p:txBody>
      </p:sp>
      <p:sp>
        <p:nvSpPr>
          <p:cNvPr id="4" name="Прямоугольник 4"/>
          <p:cNvSpPr/>
          <p:nvPr/>
        </p:nvSpPr>
        <p:spPr>
          <a:xfrm>
            <a:off x="304800" y="228600"/>
            <a:ext cx="8077200" cy="490199"/>
          </a:xfrm>
          <a:prstGeom prst="rect">
            <a:avLst/>
          </a:prstGeom>
        </p:spPr>
        <p:txBody>
          <a:bodyPr wrap="square">
            <a:spAutoFit/>
          </a:bodyPr>
          <a:lstStyle/>
          <a:p>
            <a:pPr marL="457200" marR="0" algn="ctr">
              <a:lnSpc>
                <a:spcPct val="115000"/>
              </a:lnSpc>
              <a:spcBef>
                <a:spcPts val="0"/>
              </a:spcBef>
              <a:spcAft>
                <a:spcPts val="0"/>
              </a:spcAft>
            </a:pPr>
            <a:r>
              <a:rPr lang="ro-RO" sz="2400" b="1" dirty="0" smtClean="0">
                <a:effectLst/>
                <a:latin typeface="Times New Roman"/>
                <a:ea typeface="Times New Roman"/>
                <a:cs typeface="Times New Roman"/>
              </a:rPr>
              <a:t>DETERMINAREA ŞI AJUSTAREA CHELTUIELILOR</a:t>
            </a:r>
            <a:endParaRPr lang="en-US" sz="2400" dirty="0">
              <a:effectLst/>
              <a:latin typeface="Calibri"/>
              <a:ea typeface="Times New Roman"/>
              <a:cs typeface="Times New Roman"/>
            </a:endParaRPr>
          </a:p>
        </p:txBody>
      </p:sp>
      <p:sp>
        <p:nvSpPr>
          <p:cNvPr id="5" name="Rectangle 4"/>
          <p:cNvSpPr/>
          <p:nvPr/>
        </p:nvSpPr>
        <p:spPr>
          <a:xfrm>
            <a:off x="152400" y="5486400"/>
            <a:ext cx="8686800" cy="954107"/>
          </a:xfrm>
          <a:prstGeom prst="rect">
            <a:avLst/>
          </a:prstGeom>
          <a:ln w="28575">
            <a:solidFill>
              <a:schemeClr val="bg2">
                <a:lumMod val="50000"/>
              </a:schemeClr>
            </a:solidFill>
          </a:ln>
        </p:spPr>
        <p:txBody>
          <a:bodyPr wrap="square">
            <a:spAutoFit/>
          </a:bodyPr>
          <a:lstStyle/>
          <a:p>
            <a:r>
              <a:rPr lang="en-US" sz="1400" dirty="0" err="1">
                <a:latin typeface="Times New Roman" pitchFamily="18" charset="0"/>
                <a:cs typeface="Times New Roman" pitchFamily="18" charset="0"/>
              </a:rPr>
              <a:t>Cheltuielile</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distribuire</a:t>
            </a:r>
            <a:r>
              <a:rPr lang="en-US" sz="1400" dirty="0">
                <a:latin typeface="Times New Roman" pitchFamily="18" charset="0"/>
                <a:cs typeface="Times New Roman" pitchFamily="18" charset="0"/>
              </a:rPr>
              <a:t> se </a:t>
            </a:r>
            <a:r>
              <a:rPr lang="en-US" sz="1400" dirty="0" err="1">
                <a:latin typeface="Times New Roman" pitchFamily="18" charset="0"/>
                <a:cs typeface="Times New Roman" pitchFamily="18" charset="0"/>
              </a:rPr>
              <a:t>determină</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către</a:t>
            </a:r>
            <a:r>
              <a:rPr lang="en-US" sz="1400" dirty="0">
                <a:latin typeface="Times New Roman" pitchFamily="18" charset="0"/>
                <a:cs typeface="Times New Roman" pitchFamily="18" charset="0"/>
              </a:rPr>
              <a:t> operator </a:t>
            </a:r>
            <a:r>
              <a:rPr lang="en-US" sz="1400" dirty="0" err="1">
                <a:latin typeface="Times New Roman" pitchFamily="18" charset="0"/>
                <a:cs typeface="Times New Roman" pitchFamily="18" charset="0"/>
              </a:rPr>
              <a:t>pentru</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primul</a:t>
            </a:r>
            <a:r>
              <a:rPr lang="en-US" sz="1400" dirty="0">
                <a:latin typeface="Times New Roman" pitchFamily="18" charset="0"/>
                <a:cs typeface="Times New Roman" pitchFamily="18" charset="0"/>
              </a:rPr>
              <a:t> an de </a:t>
            </a:r>
            <a:r>
              <a:rPr lang="en-US" sz="1400" dirty="0" err="1">
                <a:latin typeface="Times New Roman" pitchFamily="18" charset="0"/>
                <a:cs typeface="Times New Roman" pitchFamily="18" charset="0"/>
              </a:rPr>
              <a:t>valabilitate</a:t>
            </a:r>
            <a:r>
              <a:rPr lang="en-US" sz="1400" dirty="0">
                <a:latin typeface="Times New Roman" pitchFamily="18" charset="0"/>
                <a:cs typeface="Times New Roman" pitchFamily="18" charset="0"/>
              </a:rPr>
              <a:t> al </a:t>
            </a:r>
            <a:r>
              <a:rPr lang="en-US" sz="1400" dirty="0" err="1" smtClean="0">
                <a:latin typeface="Times New Roman" pitchFamily="18" charset="0"/>
                <a:cs typeface="Times New Roman" pitchFamily="18" charset="0"/>
              </a:rPr>
              <a:t>Metodologii</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anul</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bază</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separat</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pentru</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fiecare</a:t>
            </a:r>
            <a:r>
              <a:rPr lang="en-US" sz="1400" dirty="0">
                <a:latin typeface="Times New Roman" pitchFamily="18" charset="0"/>
                <a:cs typeface="Times New Roman" pitchFamily="18" charset="0"/>
              </a:rPr>
              <a:t> tip de </a:t>
            </a:r>
            <a:r>
              <a:rPr lang="en-US" sz="1400" dirty="0" err="1">
                <a:latin typeface="Times New Roman" pitchFamily="18" charset="0"/>
                <a:cs typeface="Times New Roman" pitchFamily="18" charset="0"/>
              </a:rPr>
              <a:t>serviciu</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reglementat</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furnizat</a:t>
            </a:r>
            <a:r>
              <a:rPr lang="en-US" sz="1400" dirty="0">
                <a:latin typeface="Times New Roman" pitchFamily="18" charset="0"/>
                <a:cs typeface="Times New Roman" pitchFamily="18" charset="0"/>
              </a:rPr>
              <a:t>, se </a:t>
            </a:r>
            <a:r>
              <a:rPr lang="en-US" sz="1400" dirty="0" err="1">
                <a:latin typeface="Times New Roman" pitchFamily="18" charset="0"/>
                <a:cs typeface="Times New Roman" pitchFamily="18" charset="0"/>
              </a:rPr>
              <a:t>examinează</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şi</a:t>
            </a:r>
            <a:r>
              <a:rPr lang="en-US" sz="1400" dirty="0">
                <a:latin typeface="Times New Roman" pitchFamily="18" charset="0"/>
                <a:cs typeface="Times New Roman" pitchFamily="18" charset="0"/>
              </a:rPr>
              <a:t> se </a:t>
            </a:r>
            <a:r>
              <a:rPr lang="en-US" sz="1400" dirty="0" err="1">
                <a:latin typeface="Times New Roman" pitchFamily="18" charset="0"/>
                <a:cs typeface="Times New Roman" pitchFamily="18" charset="0"/>
              </a:rPr>
              <a:t>avizează</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Agenţie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după</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caz</a:t>
            </a:r>
            <a:r>
              <a:rPr lang="en-US" sz="1400" dirty="0">
                <a:latin typeface="Times New Roman" pitchFamily="18" charset="0"/>
                <a:cs typeface="Times New Roman" pitchFamily="18" charset="0"/>
              </a:rPr>
              <a:t>, se </a:t>
            </a:r>
            <a:r>
              <a:rPr lang="en-US" sz="1400" dirty="0" err="1">
                <a:latin typeface="Times New Roman" pitchFamily="18" charset="0"/>
                <a:cs typeface="Times New Roman" pitchFamily="18" charset="0"/>
              </a:rPr>
              <a:t>aprobă</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Consiliul</a:t>
            </a:r>
            <a:r>
              <a:rPr lang="en-US" sz="1400" dirty="0">
                <a:latin typeface="Times New Roman" pitchFamily="18" charset="0"/>
                <a:cs typeface="Times New Roman" pitchFamily="18" charset="0"/>
              </a:rPr>
              <a:t> local </a:t>
            </a:r>
            <a:r>
              <a:rPr lang="en-US" sz="1400" dirty="0" err="1">
                <a:latin typeface="Times New Roman" pitchFamily="18" charset="0"/>
                <a:cs typeface="Times New Roman" pitchFamily="18" charset="0"/>
              </a:rPr>
              <a:t>sau</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Agenţie</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după</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caz</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ca</a:t>
            </a:r>
            <a:r>
              <a:rPr lang="en-US" sz="1400" dirty="0">
                <a:latin typeface="Times New Roman" pitchFamily="18" charset="0"/>
                <a:cs typeface="Times New Roman" pitchFamily="18" charset="0"/>
              </a:rPr>
              <a:t> </a:t>
            </a:r>
            <a:r>
              <a:rPr lang="en-US" sz="1400" b="1" dirty="0" err="1">
                <a:latin typeface="Times New Roman" pitchFamily="18" charset="0"/>
                <a:cs typeface="Times New Roman" pitchFamily="18" charset="0"/>
              </a:rPr>
              <a:t>cheltuieli</a:t>
            </a:r>
            <a:r>
              <a:rPr lang="en-US" sz="1400" b="1" dirty="0">
                <a:latin typeface="Times New Roman" pitchFamily="18" charset="0"/>
                <a:cs typeface="Times New Roman" pitchFamily="18" charset="0"/>
              </a:rPr>
              <a:t> de </a:t>
            </a:r>
            <a:r>
              <a:rPr lang="en-US" sz="1400" b="1" dirty="0" err="1">
                <a:latin typeface="Times New Roman" pitchFamily="18" charset="0"/>
                <a:cs typeface="Times New Roman" pitchFamily="18" charset="0"/>
              </a:rPr>
              <a:t>bază</a:t>
            </a:r>
            <a:r>
              <a:rPr lang="en-US" sz="1400" b="1" dirty="0">
                <a:latin typeface="Times New Roman" pitchFamily="18" charset="0"/>
                <a:cs typeface="Times New Roman" pitchFamily="18" charset="0"/>
              </a:rPr>
              <a:t> (</a:t>
            </a:r>
            <a:r>
              <a:rPr lang="en-US" sz="1400" b="1" dirty="0" err="1">
                <a:latin typeface="Times New Roman" pitchFamily="18" charset="0"/>
                <a:cs typeface="Times New Roman" pitchFamily="18" charset="0"/>
              </a:rPr>
              <a:t>CDo</a:t>
            </a:r>
            <a:r>
              <a:rPr lang="en-US" sz="1400" b="1" dirty="0">
                <a:latin typeface="Times New Roman" pitchFamily="18" charset="0"/>
                <a:cs typeface="Times New Roman" pitchFamily="18" charset="0"/>
              </a:rPr>
              <a:t>) </a:t>
            </a:r>
            <a:r>
              <a:rPr lang="en-US" sz="1400" dirty="0" err="1">
                <a:latin typeface="Times New Roman" pitchFamily="18" charset="0"/>
                <a:cs typeface="Times New Roman" pitchFamily="18" charset="0"/>
              </a:rPr>
              <a:t>pentru</a:t>
            </a:r>
            <a:r>
              <a:rPr lang="en-US" sz="1400" dirty="0">
                <a:latin typeface="Times New Roman" pitchFamily="18" charset="0"/>
                <a:cs typeface="Times New Roman" pitchFamily="18" charset="0"/>
              </a:rPr>
              <a:t> prima </a:t>
            </a:r>
            <a:r>
              <a:rPr lang="en-US" sz="1400" dirty="0" err="1">
                <a:latin typeface="Times New Roman" pitchFamily="18" charset="0"/>
                <a:cs typeface="Times New Roman" pitchFamily="18" charset="0"/>
              </a:rPr>
              <a:t>perioadă</a:t>
            </a:r>
            <a:r>
              <a:rPr lang="en-US" sz="1400" dirty="0">
                <a:latin typeface="Times New Roman" pitchFamily="18" charset="0"/>
                <a:cs typeface="Times New Roman" pitchFamily="18" charset="0"/>
              </a:rPr>
              <a:t> de </a:t>
            </a:r>
            <a:r>
              <a:rPr lang="en-US" sz="1400" dirty="0" err="1">
                <a:latin typeface="Times New Roman" pitchFamily="18" charset="0"/>
                <a:cs typeface="Times New Roman" pitchFamily="18" charset="0"/>
              </a:rPr>
              <a:t>reglementare</a:t>
            </a:r>
            <a:r>
              <a:rPr lang="en-US" sz="1400" dirty="0">
                <a:latin typeface="Times New Roman" pitchFamily="18" charset="0"/>
                <a:cs typeface="Times New Roman" pitchFamily="18" charset="0"/>
              </a:rPr>
              <a:t> a </a:t>
            </a:r>
            <a:r>
              <a:rPr lang="en-US" sz="1400" dirty="0" err="1">
                <a:latin typeface="Times New Roman" pitchFamily="18" charset="0"/>
                <a:cs typeface="Times New Roman" pitchFamily="18" charset="0"/>
              </a:rPr>
              <a:t>tarifelor</a:t>
            </a:r>
            <a:r>
              <a:rPr lang="en-US" sz="1400" dirty="0">
                <a:latin typeface="Times New Roman" pitchFamily="18" charset="0"/>
                <a:cs typeface="Times New Roman" pitchFamily="18" charset="0"/>
              </a:rPr>
              <a:t> de 5 </a:t>
            </a:r>
            <a:r>
              <a:rPr lang="en-US" sz="1400" dirty="0" err="1">
                <a:latin typeface="Times New Roman" pitchFamily="18" charset="0"/>
                <a:cs typeface="Times New Roman" pitchFamily="18" charset="0"/>
              </a:rPr>
              <a:t>ani</a:t>
            </a:r>
            <a:r>
              <a:rPr lang="en-US" sz="1400" dirty="0">
                <a:latin typeface="Times New Roman" pitchFamily="18" charset="0"/>
                <a:cs typeface="Times New Roman" pitchFamily="18" charset="0"/>
              </a:rPr>
              <a:t>.</a:t>
            </a:r>
          </a:p>
        </p:txBody>
      </p:sp>
    </p:spTree>
    <p:extLst>
      <p:ext uri="{BB962C8B-B14F-4D97-AF65-F5344CB8AC3E}">
        <p14:creationId xmlns:p14="http://schemas.microsoft.com/office/powerpoint/2010/main" val="22422602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6225" y="1143000"/>
            <a:ext cx="8686800" cy="5638800"/>
          </a:xfrm>
        </p:spPr>
        <p:txBody>
          <a:bodyPr>
            <a:noAutofit/>
          </a:bodyPr>
          <a:lstStyle/>
          <a:p>
            <a:pPr>
              <a:buClrTx/>
              <a:buFont typeface="Wingdings" pitchFamily="2" charset="2"/>
              <a:buChar char="q"/>
            </a:pPr>
            <a:r>
              <a:rPr lang="vi-VN" sz="1500" dirty="0">
                <a:solidFill>
                  <a:schemeClr val="tx1"/>
                </a:solidFill>
                <a:latin typeface="Times New Roman" pitchFamily="18" charset="0"/>
                <a:cs typeface="Times New Roman" pitchFamily="18" charset="0"/>
              </a:rPr>
              <a:t>de deservire, întreţinere şi reparaţie a obiectelor de mică valoare şi scurtă durată utilizate de către structurile administrative,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cheltuieli justificate privind leasingul, locaţiunea şi arenda operaţională a imobilizărilor corporale cu destinaţie administrativă, inclusiv aferente desfăşurării adunării generale a acţionarilor,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cheltuieli de conservare şi de asigurare a pazei imobilizărilor corporale conservate şi necesare pentru asigurarea fiabilităţii furnizării serviciului public de alimentare cu apă şi de canalizare,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cheltuieli justificate pentru paza obiectelor administrative şi asigurarea securităţii antiincendiare a acestora</a:t>
            </a:r>
            <a:r>
              <a:rPr lang="vi-VN" sz="1500" dirty="0" smtClean="0">
                <a:solidFill>
                  <a:schemeClr val="tx1"/>
                </a:solidFill>
                <a:latin typeface="Times New Roman" pitchFamily="18" charset="0"/>
                <a:cs typeface="Times New Roman" pitchFamily="18" charset="0"/>
              </a:rPr>
              <a:t>,</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cheltuieli justificate de protecţie civilă,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ro-RO" sz="800" dirty="0" smtClean="0">
              <a:solidFill>
                <a:schemeClr val="tx1"/>
              </a:solidFill>
              <a:latin typeface="Times New Roman" pitchFamily="18" charset="0"/>
              <a:cs typeface="Times New Roman" pitchFamily="18" charset="0"/>
            </a:endParaRPr>
          </a:p>
          <a:p>
            <a:pPr>
              <a:buClrTx/>
              <a:buFont typeface="Wingdings" pitchFamily="2" charset="2"/>
              <a:buChar char="q"/>
            </a:pPr>
            <a:r>
              <a:rPr lang="vi-VN" sz="1500" dirty="0" smtClean="0">
                <a:solidFill>
                  <a:schemeClr val="tx1"/>
                </a:solidFill>
                <a:latin typeface="Times New Roman" pitchFamily="18" charset="0"/>
                <a:cs typeface="Times New Roman" pitchFamily="18" charset="0"/>
              </a:rPr>
              <a:t>cheltuieli </a:t>
            </a:r>
            <a:r>
              <a:rPr lang="vi-VN" sz="1500" dirty="0">
                <a:solidFill>
                  <a:schemeClr val="tx1"/>
                </a:solidFill>
                <a:latin typeface="Times New Roman" pitchFamily="18" charset="0"/>
                <a:cs typeface="Times New Roman" pitchFamily="18" charset="0"/>
              </a:rPr>
              <a:t>justificate privind delegarea personalului administrativ legate de activităţile reglementate,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cheltuieli de protocol (reprezentanţă) cu excepţia cheltuielilor frecventării manifestaţiilor culturale,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ro-RO" sz="800" dirty="0" smtClean="0">
              <a:solidFill>
                <a:schemeClr val="tx1"/>
              </a:solidFill>
              <a:latin typeface="Times New Roman" pitchFamily="18" charset="0"/>
              <a:cs typeface="Times New Roman" pitchFamily="18" charset="0"/>
            </a:endParaRPr>
          </a:p>
          <a:p>
            <a:pPr>
              <a:buClrTx/>
              <a:buFont typeface="Wingdings" pitchFamily="2" charset="2"/>
              <a:buChar char="q"/>
            </a:pPr>
            <a:r>
              <a:rPr lang="vi-VN" sz="1500" dirty="0" smtClean="0">
                <a:solidFill>
                  <a:schemeClr val="tx1"/>
                </a:solidFill>
                <a:latin typeface="Times New Roman" pitchFamily="18" charset="0"/>
                <a:cs typeface="Times New Roman" pitchFamily="18" charset="0"/>
              </a:rPr>
              <a:t>reprezentaţiilor </a:t>
            </a:r>
            <a:r>
              <a:rPr lang="vi-VN" sz="1500" dirty="0">
                <a:solidFill>
                  <a:schemeClr val="tx1"/>
                </a:solidFill>
                <a:latin typeface="Times New Roman" pitchFamily="18" charset="0"/>
                <a:cs typeface="Times New Roman" pitchFamily="18" charset="0"/>
              </a:rPr>
              <a:t>teatralizate, alte cheltuieli similare efectuate în timpul sau în afara orelor de muncă,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cheltuieli ce ţin de asigurarea obligatorie a personalului administrativ ce participă în procesul tehnologic şi a bunurilor cu destinaţie administrativă,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cheltuieli aferente angajării forţei de muncă, </a:t>
            </a:r>
            <a:endParaRPr lang="ro-RO" sz="1500" dirty="0" smtClean="0">
              <a:solidFill>
                <a:schemeClr val="tx1"/>
              </a:solidFill>
              <a:latin typeface="Times New Roman" pitchFamily="18" charset="0"/>
              <a:cs typeface="Times New Roman" pitchFamily="18" charset="0"/>
            </a:endParaRPr>
          </a:p>
        </p:txBody>
      </p:sp>
      <p:sp>
        <p:nvSpPr>
          <p:cNvPr id="2" name="Заголовок 1"/>
          <p:cNvSpPr>
            <a:spLocks noGrp="1"/>
          </p:cNvSpPr>
          <p:nvPr>
            <p:ph type="title"/>
          </p:nvPr>
        </p:nvSpPr>
        <p:spPr>
          <a:xfrm>
            <a:off x="219075" y="609600"/>
            <a:ext cx="7924800" cy="487362"/>
          </a:xfrm>
        </p:spPr>
        <p:txBody>
          <a:bodyPr>
            <a:normAutofit/>
          </a:bodyPr>
          <a:lstStyle/>
          <a:p>
            <a:pPr algn="l"/>
            <a:r>
              <a:rPr lang="en-US" sz="1800" b="1" dirty="0" smtClean="0">
                <a:solidFill>
                  <a:schemeClr val="tx1"/>
                </a:solidFill>
                <a:latin typeface="Times New Roman" pitchFamily="18" charset="0"/>
                <a:cs typeface="Times New Roman" pitchFamily="18" charset="0"/>
              </a:rPr>
              <a:t>8. </a:t>
            </a:r>
            <a:r>
              <a:rPr lang="ro-RO" sz="1800" b="1" dirty="0" smtClean="0">
                <a:solidFill>
                  <a:schemeClr val="tx1"/>
                </a:solidFill>
                <a:latin typeface="Times New Roman" pitchFamily="18" charset="0"/>
                <a:cs typeface="Times New Roman" pitchFamily="18" charset="0"/>
              </a:rPr>
              <a:t>Cheltuielile </a:t>
            </a:r>
            <a:r>
              <a:rPr lang="ro-RO" sz="1800" b="1" dirty="0">
                <a:solidFill>
                  <a:schemeClr val="tx1"/>
                </a:solidFill>
                <a:latin typeface="Times New Roman" pitchFamily="18" charset="0"/>
                <a:cs typeface="Times New Roman" pitchFamily="18" charset="0"/>
              </a:rPr>
              <a:t>administrative </a:t>
            </a:r>
            <a:r>
              <a:rPr lang="ro-RO" sz="1800" dirty="0">
                <a:solidFill>
                  <a:schemeClr val="tx1"/>
                </a:solidFill>
                <a:latin typeface="Times New Roman" pitchFamily="18" charset="0"/>
                <a:cs typeface="Times New Roman" pitchFamily="18" charset="0"/>
              </a:rPr>
              <a:t>includ cheltuielile justificate şi anume: </a:t>
            </a:r>
            <a:endParaRPr lang="en-US" sz="1800" b="1" dirty="0">
              <a:solidFill>
                <a:schemeClr val="tx1"/>
              </a:solidFill>
              <a:latin typeface="Times New Roman" pitchFamily="18" charset="0"/>
              <a:cs typeface="Times New Roman" pitchFamily="18" charset="0"/>
            </a:endParaRPr>
          </a:p>
        </p:txBody>
      </p:sp>
      <p:sp>
        <p:nvSpPr>
          <p:cNvPr id="4" name="Прямоугольник 4"/>
          <p:cNvSpPr/>
          <p:nvPr/>
        </p:nvSpPr>
        <p:spPr>
          <a:xfrm>
            <a:off x="304800" y="228600"/>
            <a:ext cx="8077200" cy="490199"/>
          </a:xfrm>
          <a:prstGeom prst="rect">
            <a:avLst/>
          </a:prstGeom>
        </p:spPr>
        <p:txBody>
          <a:bodyPr wrap="square">
            <a:spAutoFit/>
          </a:bodyPr>
          <a:lstStyle/>
          <a:p>
            <a:pPr marL="457200" marR="0" algn="ctr">
              <a:lnSpc>
                <a:spcPct val="115000"/>
              </a:lnSpc>
              <a:spcBef>
                <a:spcPts val="0"/>
              </a:spcBef>
              <a:spcAft>
                <a:spcPts val="0"/>
              </a:spcAft>
            </a:pPr>
            <a:r>
              <a:rPr lang="ro-RO" sz="2400" b="1" dirty="0" smtClean="0">
                <a:effectLst/>
                <a:latin typeface="Times New Roman"/>
                <a:ea typeface="Times New Roman"/>
                <a:cs typeface="Times New Roman"/>
              </a:rPr>
              <a:t>DETERMINAREA ŞI AJUSTAREA CHELTUIELILOR</a:t>
            </a:r>
            <a:endParaRPr lang="en-US" sz="2400" dirty="0">
              <a:effectLst/>
              <a:latin typeface="Calibri"/>
              <a:ea typeface="Times New Roman"/>
              <a:cs typeface="Times New Roman"/>
            </a:endParaRPr>
          </a:p>
        </p:txBody>
      </p:sp>
    </p:spTree>
    <p:extLst>
      <p:ext uri="{BB962C8B-B14F-4D97-AF65-F5344CB8AC3E}">
        <p14:creationId xmlns:p14="http://schemas.microsoft.com/office/powerpoint/2010/main" val="613923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47650" y="1143000"/>
            <a:ext cx="8686800" cy="4114800"/>
          </a:xfrm>
        </p:spPr>
        <p:txBody>
          <a:bodyPr>
            <a:noAutofit/>
          </a:bodyPr>
          <a:lstStyle/>
          <a:p>
            <a:pPr>
              <a:buClrTx/>
              <a:buFont typeface="Wingdings" pitchFamily="2" charset="2"/>
              <a:buChar char="q"/>
            </a:pPr>
            <a:r>
              <a:rPr lang="vi-VN" sz="1500" dirty="0" smtClean="0">
                <a:solidFill>
                  <a:schemeClr val="tx1"/>
                </a:solidFill>
                <a:latin typeface="Times New Roman" pitchFamily="18" charset="0"/>
                <a:cs typeface="Times New Roman" pitchFamily="18" charset="0"/>
              </a:rPr>
              <a:t>costul </a:t>
            </a:r>
            <a:r>
              <a:rPr lang="vi-VN" sz="1500" dirty="0">
                <a:solidFill>
                  <a:schemeClr val="tx1"/>
                </a:solidFill>
                <a:latin typeface="Times New Roman" pitchFamily="18" charset="0"/>
                <a:cs typeface="Times New Roman" pitchFamily="18" charset="0"/>
              </a:rPr>
              <a:t>serviciilor furnizate operatorului de către bănci, publicaţii de rapoarte, situaţiilor financiare conform cerinţelor Comisiei Naţionale a Pieţei Financiare</a:t>
            </a:r>
            <a:r>
              <a:rPr lang="vi-VN" sz="1500" dirty="0" smtClean="0">
                <a:solidFill>
                  <a:schemeClr val="tx1"/>
                </a:solidFill>
                <a:latin typeface="Times New Roman" pitchFamily="18" charset="0"/>
                <a:cs typeface="Times New Roman" pitchFamily="18" charset="0"/>
              </a:rPr>
              <a:t>,</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 cheltuieli privind serviciile de internet, telecomunicaţii şi poştale de ordin administrativ,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de pregătirea şi perfecţionarea profesională a personalului administrativ necesare desfăşurării activităţii de furnizare a serviciilor publice de alimentare cu apă şi de canalizare, </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cheltuieli pentru cercetări ştiinţifice şi dezvoltare, care nu se capitalizează, coordonate în prealabil de autoritatea administraţiei publice locale sau de Agenţie, după caz</a:t>
            </a:r>
            <a:r>
              <a:rPr lang="vi-VN" sz="1500" dirty="0" smtClean="0">
                <a:solidFill>
                  <a:schemeClr val="tx1"/>
                </a:solidFill>
                <a:latin typeface="Times New Roman" pitchFamily="18" charset="0"/>
                <a:cs typeface="Times New Roman" pitchFamily="18" charset="0"/>
              </a:rPr>
              <a:t>,</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cheltuieli pentru procurarea literaturii de specialitate, materialelor normative şi instructive, precum şi abonarea la ediţii de specialitate (ziare, reviste etc.), cu excepţia celor recunoscute ca imobilizări corporale</a:t>
            </a:r>
            <a:r>
              <a:rPr lang="vi-VN" sz="1500" dirty="0" smtClean="0">
                <a:solidFill>
                  <a:schemeClr val="tx1"/>
                </a:solidFill>
                <a:latin typeface="Times New Roman" pitchFamily="18" charset="0"/>
                <a:cs typeface="Times New Roman" pitchFamily="18" charset="0"/>
              </a:rPr>
              <a:t>,</a:t>
            </a:r>
            <a:endParaRPr lang="ro-RO" sz="1500" dirty="0" smtClean="0">
              <a:solidFill>
                <a:schemeClr val="tx1"/>
              </a:solidFill>
              <a:latin typeface="Times New Roman" pitchFamily="18" charset="0"/>
              <a:cs typeface="Times New Roman" pitchFamily="18" charset="0"/>
            </a:endParaRPr>
          </a:p>
          <a:p>
            <a:pPr>
              <a:buClrTx/>
              <a:buFont typeface="Wingdings" pitchFamily="2" charset="2"/>
              <a:buChar char="q"/>
            </a:pPr>
            <a:endParaRPr lang="vi-VN" sz="800" dirty="0">
              <a:solidFill>
                <a:schemeClr val="tx1"/>
              </a:solidFill>
              <a:latin typeface="Times New Roman" pitchFamily="18" charset="0"/>
              <a:cs typeface="Times New Roman" pitchFamily="18" charset="0"/>
            </a:endParaRPr>
          </a:p>
          <a:p>
            <a:pPr>
              <a:buClrTx/>
              <a:buFont typeface="Wingdings" pitchFamily="2" charset="2"/>
              <a:buChar char="q"/>
            </a:pPr>
            <a:r>
              <a:rPr lang="vi-VN" sz="1500" dirty="0">
                <a:solidFill>
                  <a:schemeClr val="tx1"/>
                </a:solidFill>
                <a:latin typeface="Times New Roman" pitchFamily="18" charset="0"/>
                <a:cs typeface="Times New Roman" pitchFamily="18" charset="0"/>
              </a:rPr>
              <a:t> alte cheltuieli administrative justificate</a:t>
            </a:r>
            <a:r>
              <a:rPr lang="vi-VN" sz="1500" dirty="0" smtClean="0">
                <a:solidFill>
                  <a:schemeClr val="tx1"/>
                </a:solidFill>
                <a:latin typeface="Times New Roman" pitchFamily="18" charset="0"/>
                <a:cs typeface="Times New Roman" pitchFamily="18" charset="0"/>
              </a:rPr>
              <a:t>.</a:t>
            </a:r>
            <a:endParaRPr lang="en-US" sz="1500" dirty="0"/>
          </a:p>
        </p:txBody>
      </p:sp>
      <p:sp>
        <p:nvSpPr>
          <p:cNvPr id="2" name="Заголовок 1"/>
          <p:cNvSpPr>
            <a:spLocks noGrp="1"/>
          </p:cNvSpPr>
          <p:nvPr>
            <p:ph type="title"/>
          </p:nvPr>
        </p:nvSpPr>
        <p:spPr>
          <a:xfrm>
            <a:off x="219075" y="609600"/>
            <a:ext cx="7924800" cy="487362"/>
          </a:xfrm>
        </p:spPr>
        <p:txBody>
          <a:bodyPr>
            <a:normAutofit/>
          </a:bodyPr>
          <a:lstStyle/>
          <a:p>
            <a:pPr algn="l"/>
            <a:r>
              <a:rPr lang="en-US" sz="1800" b="1" dirty="0" smtClean="0">
                <a:solidFill>
                  <a:schemeClr val="tx1"/>
                </a:solidFill>
                <a:latin typeface="Times New Roman" pitchFamily="18" charset="0"/>
                <a:cs typeface="Times New Roman" pitchFamily="18" charset="0"/>
              </a:rPr>
              <a:t>8. </a:t>
            </a:r>
            <a:r>
              <a:rPr lang="ro-RO" sz="1800" b="1" u="sng" dirty="0" smtClean="0">
                <a:solidFill>
                  <a:schemeClr val="tx1"/>
                </a:solidFill>
                <a:latin typeface="Times New Roman" pitchFamily="18" charset="0"/>
                <a:cs typeface="Times New Roman" pitchFamily="18" charset="0"/>
              </a:rPr>
              <a:t>Cheltuielile </a:t>
            </a:r>
            <a:r>
              <a:rPr lang="ro-RO" sz="1800" b="1" u="sng" dirty="0">
                <a:solidFill>
                  <a:schemeClr val="tx1"/>
                </a:solidFill>
                <a:latin typeface="Times New Roman" pitchFamily="18" charset="0"/>
                <a:cs typeface="Times New Roman" pitchFamily="18" charset="0"/>
              </a:rPr>
              <a:t>administrative </a:t>
            </a:r>
            <a:r>
              <a:rPr lang="ro-RO" sz="1800" dirty="0">
                <a:solidFill>
                  <a:schemeClr val="tx1"/>
                </a:solidFill>
                <a:latin typeface="Times New Roman" pitchFamily="18" charset="0"/>
                <a:cs typeface="Times New Roman" pitchFamily="18" charset="0"/>
              </a:rPr>
              <a:t>includ cheltuielile justificate şi anume: </a:t>
            </a:r>
            <a:endParaRPr lang="en-US" sz="1800" b="1" dirty="0">
              <a:solidFill>
                <a:schemeClr val="tx1"/>
              </a:solidFill>
              <a:latin typeface="Times New Roman" pitchFamily="18" charset="0"/>
              <a:cs typeface="Times New Roman" pitchFamily="18" charset="0"/>
            </a:endParaRPr>
          </a:p>
        </p:txBody>
      </p:sp>
      <p:sp>
        <p:nvSpPr>
          <p:cNvPr id="4" name="Прямоугольник 4"/>
          <p:cNvSpPr/>
          <p:nvPr/>
        </p:nvSpPr>
        <p:spPr>
          <a:xfrm>
            <a:off x="304800" y="228600"/>
            <a:ext cx="8077200" cy="490199"/>
          </a:xfrm>
          <a:prstGeom prst="rect">
            <a:avLst/>
          </a:prstGeom>
        </p:spPr>
        <p:txBody>
          <a:bodyPr wrap="square">
            <a:spAutoFit/>
          </a:bodyPr>
          <a:lstStyle/>
          <a:p>
            <a:pPr marL="457200" marR="0" algn="ctr">
              <a:lnSpc>
                <a:spcPct val="115000"/>
              </a:lnSpc>
              <a:spcBef>
                <a:spcPts val="0"/>
              </a:spcBef>
              <a:spcAft>
                <a:spcPts val="0"/>
              </a:spcAft>
            </a:pPr>
            <a:r>
              <a:rPr lang="ro-RO" sz="2400" b="1" dirty="0" smtClean="0">
                <a:effectLst/>
                <a:latin typeface="Times New Roman"/>
                <a:ea typeface="Times New Roman"/>
                <a:cs typeface="Times New Roman"/>
              </a:rPr>
              <a:t>DETERMINAREA ŞI AJUSTAREA CHELTUIELILOR</a:t>
            </a:r>
            <a:endParaRPr lang="en-US" sz="2400" dirty="0">
              <a:effectLst/>
              <a:latin typeface="Calibri"/>
              <a:ea typeface="Times New Roman"/>
              <a:cs typeface="Times New Roman"/>
            </a:endParaRPr>
          </a:p>
        </p:txBody>
      </p:sp>
      <p:sp>
        <p:nvSpPr>
          <p:cNvPr id="5" name="Rectangle 4"/>
          <p:cNvSpPr/>
          <p:nvPr/>
        </p:nvSpPr>
        <p:spPr>
          <a:xfrm>
            <a:off x="219075" y="5334000"/>
            <a:ext cx="8610600" cy="1015663"/>
          </a:xfrm>
          <a:prstGeom prst="rect">
            <a:avLst/>
          </a:prstGeom>
          <a:ln w="28575">
            <a:solidFill>
              <a:schemeClr val="bg2">
                <a:lumMod val="50000"/>
              </a:schemeClr>
            </a:solidFill>
          </a:ln>
        </p:spPr>
        <p:txBody>
          <a:bodyPr wrap="square">
            <a:spAutoFit/>
          </a:bodyPr>
          <a:lstStyle/>
          <a:p>
            <a:r>
              <a:rPr lang="en-US" sz="1500" dirty="0" err="1">
                <a:latin typeface="Times New Roman" pitchFamily="18" charset="0"/>
                <a:cs typeface="Times New Roman" pitchFamily="18" charset="0"/>
              </a:rPr>
              <a:t>Cheltuielile</a:t>
            </a:r>
            <a:r>
              <a:rPr lang="en-US" sz="1500" dirty="0">
                <a:latin typeface="Times New Roman" pitchFamily="18" charset="0"/>
                <a:cs typeface="Times New Roman" pitchFamily="18" charset="0"/>
              </a:rPr>
              <a:t> administrative se </a:t>
            </a:r>
            <a:r>
              <a:rPr lang="en-US" sz="1500" dirty="0" err="1">
                <a:latin typeface="Times New Roman" pitchFamily="18" charset="0"/>
                <a:cs typeface="Times New Roman" pitchFamily="18" charset="0"/>
              </a:rPr>
              <a:t>determină</a:t>
            </a:r>
            <a:r>
              <a:rPr lang="en-US" sz="1500" dirty="0">
                <a:latin typeface="Times New Roman" pitchFamily="18" charset="0"/>
                <a:cs typeface="Times New Roman" pitchFamily="18" charset="0"/>
              </a:rPr>
              <a:t> de operator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primul</a:t>
            </a:r>
            <a:r>
              <a:rPr lang="en-US" sz="1500" dirty="0">
                <a:latin typeface="Times New Roman" pitchFamily="18" charset="0"/>
                <a:cs typeface="Times New Roman" pitchFamily="18" charset="0"/>
              </a:rPr>
              <a:t> an de </a:t>
            </a:r>
            <a:r>
              <a:rPr lang="en-US" sz="1500" dirty="0" err="1">
                <a:latin typeface="Times New Roman" pitchFamily="18" charset="0"/>
                <a:cs typeface="Times New Roman" pitchFamily="18" charset="0"/>
              </a:rPr>
              <a:t>valabilitate</a:t>
            </a:r>
            <a:r>
              <a:rPr lang="en-US" sz="1500" dirty="0">
                <a:latin typeface="Times New Roman" pitchFamily="18" charset="0"/>
                <a:cs typeface="Times New Roman" pitchFamily="18" charset="0"/>
              </a:rPr>
              <a:t> al </a:t>
            </a:r>
            <a:r>
              <a:rPr lang="en-US" sz="1500" dirty="0" err="1">
                <a:latin typeface="Times New Roman" pitchFamily="18" charset="0"/>
                <a:cs typeface="Times New Roman" pitchFamily="18" charset="0"/>
              </a:rPr>
              <a:t>prezentei</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Metodologii</a:t>
            </a:r>
            <a:r>
              <a:rPr lang="en-US" sz="1500" dirty="0">
                <a:latin typeface="Times New Roman" pitchFamily="18" charset="0"/>
                <a:cs typeface="Times New Roman" pitchFamily="18" charset="0"/>
              </a:rPr>
              <a:t> – </a:t>
            </a:r>
            <a:r>
              <a:rPr lang="en-US" sz="1500" dirty="0" err="1">
                <a:latin typeface="Times New Roman" pitchFamily="18" charset="0"/>
                <a:cs typeface="Times New Roman" pitchFamily="18" charset="0"/>
              </a:rPr>
              <a:t>anul</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bază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separat</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fiecare</a:t>
            </a:r>
            <a:r>
              <a:rPr lang="en-US" sz="1500" dirty="0">
                <a:latin typeface="Times New Roman" pitchFamily="18" charset="0"/>
                <a:cs typeface="Times New Roman" pitchFamily="18" charset="0"/>
              </a:rPr>
              <a:t> tip de </a:t>
            </a:r>
            <a:r>
              <a:rPr lang="en-US" sz="1500" dirty="0" err="1">
                <a:latin typeface="Times New Roman" pitchFamily="18" charset="0"/>
                <a:cs typeface="Times New Roman" pitchFamily="18" charset="0"/>
              </a:rPr>
              <a:t>serviciu</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reglementat</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furnizat</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examinează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şi</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avizează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Agenţie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după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caz</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aprobă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Consiliul</a:t>
            </a:r>
            <a:r>
              <a:rPr lang="en-US" sz="1500" dirty="0">
                <a:latin typeface="Times New Roman" pitchFamily="18" charset="0"/>
                <a:cs typeface="Times New Roman" pitchFamily="18" charset="0"/>
              </a:rPr>
              <a:t> local </a:t>
            </a:r>
            <a:r>
              <a:rPr lang="en-US" sz="1500" dirty="0" err="1">
                <a:latin typeface="Times New Roman" pitchFamily="18" charset="0"/>
                <a:cs typeface="Times New Roman" pitchFamily="18" charset="0"/>
              </a:rPr>
              <a:t>sau</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Agenţie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după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caz</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a:t>
            </a:r>
            <a:r>
              <a:rPr lang="en-US" sz="1500" dirty="0">
                <a:latin typeface="Times New Roman" pitchFamily="18" charset="0"/>
                <a:cs typeface="Times New Roman" pitchFamily="18" charset="0"/>
              </a:rPr>
              <a:t> </a:t>
            </a:r>
            <a:r>
              <a:rPr lang="en-US" sz="1500" b="1" dirty="0" err="1">
                <a:latin typeface="Times New Roman" pitchFamily="18" charset="0"/>
                <a:cs typeface="Times New Roman" pitchFamily="18" charset="0"/>
              </a:rPr>
              <a:t>cheltuieli</a:t>
            </a:r>
            <a:r>
              <a:rPr lang="en-US" sz="1500" b="1" dirty="0">
                <a:latin typeface="Times New Roman" pitchFamily="18" charset="0"/>
                <a:cs typeface="Times New Roman" pitchFamily="18" charset="0"/>
              </a:rPr>
              <a:t> de </a:t>
            </a:r>
            <a:r>
              <a:rPr lang="en-US" sz="1500" b="1" dirty="0" err="1">
                <a:latin typeface="Times New Roman" pitchFamily="18" charset="0"/>
                <a:cs typeface="Times New Roman" pitchFamily="18" charset="0"/>
              </a:rPr>
              <a:t>bază</a:t>
            </a:r>
            <a:r>
              <a:rPr lang="en-US" sz="1500" b="1" dirty="0">
                <a:latin typeface="Times New Roman" pitchFamily="18" charset="0"/>
                <a:cs typeface="Times New Roman" pitchFamily="18" charset="0"/>
              </a:rPr>
              <a:t> (</a:t>
            </a:r>
            <a:r>
              <a:rPr lang="en-US" sz="1500" b="1" dirty="0" err="1">
                <a:latin typeface="Times New Roman" pitchFamily="18" charset="0"/>
                <a:cs typeface="Times New Roman" pitchFamily="18" charset="0"/>
              </a:rPr>
              <a:t>CAo</a:t>
            </a:r>
            <a:r>
              <a:rPr lang="en-US" sz="1500" b="1" dirty="0">
                <a:latin typeface="Times New Roman" pitchFamily="18" charset="0"/>
                <a:cs typeface="Times New Roman" pitchFamily="18" charset="0"/>
              </a:rPr>
              <a:t>)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prima </a:t>
            </a:r>
            <a:r>
              <a:rPr lang="en-US" sz="1500" dirty="0" err="1">
                <a:latin typeface="Times New Roman" pitchFamily="18" charset="0"/>
                <a:cs typeface="Times New Roman" pitchFamily="18" charset="0"/>
              </a:rPr>
              <a:t>perioadă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reglementare</a:t>
            </a:r>
            <a:r>
              <a:rPr lang="en-US" sz="1500" dirty="0">
                <a:latin typeface="Times New Roman" pitchFamily="18" charset="0"/>
                <a:cs typeface="Times New Roman" pitchFamily="18" charset="0"/>
              </a:rPr>
              <a:t> a </a:t>
            </a:r>
            <a:r>
              <a:rPr lang="en-US" sz="1500" dirty="0" err="1">
                <a:latin typeface="Times New Roman" pitchFamily="18" charset="0"/>
                <a:cs typeface="Times New Roman" pitchFamily="18" charset="0"/>
              </a:rPr>
              <a:t>tarifelor</a:t>
            </a:r>
            <a:r>
              <a:rPr lang="en-US" sz="1500" dirty="0">
                <a:latin typeface="Times New Roman" pitchFamily="18" charset="0"/>
                <a:cs typeface="Times New Roman" pitchFamily="18" charset="0"/>
              </a:rPr>
              <a:t> de 5 </a:t>
            </a:r>
            <a:r>
              <a:rPr lang="en-US" sz="1500" dirty="0" err="1">
                <a:latin typeface="Times New Roman" pitchFamily="18" charset="0"/>
                <a:cs typeface="Times New Roman" pitchFamily="18" charset="0"/>
              </a:rPr>
              <a:t>ani</a:t>
            </a:r>
            <a:endParaRPr lang="en-US" sz="1500" dirty="0">
              <a:latin typeface="Times New Roman" pitchFamily="18" charset="0"/>
              <a:cs typeface="Times New Roman" pitchFamily="18" charset="0"/>
            </a:endParaRPr>
          </a:p>
        </p:txBody>
      </p:sp>
    </p:spTree>
    <p:extLst>
      <p:ext uri="{BB962C8B-B14F-4D97-AF65-F5344CB8AC3E}">
        <p14:creationId xmlns:p14="http://schemas.microsoft.com/office/powerpoint/2010/main" val="1067354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1143000"/>
            <a:ext cx="8610600" cy="5638800"/>
          </a:xfrm>
        </p:spPr>
        <p:txBody>
          <a:bodyPr>
            <a:normAutofit fontScale="92500" lnSpcReduction="10000"/>
          </a:bodyPr>
          <a:lstStyle/>
          <a:p>
            <a:pPr marL="0" indent="0">
              <a:buNone/>
            </a:pPr>
            <a:r>
              <a:rPr lang="en-US" sz="1500" b="1" i="1" dirty="0" smtClean="0">
                <a:solidFill>
                  <a:schemeClr val="tx1"/>
                </a:solidFill>
                <a:latin typeface="Times New Roman" pitchFamily="18" charset="0"/>
                <a:cs typeface="Times New Roman" pitchFamily="18" charset="0"/>
              </a:rPr>
              <a:t>1) </a:t>
            </a:r>
            <a:r>
              <a:rPr lang="ro-RO" sz="1500" b="1" i="1" dirty="0" smtClean="0">
                <a:solidFill>
                  <a:schemeClr val="tx1"/>
                </a:solidFill>
                <a:latin typeface="Times New Roman" pitchFamily="18" charset="0"/>
                <a:cs typeface="Times New Roman" pitchFamily="18" charset="0"/>
              </a:rPr>
              <a:t>Cheltuielile aferente </a:t>
            </a:r>
            <a:r>
              <a:rPr lang="ro-RO" sz="1500" b="1" i="1" dirty="0">
                <a:solidFill>
                  <a:schemeClr val="tx1"/>
                </a:solidFill>
                <a:latin typeface="Times New Roman" pitchFamily="18" charset="0"/>
                <a:cs typeface="Times New Roman" pitchFamily="18" charset="0"/>
              </a:rPr>
              <a:t>plăţii taxei pentru apa extrasă (captată) din fondul </a:t>
            </a:r>
            <a:r>
              <a:rPr lang="ro-RO" sz="1500" b="1" i="1" dirty="0" smtClean="0">
                <a:solidFill>
                  <a:schemeClr val="tx1"/>
                </a:solidFill>
                <a:latin typeface="Times New Roman" pitchFamily="18" charset="0"/>
                <a:cs typeface="Times New Roman" pitchFamily="18" charset="0"/>
              </a:rPr>
              <a:t>apei</a:t>
            </a:r>
            <a:r>
              <a:rPr lang="en-US" sz="1500" b="1" i="1" dirty="0" smtClean="0">
                <a:solidFill>
                  <a:schemeClr val="tx1"/>
                </a:solidFill>
                <a:latin typeface="Times New Roman" pitchFamily="18" charset="0"/>
                <a:cs typeface="Times New Roman" pitchFamily="18" charset="0"/>
              </a:rPr>
              <a:t>:</a:t>
            </a:r>
          </a:p>
          <a:p>
            <a:pPr marL="0" indent="0">
              <a:buNone/>
            </a:pPr>
            <a:r>
              <a:rPr lang="en-US" sz="1500" dirty="0" smtClean="0">
                <a:solidFill>
                  <a:schemeClr val="tx1"/>
                </a:solidFill>
                <a:latin typeface="Times New Roman" pitchFamily="18" charset="0"/>
                <a:cs typeface="Times New Roman" pitchFamily="18" charset="0"/>
              </a:rPr>
              <a:t>                     </a:t>
            </a:r>
          </a:p>
          <a:p>
            <a:pPr marL="0" indent="0">
              <a:buNone/>
            </a:pPr>
            <a:r>
              <a:rPr lang="ro-RO" sz="1500" dirty="0" smtClean="0">
                <a:solidFill>
                  <a:schemeClr val="tx1"/>
                </a:solidFill>
                <a:latin typeface="Times New Roman" pitchFamily="18" charset="0"/>
                <a:cs typeface="Times New Roman" pitchFamily="18" charset="0"/>
              </a:rPr>
              <a:t>unde:</a:t>
            </a:r>
            <a:endParaRPr lang="en-US" sz="1500" dirty="0">
              <a:solidFill>
                <a:schemeClr val="tx1"/>
              </a:solidFill>
              <a:latin typeface="Times New Roman" pitchFamily="18" charset="0"/>
              <a:cs typeface="Times New Roman" pitchFamily="18" charset="0"/>
            </a:endParaRPr>
          </a:p>
          <a:p>
            <a:pPr marL="0" indent="0">
              <a:buNone/>
            </a:pPr>
            <a:r>
              <a:rPr lang="ro-RO" sz="1500" b="1" i="1" dirty="0" err="1" smtClean="0">
                <a:solidFill>
                  <a:schemeClr val="tx1"/>
                </a:solidFill>
                <a:latin typeface="Times New Roman" pitchFamily="18" charset="0"/>
                <a:cs typeface="Times New Roman" pitchFamily="18" charset="0"/>
              </a:rPr>
              <a:t>CTa</a:t>
            </a:r>
            <a:r>
              <a:rPr lang="ro-RO" sz="1500" b="1" i="1" baseline="-25000" dirty="0" err="1" smtClean="0">
                <a:solidFill>
                  <a:schemeClr val="tx1"/>
                </a:solidFill>
                <a:latin typeface="Times New Roman" pitchFamily="18" charset="0"/>
                <a:cs typeface="Times New Roman" pitchFamily="18" charset="0"/>
              </a:rPr>
              <a:t>n</a:t>
            </a:r>
            <a:r>
              <a:rPr lang="ro-RO" sz="1500" b="1" baseline="-25000" dirty="0" smtClean="0">
                <a:solidFill>
                  <a:schemeClr val="tx1"/>
                </a:solidFill>
                <a:latin typeface="Times New Roman" pitchFamily="18" charset="0"/>
                <a:cs typeface="Times New Roman" pitchFamily="18" charset="0"/>
              </a:rPr>
              <a:t> </a:t>
            </a:r>
            <a:r>
              <a:rPr lang="ro-RO" sz="1500" dirty="0">
                <a:solidFill>
                  <a:schemeClr val="tx1"/>
                </a:solidFill>
                <a:latin typeface="Times New Roman" pitchFamily="18" charset="0"/>
                <a:cs typeface="Times New Roman" pitchFamily="18" charset="0"/>
              </a:rPr>
              <a:t>– cuantumul taxei pentru apa extrasă (captată) din fondul apelor în anul de reglementare „n”,  lei/m</a:t>
            </a:r>
            <a:r>
              <a:rPr lang="ro-RO" sz="1500" baseline="30000" dirty="0">
                <a:solidFill>
                  <a:schemeClr val="tx1"/>
                </a:solidFill>
                <a:latin typeface="Times New Roman" pitchFamily="18" charset="0"/>
                <a:cs typeface="Times New Roman" pitchFamily="18" charset="0"/>
              </a:rPr>
              <a:t>3</a:t>
            </a:r>
            <a:r>
              <a:rPr lang="ro-RO" sz="1500" dirty="0" smtClean="0">
                <a:solidFill>
                  <a:schemeClr val="tx1"/>
                </a:solidFill>
                <a:latin typeface="Times New Roman" pitchFamily="18" charset="0"/>
                <a:cs typeface="Times New Roman" pitchFamily="18" charset="0"/>
              </a:rPr>
              <a:t>; </a:t>
            </a:r>
          </a:p>
          <a:p>
            <a:pPr marL="0" indent="0">
              <a:buNone/>
            </a:pPr>
            <a:r>
              <a:rPr lang="ro-RO" sz="1500" dirty="0">
                <a:solidFill>
                  <a:schemeClr val="tx1"/>
                </a:solidFill>
                <a:latin typeface="Times New Roman" pitchFamily="18" charset="0"/>
                <a:cs typeface="Times New Roman" pitchFamily="18" charset="0"/>
              </a:rPr>
              <a:t> </a:t>
            </a:r>
            <a:r>
              <a:rPr lang="ro-RO" sz="1500" dirty="0" smtClean="0">
                <a:solidFill>
                  <a:schemeClr val="tx1"/>
                </a:solidFill>
                <a:latin typeface="Times New Roman" pitchFamily="18" charset="0"/>
                <a:cs typeface="Times New Roman" pitchFamily="18" charset="0"/>
              </a:rPr>
              <a:t>           Art.302-306 din Codul Fiscal  </a:t>
            </a:r>
            <a:endParaRPr lang="en-US" sz="1500" dirty="0">
              <a:solidFill>
                <a:schemeClr val="tx1"/>
              </a:solidFill>
              <a:latin typeface="Times New Roman" pitchFamily="18" charset="0"/>
              <a:cs typeface="Times New Roman" pitchFamily="18" charset="0"/>
            </a:endParaRPr>
          </a:p>
          <a:p>
            <a:pPr marL="0" indent="0">
              <a:buNone/>
            </a:pPr>
            <a:r>
              <a:rPr lang="ro-RO" sz="1500" b="1" i="1" dirty="0" err="1" smtClean="0">
                <a:solidFill>
                  <a:schemeClr val="tx1"/>
                </a:solidFill>
                <a:latin typeface="Times New Roman" pitchFamily="18" charset="0"/>
                <a:cs typeface="Times New Roman" pitchFamily="18" charset="0"/>
              </a:rPr>
              <a:t>VAC</a:t>
            </a:r>
            <a:r>
              <a:rPr lang="ro-RO" sz="1500" b="1" i="1" baseline="-25000" dirty="0" err="1" smtClean="0">
                <a:solidFill>
                  <a:schemeClr val="tx1"/>
                </a:solidFill>
                <a:latin typeface="Times New Roman" pitchFamily="18" charset="0"/>
                <a:cs typeface="Times New Roman" pitchFamily="18" charset="0"/>
              </a:rPr>
              <a:t>n</a:t>
            </a:r>
            <a:r>
              <a:rPr lang="ro-RO" sz="1500" b="1" dirty="0" smtClean="0">
                <a:solidFill>
                  <a:schemeClr val="tx1"/>
                </a:solidFill>
                <a:latin typeface="Times New Roman" pitchFamily="18" charset="0"/>
                <a:cs typeface="Times New Roman" pitchFamily="18" charset="0"/>
              </a:rPr>
              <a:t> </a:t>
            </a:r>
            <a:r>
              <a:rPr lang="ro-RO" sz="1500" dirty="0" smtClean="0">
                <a:solidFill>
                  <a:schemeClr val="tx1"/>
                </a:solidFill>
                <a:latin typeface="Times New Roman" pitchFamily="18" charset="0"/>
                <a:cs typeface="Times New Roman" pitchFamily="18" charset="0"/>
              </a:rPr>
              <a:t> </a:t>
            </a:r>
            <a:r>
              <a:rPr lang="ro-RO" sz="1500" dirty="0">
                <a:solidFill>
                  <a:schemeClr val="tx1"/>
                </a:solidFill>
                <a:latin typeface="Times New Roman" pitchFamily="18" charset="0"/>
                <a:cs typeface="Times New Roman" pitchFamily="18" charset="0"/>
              </a:rPr>
              <a:t>- cantitatea de apă necesar de a fi extrasă (captată) din fondul apelor în anul de reglementare „n” pentru alimentarea tuturor consumatorilor cu apă tehnologică şi apă potabilă, </a:t>
            </a:r>
            <a:r>
              <a:rPr lang="ro-RO" sz="1500" dirty="0" smtClean="0">
                <a:solidFill>
                  <a:schemeClr val="tx1"/>
                </a:solidFill>
                <a:latin typeface="Times New Roman" pitchFamily="18" charset="0"/>
                <a:cs typeface="Times New Roman" pitchFamily="18" charset="0"/>
              </a:rPr>
              <a:t>m</a:t>
            </a:r>
            <a:r>
              <a:rPr lang="ro-RO" sz="1500" baseline="30000" dirty="0" smtClean="0">
                <a:solidFill>
                  <a:schemeClr val="tx1"/>
                </a:solidFill>
                <a:latin typeface="Times New Roman" pitchFamily="18" charset="0"/>
                <a:cs typeface="Times New Roman" pitchFamily="18" charset="0"/>
              </a:rPr>
              <a:t>3</a:t>
            </a:r>
            <a:r>
              <a:rPr lang="en-US" sz="1500" dirty="0" smtClean="0">
                <a:solidFill>
                  <a:schemeClr val="tx1"/>
                </a:solidFill>
                <a:latin typeface="Times New Roman" pitchFamily="18" charset="0"/>
                <a:cs typeface="Times New Roman" pitchFamily="18" charset="0"/>
              </a:rPr>
              <a:t> </a:t>
            </a:r>
            <a:endParaRPr lang="en-US" sz="1500" dirty="0">
              <a:solidFill>
                <a:schemeClr val="tx1"/>
              </a:solidFill>
              <a:latin typeface="Times New Roman" pitchFamily="18" charset="0"/>
              <a:cs typeface="Times New Roman" pitchFamily="18" charset="0"/>
            </a:endParaRPr>
          </a:p>
          <a:p>
            <a:pPr marL="0" indent="0">
              <a:buNone/>
            </a:pPr>
            <a:r>
              <a:rPr lang="ro-RO" sz="1500" b="1" i="1" dirty="0" err="1" smtClean="0">
                <a:solidFill>
                  <a:schemeClr val="tx1"/>
                </a:solidFill>
                <a:latin typeface="Times New Roman" pitchFamily="18" charset="0"/>
                <a:cs typeface="Times New Roman" pitchFamily="18" charset="0"/>
              </a:rPr>
              <a:t>VACs</a:t>
            </a:r>
            <a:r>
              <a:rPr lang="ro-RO" sz="1500" b="1" i="1" baseline="-25000" dirty="0" err="1" smtClean="0">
                <a:solidFill>
                  <a:schemeClr val="tx1"/>
                </a:solidFill>
                <a:latin typeface="Times New Roman" pitchFamily="18" charset="0"/>
                <a:cs typeface="Times New Roman" pitchFamily="18" charset="0"/>
              </a:rPr>
              <a:t>n</a:t>
            </a:r>
            <a:r>
              <a:rPr lang="ro-RO" sz="1500" baseline="-25000" dirty="0" smtClean="0">
                <a:solidFill>
                  <a:schemeClr val="tx1"/>
                </a:solidFill>
                <a:latin typeface="Times New Roman" pitchFamily="18" charset="0"/>
                <a:cs typeface="Times New Roman" pitchFamily="18" charset="0"/>
              </a:rPr>
              <a:t> </a:t>
            </a:r>
            <a:r>
              <a:rPr lang="ro-RO" sz="1500" dirty="0">
                <a:solidFill>
                  <a:schemeClr val="tx1"/>
                </a:solidFill>
                <a:latin typeface="Times New Roman" pitchFamily="18" charset="0"/>
                <a:cs typeface="Times New Roman" pitchFamily="18" charset="0"/>
              </a:rPr>
              <a:t>– volumul de apă necesar de a fi extrasă (captată) din fondul apei dar pentru care, conform Codului Fiscal, nu se aplică taxa pentru apă, </a:t>
            </a:r>
            <a:r>
              <a:rPr lang="ro-RO" sz="1500" dirty="0" smtClean="0">
                <a:solidFill>
                  <a:schemeClr val="tx1"/>
                </a:solidFill>
                <a:latin typeface="Times New Roman" pitchFamily="18" charset="0"/>
                <a:cs typeface="Times New Roman" pitchFamily="18" charset="0"/>
              </a:rPr>
              <a:t>m</a:t>
            </a:r>
            <a:r>
              <a:rPr lang="ro-RO" sz="1500" baseline="30000" dirty="0" smtClean="0">
                <a:solidFill>
                  <a:schemeClr val="tx1"/>
                </a:solidFill>
                <a:latin typeface="Times New Roman" pitchFamily="18" charset="0"/>
                <a:cs typeface="Times New Roman" pitchFamily="18" charset="0"/>
              </a:rPr>
              <a:t>3</a:t>
            </a:r>
            <a:r>
              <a:rPr lang="en-US" sz="1500" dirty="0" smtClean="0">
                <a:solidFill>
                  <a:schemeClr val="tx1"/>
                </a:solidFill>
                <a:latin typeface="Times New Roman" pitchFamily="18" charset="0"/>
                <a:cs typeface="Times New Roman" pitchFamily="18" charset="0"/>
              </a:rPr>
              <a:t> ;</a:t>
            </a:r>
            <a:endParaRPr lang="ro-RO" sz="1500" dirty="0" smtClean="0">
              <a:solidFill>
                <a:schemeClr val="tx1"/>
              </a:solidFill>
              <a:latin typeface="Times New Roman" pitchFamily="18" charset="0"/>
              <a:cs typeface="Times New Roman" pitchFamily="18" charset="0"/>
            </a:endParaRPr>
          </a:p>
          <a:p>
            <a:pPr marL="0" indent="0">
              <a:buNone/>
            </a:pPr>
            <a:endParaRPr lang="en-US" sz="1500" dirty="0" smtClean="0">
              <a:solidFill>
                <a:schemeClr val="tx1"/>
              </a:solidFill>
              <a:latin typeface="Times New Roman" pitchFamily="18" charset="0"/>
              <a:cs typeface="Times New Roman" pitchFamily="18" charset="0"/>
            </a:endParaRPr>
          </a:p>
          <a:p>
            <a:pPr marL="0" indent="0">
              <a:buNone/>
            </a:pPr>
            <a:r>
              <a:rPr lang="en-US" sz="1500" b="1" i="1" dirty="0" smtClean="0">
                <a:solidFill>
                  <a:schemeClr val="tx1"/>
                </a:solidFill>
                <a:latin typeface="Times New Roman" pitchFamily="18" charset="0"/>
                <a:cs typeface="Times New Roman" pitchFamily="18" charset="0"/>
              </a:rPr>
              <a:t>2) </a:t>
            </a:r>
            <a:r>
              <a:rPr lang="ro-RO" sz="1500" b="1" i="1" dirty="0">
                <a:solidFill>
                  <a:schemeClr val="tx1"/>
                </a:solidFill>
                <a:latin typeface="Times New Roman" pitchFamily="18" charset="0"/>
                <a:cs typeface="Times New Roman" pitchFamily="18" charset="0"/>
              </a:rPr>
              <a:t>În categoria impozite, alte taxe şi plăţi (</a:t>
            </a:r>
            <a:r>
              <a:rPr lang="ro-RO" sz="1500" b="1" i="1" dirty="0" err="1">
                <a:solidFill>
                  <a:schemeClr val="tx1"/>
                </a:solidFill>
                <a:latin typeface="Times New Roman" pitchFamily="18" charset="0"/>
                <a:cs typeface="Times New Roman" pitchFamily="18" charset="0"/>
              </a:rPr>
              <a:t>Ta</a:t>
            </a:r>
            <a:r>
              <a:rPr lang="ro-RO" sz="1500" b="1" i="1" baseline="-25000" dirty="0" err="1">
                <a:solidFill>
                  <a:schemeClr val="tx1"/>
                </a:solidFill>
                <a:latin typeface="Times New Roman" pitchFamily="18" charset="0"/>
                <a:cs typeface="Times New Roman" pitchFamily="18" charset="0"/>
              </a:rPr>
              <a:t>n</a:t>
            </a:r>
            <a:r>
              <a:rPr lang="ro-RO" sz="1500" b="1" i="1" dirty="0">
                <a:solidFill>
                  <a:schemeClr val="tx1"/>
                </a:solidFill>
                <a:latin typeface="Times New Roman" pitchFamily="18" charset="0"/>
                <a:cs typeface="Times New Roman" pitchFamily="18" charset="0"/>
              </a:rPr>
              <a:t>) </a:t>
            </a:r>
            <a:r>
              <a:rPr lang="ro-RO" sz="1500" dirty="0">
                <a:solidFill>
                  <a:schemeClr val="tx1"/>
                </a:solidFill>
                <a:latin typeface="Times New Roman" pitchFamily="18" charset="0"/>
                <a:cs typeface="Times New Roman" pitchFamily="18" charset="0"/>
              </a:rPr>
              <a:t>se includ toate impozitele, taxele (cu excepţia taxei pentru apă), precum şi taxa pe valoarea adăugată irecuperabilă, plăţile regulatorii şi plăţile achitate de operator prevăzute în Codul Fiscal şi actele normative de aplicare a </a:t>
            </a:r>
            <a:r>
              <a:rPr lang="ro-RO" sz="1500" dirty="0" smtClean="0">
                <a:solidFill>
                  <a:schemeClr val="tx1"/>
                </a:solidFill>
                <a:latin typeface="Times New Roman" pitchFamily="18" charset="0"/>
                <a:cs typeface="Times New Roman" pitchFamily="18" charset="0"/>
              </a:rPr>
              <a:t>lui</a:t>
            </a:r>
            <a:r>
              <a:rPr lang="en-US" sz="1500" dirty="0" smtClean="0">
                <a:solidFill>
                  <a:schemeClr val="tx1"/>
                </a:solidFill>
                <a:latin typeface="Times New Roman" pitchFamily="18" charset="0"/>
                <a:cs typeface="Times New Roman" pitchFamily="18" charset="0"/>
              </a:rPr>
              <a:t>.</a:t>
            </a:r>
            <a:endParaRPr lang="ro-RO" sz="1500" dirty="0" smtClean="0">
              <a:solidFill>
                <a:schemeClr val="tx1"/>
              </a:solidFill>
              <a:latin typeface="Times New Roman" pitchFamily="18" charset="0"/>
              <a:cs typeface="Times New Roman" pitchFamily="18" charset="0"/>
            </a:endParaRPr>
          </a:p>
          <a:p>
            <a:pPr marL="0" indent="0">
              <a:buNone/>
            </a:pPr>
            <a:endParaRPr lang="en-US" sz="1500" b="1" i="1" dirty="0" smtClean="0">
              <a:solidFill>
                <a:schemeClr val="tx1"/>
              </a:solidFill>
              <a:latin typeface="Times New Roman" pitchFamily="18" charset="0"/>
              <a:cs typeface="Times New Roman" pitchFamily="18" charset="0"/>
            </a:endParaRPr>
          </a:p>
          <a:p>
            <a:pPr marL="0" indent="0">
              <a:buNone/>
            </a:pPr>
            <a:r>
              <a:rPr lang="en-US" sz="1500" b="1" i="1" dirty="0" smtClean="0">
                <a:solidFill>
                  <a:schemeClr val="tx1"/>
                </a:solidFill>
                <a:latin typeface="Times New Roman" pitchFamily="18" charset="0"/>
                <a:cs typeface="Times New Roman" pitchFamily="18" charset="0"/>
              </a:rPr>
              <a:t>3) </a:t>
            </a:r>
            <a:r>
              <a:rPr lang="ro-RO" sz="1500" b="1" i="1" dirty="0" smtClean="0">
                <a:solidFill>
                  <a:schemeClr val="tx1"/>
                </a:solidFill>
                <a:latin typeface="Times New Roman" pitchFamily="18" charset="0"/>
                <a:cs typeface="Times New Roman" pitchFamily="18" charset="0"/>
              </a:rPr>
              <a:t>Fondul </a:t>
            </a:r>
            <a:r>
              <a:rPr lang="ro-RO" sz="1500" b="1" i="1" dirty="0">
                <a:solidFill>
                  <a:schemeClr val="tx1"/>
                </a:solidFill>
                <a:latin typeface="Times New Roman" pitchFamily="18" charset="0"/>
                <a:cs typeface="Times New Roman" pitchFamily="18" charset="0"/>
              </a:rPr>
              <a:t>de rulment în anul de reglementate „n” (</a:t>
            </a:r>
            <a:r>
              <a:rPr lang="ro-RO" sz="1500" b="1" i="1" dirty="0" err="1">
                <a:solidFill>
                  <a:schemeClr val="tx1"/>
                </a:solidFill>
                <a:latin typeface="Times New Roman" pitchFamily="18" charset="0"/>
                <a:cs typeface="Times New Roman" pitchFamily="18" charset="0"/>
              </a:rPr>
              <a:t>FR</a:t>
            </a:r>
            <a:r>
              <a:rPr lang="ro-RO" sz="1500" b="1" i="1" baseline="-25000" dirty="0" err="1">
                <a:solidFill>
                  <a:schemeClr val="tx1"/>
                </a:solidFill>
                <a:latin typeface="Times New Roman" pitchFamily="18" charset="0"/>
                <a:cs typeface="Times New Roman" pitchFamily="18" charset="0"/>
              </a:rPr>
              <a:t>n</a:t>
            </a:r>
            <a:r>
              <a:rPr lang="ro-RO" sz="1500" b="1" i="1" dirty="0" smtClean="0">
                <a:solidFill>
                  <a:schemeClr val="tx1"/>
                </a:solidFill>
                <a:latin typeface="Times New Roman" pitchFamily="18" charset="0"/>
                <a:cs typeface="Times New Roman" pitchFamily="18" charset="0"/>
              </a:rPr>
              <a:t>)</a:t>
            </a:r>
            <a:r>
              <a:rPr lang="en-US" sz="1500" b="1" i="1" dirty="0" smtClean="0">
                <a:solidFill>
                  <a:schemeClr val="tx1"/>
                </a:solidFill>
                <a:latin typeface="Times New Roman" pitchFamily="18" charset="0"/>
                <a:cs typeface="Times New Roman" pitchFamily="18" charset="0"/>
              </a:rPr>
              <a:t>:</a:t>
            </a:r>
            <a:endParaRPr lang="ro-RO" sz="1500" b="1" i="1" dirty="0" smtClean="0">
              <a:solidFill>
                <a:schemeClr val="tx1"/>
              </a:solidFill>
              <a:latin typeface="Times New Roman" pitchFamily="18" charset="0"/>
              <a:cs typeface="Times New Roman" pitchFamily="18" charset="0"/>
            </a:endParaRPr>
          </a:p>
          <a:p>
            <a:pPr marL="0" indent="0">
              <a:buNone/>
            </a:pPr>
            <a:endParaRPr lang="en-US" sz="1500" b="1" i="1" dirty="0" smtClean="0">
              <a:solidFill>
                <a:schemeClr val="tx1"/>
              </a:solidFill>
              <a:latin typeface="Times New Roman" pitchFamily="18" charset="0"/>
              <a:cs typeface="Times New Roman" pitchFamily="18" charset="0"/>
            </a:endParaRPr>
          </a:p>
          <a:p>
            <a:pPr marL="0" indent="0">
              <a:buNone/>
            </a:pPr>
            <a:endParaRPr lang="en-US" sz="1500" dirty="0">
              <a:solidFill>
                <a:schemeClr val="tx1"/>
              </a:solidFill>
              <a:latin typeface="Times New Roman" pitchFamily="18" charset="0"/>
              <a:cs typeface="Times New Roman" pitchFamily="18" charset="0"/>
            </a:endParaRPr>
          </a:p>
          <a:p>
            <a:pPr marL="0" indent="0">
              <a:buNone/>
            </a:pPr>
            <a:r>
              <a:rPr lang="ro-RO" sz="1500" dirty="0" smtClean="0">
                <a:solidFill>
                  <a:schemeClr val="tx1"/>
                </a:solidFill>
                <a:latin typeface="Times New Roman" pitchFamily="18" charset="0"/>
                <a:cs typeface="Times New Roman" pitchFamily="18" charset="0"/>
              </a:rPr>
              <a:t>unde</a:t>
            </a:r>
            <a:r>
              <a:rPr lang="ro-RO" sz="1500" dirty="0">
                <a:solidFill>
                  <a:schemeClr val="tx1"/>
                </a:solidFill>
                <a:latin typeface="Times New Roman" pitchFamily="18" charset="0"/>
                <a:cs typeface="Times New Roman" pitchFamily="18" charset="0"/>
              </a:rPr>
              <a:t>:	</a:t>
            </a:r>
            <a:endParaRPr lang="en-US" sz="1500" dirty="0" smtClean="0">
              <a:solidFill>
                <a:schemeClr val="tx1"/>
              </a:solidFill>
              <a:latin typeface="Times New Roman" pitchFamily="18" charset="0"/>
              <a:cs typeface="Times New Roman" pitchFamily="18" charset="0"/>
            </a:endParaRPr>
          </a:p>
          <a:p>
            <a:pPr marL="0" indent="0">
              <a:buNone/>
            </a:pPr>
            <a:r>
              <a:rPr lang="ro-RO" sz="1500" b="1" dirty="0" smtClean="0">
                <a:solidFill>
                  <a:schemeClr val="tx1"/>
                </a:solidFill>
                <a:latin typeface="Times New Roman" pitchFamily="18" charset="0"/>
                <a:cs typeface="Times New Roman" pitchFamily="18" charset="0"/>
              </a:rPr>
              <a:t>α</a:t>
            </a:r>
            <a:r>
              <a:rPr lang="ro-RO" sz="1500" dirty="0" smtClean="0">
                <a:solidFill>
                  <a:schemeClr val="tx1"/>
                </a:solidFill>
                <a:latin typeface="Times New Roman" pitchFamily="18" charset="0"/>
                <a:cs typeface="Times New Roman" pitchFamily="18" charset="0"/>
              </a:rPr>
              <a:t> </a:t>
            </a:r>
            <a:r>
              <a:rPr lang="ro-RO" sz="1500" dirty="0">
                <a:solidFill>
                  <a:schemeClr val="tx1"/>
                </a:solidFill>
                <a:latin typeface="Times New Roman" pitchFamily="18" charset="0"/>
                <a:cs typeface="Times New Roman" pitchFamily="18" charset="0"/>
              </a:rPr>
              <a:t>– necesitatea de fonduri de rulment în anul „n”, exprimat în zile de </a:t>
            </a:r>
            <a:r>
              <a:rPr lang="ro-RO" sz="1500" dirty="0" smtClean="0">
                <a:solidFill>
                  <a:schemeClr val="tx1"/>
                </a:solidFill>
                <a:latin typeface="Times New Roman" pitchFamily="18" charset="0"/>
                <a:cs typeface="Times New Roman" pitchFamily="18" charset="0"/>
              </a:rPr>
              <a:t>facturări</a:t>
            </a:r>
            <a:r>
              <a:rPr lang="en-US" sz="1500" dirty="0">
                <a:solidFill>
                  <a:schemeClr val="tx1"/>
                </a:solidFill>
                <a:latin typeface="Times New Roman" pitchFamily="18" charset="0"/>
                <a:cs typeface="Times New Roman" pitchFamily="18" charset="0"/>
              </a:rPr>
              <a:t> </a:t>
            </a:r>
            <a:r>
              <a:rPr lang="en-US" sz="1500" dirty="0" smtClean="0">
                <a:solidFill>
                  <a:schemeClr val="tx1"/>
                </a:solidFill>
                <a:latin typeface="Times New Roman" pitchFamily="18" charset="0"/>
                <a:cs typeface="Times New Roman" pitchFamily="18" charset="0"/>
              </a:rPr>
              <a:t>(</a:t>
            </a:r>
            <a:r>
              <a:rPr lang="ro-RO" sz="1500" dirty="0" smtClean="0">
                <a:solidFill>
                  <a:schemeClr val="tx1"/>
                </a:solidFill>
                <a:latin typeface="Times New Roman" pitchFamily="18" charset="0"/>
                <a:cs typeface="Times New Roman" pitchFamily="18" charset="0"/>
              </a:rPr>
              <a:t>α  </a:t>
            </a:r>
            <a:r>
              <a:rPr lang="ro-RO" sz="1500" dirty="0">
                <a:solidFill>
                  <a:schemeClr val="tx1"/>
                </a:solidFill>
                <a:latin typeface="Times New Roman" pitchFamily="18" charset="0"/>
                <a:cs typeface="Times New Roman" pitchFamily="18" charset="0"/>
              </a:rPr>
              <a:t>= 10 </a:t>
            </a:r>
            <a:r>
              <a:rPr lang="ro-RO" sz="1500" dirty="0" smtClean="0">
                <a:solidFill>
                  <a:schemeClr val="tx1"/>
                </a:solidFill>
                <a:latin typeface="Times New Roman" pitchFamily="18" charset="0"/>
                <a:cs typeface="Times New Roman" pitchFamily="18" charset="0"/>
              </a:rPr>
              <a:t>zile</a:t>
            </a:r>
            <a:r>
              <a:rPr lang="en-US" sz="1500" dirty="0" smtClean="0">
                <a:solidFill>
                  <a:schemeClr val="tx1"/>
                </a:solidFill>
                <a:latin typeface="Times New Roman" pitchFamily="18" charset="0"/>
                <a:cs typeface="Times New Roman" pitchFamily="18" charset="0"/>
              </a:rPr>
              <a:t>)</a:t>
            </a:r>
            <a:endParaRPr lang="en-US" sz="1500" dirty="0">
              <a:solidFill>
                <a:schemeClr val="tx1"/>
              </a:solidFill>
              <a:latin typeface="Times New Roman" pitchFamily="18" charset="0"/>
              <a:cs typeface="Times New Roman" pitchFamily="18" charset="0"/>
            </a:endParaRPr>
          </a:p>
          <a:p>
            <a:pPr marL="0" indent="0">
              <a:buNone/>
            </a:pPr>
            <a:r>
              <a:rPr lang="ro-RO" sz="1500" b="1" i="1" dirty="0" err="1" smtClean="0">
                <a:solidFill>
                  <a:schemeClr val="tx1"/>
                </a:solidFill>
                <a:latin typeface="Times New Roman" pitchFamily="18" charset="0"/>
                <a:cs typeface="Times New Roman" pitchFamily="18" charset="0"/>
              </a:rPr>
              <a:t>Rd</a:t>
            </a:r>
            <a:r>
              <a:rPr lang="ro-RO" sz="1500" b="1" i="1" baseline="-25000" dirty="0" err="1" smtClean="0">
                <a:solidFill>
                  <a:schemeClr val="tx1"/>
                </a:solidFill>
                <a:latin typeface="Times New Roman" pitchFamily="18" charset="0"/>
                <a:cs typeface="Times New Roman" pitchFamily="18" charset="0"/>
              </a:rPr>
              <a:t>n</a:t>
            </a:r>
            <a:r>
              <a:rPr lang="ro-RO" sz="1500" i="1" dirty="0" smtClean="0">
                <a:solidFill>
                  <a:schemeClr val="tx1"/>
                </a:solidFill>
                <a:latin typeface="Times New Roman" pitchFamily="18" charset="0"/>
                <a:cs typeface="Times New Roman" pitchFamily="18" charset="0"/>
              </a:rPr>
              <a:t> </a:t>
            </a:r>
            <a:r>
              <a:rPr lang="ro-RO" sz="1500" dirty="0">
                <a:solidFill>
                  <a:schemeClr val="tx1"/>
                </a:solidFill>
                <a:latin typeface="Times New Roman" pitchFamily="18" charset="0"/>
                <a:cs typeface="Times New Roman" pitchFamily="18" charset="0"/>
              </a:rPr>
              <a:t>- rata medie  la creditele bancare acordate persoanelor juridice în anul „n” pe sistemul bancar, publicată de Banca Naţională a Moldovei la compartimentul: Statistici, Statistica monetară,  Ratele medii ale </a:t>
            </a:r>
            <a:r>
              <a:rPr lang="ro-RO" sz="1500" dirty="0" err="1">
                <a:solidFill>
                  <a:schemeClr val="tx1"/>
                </a:solidFill>
                <a:latin typeface="Times New Roman" pitchFamily="18" charset="0"/>
                <a:cs typeface="Times New Roman" pitchFamily="18" charset="0"/>
              </a:rPr>
              <a:t>dobînzilor</a:t>
            </a:r>
            <a:r>
              <a:rPr lang="ro-RO" sz="1500" dirty="0">
                <a:solidFill>
                  <a:schemeClr val="tx1"/>
                </a:solidFill>
                <a:latin typeface="Times New Roman" pitchFamily="18" charset="0"/>
                <a:cs typeface="Times New Roman" pitchFamily="18" charset="0"/>
              </a:rPr>
              <a:t>, Rata medie la creditele noi acordate pe sistemul bancar, în monedă naţională, persoane juridice, </a:t>
            </a:r>
            <a:r>
              <a:rPr lang="ro-RO" sz="1500" dirty="0" err="1">
                <a:solidFill>
                  <a:schemeClr val="tx1"/>
                </a:solidFill>
                <a:latin typeface="Times New Roman" pitchFamily="18" charset="0"/>
                <a:cs typeface="Times New Roman" pitchFamily="18" charset="0"/>
              </a:rPr>
              <a:t>pînă</a:t>
            </a:r>
            <a:r>
              <a:rPr lang="ro-RO" sz="1500" dirty="0">
                <a:solidFill>
                  <a:schemeClr val="tx1"/>
                </a:solidFill>
                <a:latin typeface="Times New Roman" pitchFamily="18" charset="0"/>
                <a:cs typeface="Times New Roman" pitchFamily="18" charset="0"/>
              </a:rPr>
              <a:t> la 12 luni.</a:t>
            </a:r>
            <a:endParaRPr lang="en-US" sz="1500" dirty="0">
              <a:solidFill>
                <a:schemeClr val="tx1"/>
              </a:solidFill>
              <a:latin typeface="Times New Roman" pitchFamily="18" charset="0"/>
              <a:cs typeface="Times New Roman" pitchFamily="18" charset="0"/>
            </a:endParaRPr>
          </a:p>
          <a:p>
            <a:pPr marL="0" indent="0">
              <a:buNone/>
            </a:pPr>
            <a:endParaRPr lang="en-US" sz="1500" dirty="0" smtClean="0">
              <a:solidFill>
                <a:schemeClr val="tx1"/>
              </a:solidFill>
              <a:latin typeface="Times New Roman" pitchFamily="18" charset="0"/>
              <a:cs typeface="Times New Roman" pitchFamily="18" charset="0"/>
            </a:endParaRPr>
          </a:p>
          <a:p>
            <a:pPr marL="0" indent="0">
              <a:buNone/>
            </a:pPr>
            <a:r>
              <a:rPr lang="ro-RO" sz="1500" dirty="0" smtClean="0">
                <a:solidFill>
                  <a:schemeClr val="tx1"/>
                </a:solidFill>
                <a:latin typeface="Times New Roman" pitchFamily="18" charset="0"/>
                <a:cs typeface="Times New Roman" pitchFamily="18" charset="0"/>
              </a:rPr>
              <a:t> </a:t>
            </a:r>
            <a:endParaRPr lang="en-US" sz="1500" dirty="0">
              <a:solidFill>
                <a:schemeClr val="tx1"/>
              </a:solidFill>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1447800"/>
            <a:ext cx="683721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2150" y="4510086"/>
            <a:ext cx="535305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304800" y="228600"/>
            <a:ext cx="8077200" cy="490199"/>
          </a:xfrm>
          <a:prstGeom prst="rect">
            <a:avLst/>
          </a:prstGeom>
        </p:spPr>
        <p:txBody>
          <a:bodyPr wrap="square">
            <a:spAutoFit/>
          </a:bodyPr>
          <a:lstStyle/>
          <a:p>
            <a:pPr marL="457200" marR="0" algn="ctr">
              <a:lnSpc>
                <a:spcPct val="115000"/>
              </a:lnSpc>
              <a:spcBef>
                <a:spcPts val="0"/>
              </a:spcBef>
              <a:spcAft>
                <a:spcPts val="0"/>
              </a:spcAft>
            </a:pPr>
            <a:r>
              <a:rPr lang="ro-RO" sz="2400" b="1" dirty="0" smtClean="0">
                <a:effectLst/>
                <a:latin typeface="Times New Roman"/>
                <a:ea typeface="Times New Roman"/>
                <a:cs typeface="Times New Roman"/>
              </a:rPr>
              <a:t>DETERMINAREA ŞI AJUSTAREA CHELTUIELILOR</a:t>
            </a:r>
            <a:endParaRPr lang="en-US" sz="2400" dirty="0">
              <a:effectLst/>
              <a:latin typeface="Calibri"/>
              <a:ea typeface="Times New Roman"/>
              <a:cs typeface="Times New Roman"/>
            </a:endParaRPr>
          </a:p>
        </p:txBody>
      </p:sp>
      <p:sp>
        <p:nvSpPr>
          <p:cNvPr id="6" name="Заголовок 1"/>
          <p:cNvSpPr>
            <a:spLocks noGrp="1"/>
          </p:cNvSpPr>
          <p:nvPr>
            <p:ph type="title"/>
          </p:nvPr>
        </p:nvSpPr>
        <p:spPr>
          <a:xfrm>
            <a:off x="219075" y="609600"/>
            <a:ext cx="7924800" cy="487362"/>
          </a:xfrm>
        </p:spPr>
        <p:txBody>
          <a:bodyPr>
            <a:normAutofit/>
          </a:bodyPr>
          <a:lstStyle/>
          <a:p>
            <a:pPr algn="l"/>
            <a:r>
              <a:rPr lang="ro-RO" sz="1800" b="1" dirty="0" smtClean="0">
                <a:solidFill>
                  <a:schemeClr val="tx1"/>
                </a:solidFill>
                <a:latin typeface="Times New Roman" pitchFamily="18" charset="0"/>
                <a:cs typeface="Times New Roman" pitchFamily="18" charset="0"/>
              </a:rPr>
              <a:t>9</a:t>
            </a:r>
            <a:r>
              <a:rPr lang="en-US" sz="1800" b="1" dirty="0" smtClean="0">
                <a:solidFill>
                  <a:schemeClr val="tx1"/>
                </a:solidFill>
                <a:latin typeface="Times New Roman" pitchFamily="18" charset="0"/>
                <a:cs typeface="Times New Roman" pitchFamily="18" charset="0"/>
              </a:rPr>
              <a:t>. </a:t>
            </a:r>
            <a:r>
              <a:rPr lang="ro-RO" sz="1800" b="1" dirty="0" smtClean="0">
                <a:solidFill>
                  <a:schemeClr val="tx1"/>
                </a:solidFill>
                <a:latin typeface="Times New Roman" pitchFamily="18" charset="0"/>
                <a:cs typeface="Times New Roman" pitchFamily="18" charset="0"/>
              </a:rPr>
              <a:t>Alte cheltuieli operaționale </a:t>
            </a:r>
            <a:r>
              <a:rPr lang="ro-RO" sz="1800" dirty="0" smtClean="0">
                <a:solidFill>
                  <a:schemeClr val="tx1"/>
                </a:solidFill>
                <a:latin typeface="Times New Roman" pitchFamily="18" charset="0"/>
                <a:cs typeface="Times New Roman" pitchFamily="18" charset="0"/>
              </a:rPr>
              <a:t>includ: </a:t>
            </a:r>
            <a:endParaRPr lang="en-US" sz="18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528747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noChangeArrowheads="1"/>
          </p:cNvSpPr>
          <p:nvPr>
            <p:ph idx="1"/>
          </p:nvPr>
        </p:nvSpPr>
        <p:spPr bwMode="auto">
          <a:xfrm>
            <a:off x="161924" y="5289322"/>
            <a:ext cx="89154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ro-RO"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unde:</a:t>
            </a:r>
            <a:endParaRPr lang="ro-RO" sz="1400" dirty="0">
              <a:solidFill>
                <a:schemeClr val="tx1"/>
              </a:solidFill>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0,2 </a:t>
            </a:r>
            <a:r>
              <a:rPr kumimoji="0" lang="ro-RO" sz="1400"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IPCM</a:t>
            </a:r>
            <a:r>
              <a:rPr kumimoji="0" lang="ro-RO" sz="1400" b="1" i="1"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n</a:t>
            </a:r>
            <a:r>
              <a:rPr kumimoji="0" lang="ro-RO"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componenta care prevede creşterea eficienţei operatorilor pentru reducerea consumurilor;</a:t>
            </a:r>
            <a:endParaRPr kumimoji="0" lang="ro-RO"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indent="0" eaLnBrk="0" fontAlgn="base" hangingPunct="0">
              <a:spcBef>
                <a:spcPct val="0"/>
              </a:spcBef>
              <a:spcAft>
                <a:spcPct val="0"/>
              </a:spcAft>
              <a:buClrTx/>
              <a:buNone/>
            </a:pPr>
            <a:r>
              <a:rPr lang="ro-RO" sz="1400" b="1" i="1" dirty="0" smtClean="0">
                <a:solidFill>
                  <a:schemeClr val="tx1"/>
                </a:solidFill>
                <a:latin typeface="Times New Roman" pitchFamily="18" charset="0"/>
                <a:ea typeface="Times New Roman"/>
                <a:cs typeface="Times New Roman" pitchFamily="18" charset="0"/>
              </a:rPr>
              <a:t>K</a:t>
            </a:r>
            <a:r>
              <a:rPr lang="en-US" sz="1400" b="1" i="1" dirty="0" smtClean="0">
                <a:solidFill>
                  <a:schemeClr val="tx1"/>
                </a:solidFill>
                <a:latin typeface="Times New Roman" pitchFamily="18" charset="0"/>
                <a:ea typeface="Times New Roman"/>
                <a:cs typeface="Times New Roman" pitchFamily="18" charset="0"/>
              </a:rPr>
              <a:t>- </a:t>
            </a:r>
            <a:r>
              <a:rPr lang="ro-RO" sz="1400" dirty="0" smtClean="0">
                <a:solidFill>
                  <a:schemeClr val="tx1"/>
                </a:solidFill>
                <a:latin typeface="Times New Roman" pitchFamily="18" charset="0"/>
                <a:ea typeface="Times New Roman"/>
                <a:cs typeface="Times New Roman" pitchFamily="18" charset="0"/>
              </a:rPr>
              <a:t>raportul </a:t>
            </a:r>
            <a:r>
              <a:rPr lang="ro-RO" sz="1400" dirty="0">
                <a:solidFill>
                  <a:schemeClr val="tx1"/>
                </a:solidFill>
                <a:latin typeface="Times New Roman" pitchFamily="18" charset="0"/>
                <a:ea typeface="Times New Roman"/>
                <a:cs typeface="Times New Roman" pitchFamily="18" charset="0"/>
              </a:rPr>
              <a:t>dintre cheltuielile de întreţinere şi exploatare revenite întreţinerii şi exploatării reţelelor publice de transport şi de distribuţie a apei (respectiv a reţelei publice de canalizare) în anul de bază şi cheltuielile de întreţinere şi exploatare a sistemului public de alimentare cu apă şi de canalizare din anul de bază</a:t>
            </a:r>
            <a:r>
              <a:rPr lang="ro-RO" sz="1400" dirty="0" smtClean="0">
                <a:solidFill>
                  <a:schemeClr val="tx1"/>
                </a:solidFill>
                <a:latin typeface="Times New Roman" pitchFamily="18" charset="0"/>
                <a:ea typeface="Times New Roman"/>
                <a:cs typeface="Times New Roman" pitchFamily="18" charset="0"/>
              </a:rPr>
              <a:t>.</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2800" y="3144857"/>
            <a:ext cx="6683816" cy="583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3499485"/>
            <a:ext cx="510540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4874" y="3886200"/>
            <a:ext cx="4124326" cy="413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4191000"/>
            <a:ext cx="3943351" cy="452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4572000"/>
            <a:ext cx="2667000" cy="523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018448" y="220056"/>
            <a:ext cx="3202352" cy="461665"/>
          </a:xfrm>
          <a:prstGeom prst="rect">
            <a:avLst/>
          </a:prstGeom>
        </p:spPr>
        <p:txBody>
          <a:bodyPr wrap="none">
            <a:spAutoFit/>
          </a:bodyPr>
          <a:lstStyle/>
          <a:p>
            <a:pPr algn="ctr"/>
            <a:r>
              <a:rPr lang="en-US" sz="2400" b="1" dirty="0" err="1" smtClean="0">
                <a:latin typeface="Times New Roman" pitchFamily="18" charset="0"/>
                <a:cs typeface="Times New Roman" pitchFamily="18" charset="0"/>
              </a:rPr>
              <a:t>Aju</a:t>
            </a:r>
            <a:r>
              <a:rPr lang="ro-RO" sz="2400" b="1" dirty="0">
                <a:latin typeface="Times New Roman" pitchFamily="18" charset="0"/>
                <a:cs typeface="Times New Roman" pitchFamily="18" charset="0"/>
              </a:rPr>
              <a:t>s</a:t>
            </a:r>
            <a:r>
              <a:rPr lang="en-US" sz="2400" b="1" dirty="0" err="1" smtClean="0">
                <a:latin typeface="Times New Roman" pitchFamily="18" charset="0"/>
                <a:cs typeface="Times New Roman" pitchFamily="18" charset="0"/>
              </a:rPr>
              <a:t>tarea</a:t>
            </a:r>
            <a:r>
              <a:rPr lang="en-US" sz="2400" b="1" dirty="0" smtClean="0">
                <a:latin typeface="Times New Roman" pitchFamily="18" charset="0"/>
                <a:cs typeface="Times New Roman" pitchFamily="18" charset="0"/>
              </a:rPr>
              <a:t> </a:t>
            </a:r>
            <a:r>
              <a:rPr lang="ro-RO"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cheltuielilor</a:t>
            </a:r>
            <a:endParaRPr lang="en-US" sz="2400" dirty="0"/>
          </a:p>
        </p:txBody>
      </p:sp>
      <p:sp>
        <p:nvSpPr>
          <p:cNvPr id="3" name="TextBox 2"/>
          <p:cNvSpPr txBox="1"/>
          <p:nvPr/>
        </p:nvSpPr>
        <p:spPr>
          <a:xfrm>
            <a:off x="228600" y="593168"/>
            <a:ext cx="8763000" cy="2215991"/>
          </a:xfrm>
          <a:prstGeom prst="rect">
            <a:avLst/>
          </a:prstGeom>
          <a:noFill/>
        </p:spPr>
        <p:txBody>
          <a:bodyPr wrap="square" rtlCol="0">
            <a:spAutoFit/>
          </a:bodyPr>
          <a:lstStyle/>
          <a:p>
            <a:r>
              <a:rPr lang="en-US" sz="1600" dirty="0" err="1" smtClean="0">
                <a:latin typeface="Times New Roman" pitchFamily="18" charset="0"/>
                <a:cs typeface="Times New Roman" pitchFamily="18" charset="0"/>
              </a:rPr>
              <a:t>Pentru</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anii</a:t>
            </a:r>
            <a:r>
              <a:rPr lang="en-US" sz="1600" dirty="0" smtClean="0">
                <a:latin typeface="Times New Roman" pitchFamily="18" charset="0"/>
                <a:cs typeface="Times New Roman" pitchFamily="18" charset="0"/>
              </a:rPr>
              <a:t> 2,3,4,5 de </a:t>
            </a:r>
            <a:r>
              <a:rPr lang="en-US" sz="1600" dirty="0" err="1" smtClean="0">
                <a:latin typeface="Times New Roman" pitchFamily="18" charset="0"/>
                <a:cs typeface="Times New Roman" pitchFamily="18" charset="0"/>
              </a:rPr>
              <a:t>reglementare</a:t>
            </a:r>
            <a:r>
              <a:rPr lang="en-US" sz="1600" dirty="0" smtClean="0">
                <a:latin typeface="Times New Roman" pitchFamily="18" charset="0"/>
                <a:cs typeface="Times New Roman" pitchFamily="18" charset="0"/>
              </a:rPr>
              <a:t>, din </a:t>
            </a:r>
            <a:r>
              <a:rPr lang="en-US" sz="1600" dirty="0" err="1" smtClean="0">
                <a:latin typeface="Times New Roman" pitchFamily="18" charset="0"/>
                <a:cs typeface="Times New Roman" pitchFamily="18" charset="0"/>
              </a:rPr>
              <a:t>perioada</a:t>
            </a:r>
            <a:r>
              <a:rPr lang="en-US" sz="1600" dirty="0" smtClean="0">
                <a:latin typeface="Times New Roman" pitchFamily="18" charset="0"/>
                <a:cs typeface="Times New Roman" pitchFamily="18" charset="0"/>
              </a:rPr>
              <a:t> de </a:t>
            </a:r>
            <a:r>
              <a:rPr lang="en-US" sz="1600" dirty="0" err="1" smtClean="0">
                <a:latin typeface="Times New Roman" pitchFamily="18" charset="0"/>
                <a:cs typeface="Times New Roman" pitchFamily="18" charset="0"/>
              </a:rPr>
              <a:t>reglementare</a:t>
            </a:r>
            <a:r>
              <a:rPr lang="en-US" sz="1600" dirty="0" smtClean="0">
                <a:latin typeface="Times New Roman" pitchFamily="18" charset="0"/>
                <a:cs typeface="Times New Roman" pitchFamily="18" charset="0"/>
              </a:rPr>
              <a:t> a </a:t>
            </a:r>
            <a:r>
              <a:rPr lang="en-US" sz="1600" dirty="0" err="1" smtClean="0">
                <a:latin typeface="Times New Roman" pitchFamily="18" charset="0"/>
                <a:cs typeface="Times New Roman" pitchFamily="18" charset="0"/>
              </a:rPr>
              <a:t>tarifelor</a:t>
            </a:r>
            <a:r>
              <a:rPr lang="en-US" sz="1600" dirty="0" smtClean="0">
                <a:latin typeface="Times New Roman" pitchFamily="18" charset="0"/>
                <a:cs typeface="Times New Roman" pitchFamily="18" charset="0"/>
              </a:rPr>
              <a:t> de 5 </a:t>
            </a:r>
            <a:r>
              <a:rPr lang="en-US" sz="1600" dirty="0" err="1" smtClean="0">
                <a:latin typeface="Times New Roman" pitchFamily="18" charset="0"/>
                <a:cs typeface="Times New Roman" pitchFamily="18" charset="0"/>
              </a:rPr>
              <a:t>ani</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cheltuielile</a:t>
            </a:r>
            <a:r>
              <a:rPr lang="en-US" sz="1600" dirty="0" smtClean="0">
                <a:latin typeface="Times New Roman" pitchFamily="18" charset="0"/>
                <a:cs typeface="Times New Roman" pitchFamily="18" charset="0"/>
              </a:rPr>
              <a:t> de </a:t>
            </a:r>
            <a:r>
              <a:rPr lang="en-US" sz="1600" dirty="0" err="1" smtClean="0">
                <a:latin typeface="Times New Roman" pitchFamily="18" charset="0"/>
                <a:cs typeface="Times New Roman" pitchFamily="18" charset="0"/>
              </a:rPr>
              <a:t>baz</a:t>
            </a:r>
            <a:r>
              <a:rPr lang="ro-RO" sz="1600" dirty="0" smtClean="0">
                <a:latin typeface="Times New Roman" pitchFamily="18" charset="0"/>
                <a:cs typeface="Times New Roman" pitchFamily="18" charset="0"/>
              </a:rPr>
              <a:t>ă se ajustează reieșind din factorii de influență, precum:</a:t>
            </a:r>
          </a:p>
          <a:p>
            <a:endParaRPr lang="ro-RO" sz="1600" dirty="0" smtClean="0">
              <a:latin typeface="Times New Roman" pitchFamily="18" charset="0"/>
              <a:cs typeface="Times New Roman" pitchFamily="18" charset="0"/>
            </a:endParaRPr>
          </a:p>
          <a:p>
            <a:pPr marL="285750" indent="-285750">
              <a:buFont typeface="Wingdings" pitchFamily="2" charset="2"/>
              <a:buChar char="q"/>
            </a:pPr>
            <a:r>
              <a:rPr lang="ro-RO" sz="1500" b="1" i="1" dirty="0" smtClean="0">
                <a:latin typeface="Times New Roman" pitchFamily="18" charset="0"/>
                <a:ea typeface="Times New Roman" pitchFamily="18" charset="0"/>
                <a:cs typeface="Times New Roman" pitchFamily="18" charset="0"/>
              </a:rPr>
              <a:t>∆</a:t>
            </a:r>
            <a:r>
              <a:rPr lang="ro-RO" sz="1500" b="1" i="1" dirty="0" err="1" smtClean="0">
                <a:latin typeface="Times New Roman" pitchFamily="18" charset="0"/>
                <a:ea typeface="Times New Roman" pitchFamily="18" charset="0"/>
                <a:cs typeface="Times New Roman" pitchFamily="18" charset="0"/>
              </a:rPr>
              <a:t>LR</a:t>
            </a:r>
            <a:r>
              <a:rPr lang="ro-RO" sz="1500" b="1" i="1" baseline="-30000" dirty="0" err="1" smtClean="0">
                <a:latin typeface="Times New Roman" pitchFamily="18" charset="0"/>
                <a:ea typeface="Times New Roman" pitchFamily="18" charset="0"/>
                <a:cs typeface="Times New Roman" pitchFamily="18" charset="0"/>
              </a:rPr>
              <a:t>n</a:t>
            </a:r>
            <a:r>
              <a:rPr lang="ro-RO" sz="1500" b="1" i="1" baseline="-30000" dirty="0" smtClean="0">
                <a:latin typeface="Times New Roman" pitchFamily="18" charset="0"/>
                <a:ea typeface="Times New Roman" pitchFamily="18" charset="0"/>
                <a:cs typeface="Times New Roman" pitchFamily="18" charset="0"/>
              </a:rPr>
              <a:t>  </a:t>
            </a:r>
            <a:r>
              <a:rPr lang="vi-VN" sz="1500" dirty="0" smtClean="0">
                <a:latin typeface="Times New Roman" pitchFamily="18" charset="0"/>
                <a:cs typeface="Times New Roman" pitchFamily="18" charset="0"/>
              </a:rPr>
              <a:t>modificarea </a:t>
            </a:r>
            <a:r>
              <a:rPr lang="vi-VN" sz="1500" dirty="0">
                <a:latin typeface="Times New Roman" pitchFamily="18" charset="0"/>
                <a:cs typeface="Times New Roman" pitchFamily="18" charset="0"/>
              </a:rPr>
              <a:t>lungimii reţelelor publice de alimentare cu apă (</a:t>
            </a:r>
            <a:r>
              <a:rPr lang="vi-VN" sz="1500" dirty="0" smtClean="0">
                <a:latin typeface="Times New Roman" pitchFamily="18" charset="0"/>
                <a:cs typeface="Times New Roman" pitchFamily="18" charset="0"/>
              </a:rPr>
              <a:t>canalizare</a:t>
            </a:r>
            <a:r>
              <a:rPr lang="ro-RO" sz="1500" dirty="0" smtClean="0">
                <a:latin typeface="Times New Roman" pitchFamily="18" charset="0"/>
                <a:cs typeface="Times New Roman" pitchFamily="18" charset="0"/>
              </a:rPr>
              <a:t>),</a:t>
            </a:r>
          </a:p>
          <a:p>
            <a:pPr marL="285750" lvl="0" indent="-285750">
              <a:buFont typeface="Wingdings" pitchFamily="2" charset="2"/>
              <a:buChar char="q"/>
            </a:pPr>
            <a:r>
              <a:rPr lang="ro-RO" sz="1500" b="1" i="1" dirty="0">
                <a:latin typeface="Times New Roman" pitchFamily="18" charset="0"/>
                <a:cs typeface="Times New Roman" pitchFamily="18" charset="0"/>
              </a:rPr>
              <a:t>∆</a:t>
            </a:r>
            <a:r>
              <a:rPr lang="ro-RO" sz="1500" b="1" i="1" dirty="0" err="1">
                <a:latin typeface="Times New Roman" pitchFamily="18" charset="0"/>
                <a:cs typeface="Times New Roman" pitchFamily="18" charset="0"/>
              </a:rPr>
              <a:t>NC</a:t>
            </a:r>
            <a:r>
              <a:rPr lang="ro-RO" sz="1500" b="1" i="1" baseline="-25000" dirty="0" err="1">
                <a:latin typeface="Times New Roman" pitchFamily="18" charset="0"/>
                <a:cs typeface="Times New Roman" pitchFamily="18" charset="0"/>
              </a:rPr>
              <a:t>n</a:t>
            </a:r>
            <a:r>
              <a:rPr lang="ro-RO" sz="1500" dirty="0">
                <a:latin typeface="Times New Roman" pitchFamily="18" charset="0"/>
                <a:cs typeface="Times New Roman" pitchFamily="18" charset="0"/>
              </a:rPr>
              <a:t> </a:t>
            </a:r>
            <a:r>
              <a:rPr lang="ro-RO" sz="1500" dirty="0" smtClean="0">
                <a:latin typeface="Times New Roman" pitchFamily="18" charset="0"/>
                <a:cs typeface="Times New Roman" pitchFamily="18" charset="0"/>
              </a:rPr>
              <a:t> </a:t>
            </a:r>
            <a:r>
              <a:rPr lang="ro-RO" sz="1500" dirty="0">
                <a:latin typeface="Times New Roman" pitchFamily="18" charset="0"/>
                <a:cs typeface="Times New Roman" pitchFamily="18" charset="0"/>
              </a:rPr>
              <a:t>modificarea numărului de consumatori deserviţi de către </a:t>
            </a:r>
            <a:r>
              <a:rPr lang="ro-RO" sz="1500" dirty="0" smtClean="0">
                <a:latin typeface="Times New Roman" pitchFamily="18" charset="0"/>
                <a:cs typeface="Times New Roman" pitchFamily="18" charset="0"/>
              </a:rPr>
              <a:t>operator, </a:t>
            </a:r>
          </a:p>
          <a:p>
            <a:pPr marL="285750" lvl="0" indent="-285750">
              <a:buFont typeface="Wingdings" pitchFamily="2" charset="2"/>
              <a:buChar char="q"/>
            </a:pPr>
            <a:r>
              <a:rPr lang="ro-RO" sz="1500" b="1" i="1" dirty="0" err="1" smtClean="0">
                <a:latin typeface="Times New Roman" pitchFamily="18" charset="0"/>
                <a:ea typeface="Times New Roman" pitchFamily="18" charset="0"/>
                <a:cs typeface="Times New Roman" pitchFamily="18" charset="0"/>
              </a:rPr>
              <a:t>IPCM</a:t>
            </a:r>
            <a:r>
              <a:rPr lang="ro-RO" sz="1500" b="1" i="1" baseline="-30000" dirty="0" err="1" smtClean="0">
                <a:latin typeface="Times New Roman" pitchFamily="18" charset="0"/>
                <a:ea typeface="Times New Roman" pitchFamily="18" charset="0"/>
                <a:cs typeface="Times New Roman" pitchFamily="18" charset="0"/>
              </a:rPr>
              <a:t>n</a:t>
            </a:r>
            <a:r>
              <a:rPr lang="ro-RO" sz="1500" i="1" baseline="-30000" dirty="0" smtClean="0">
                <a:latin typeface="Times New Roman" pitchFamily="18" charset="0"/>
                <a:ea typeface="Times New Roman" pitchFamily="18" charset="0"/>
                <a:cs typeface="Times New Roman" pitchFamily="18" charset="0"/>
              </a:rPr>
              <a:t> </a:t>
            </a:r>
            <a:r>
              <a:rPr lang="ro-RO" sz="1500" dirty="0">
                <a:latin typeface="Times New Roman" pitchFamily="18" charset="0"/>
                <a:ea typeface="Times New Roman" pitchFamily="18" charset="0"/>
                <a:cs typeface="Times New Roman" pitchFamily="18" charset="0"/>
              </a:rPr>
              <a:t>- indicele preţurilor de consum în Republica Moldova în anul de reglementare „n”. La determinarea tarifelor pentru anul de reglementare  „n” </a:t>
            </a:r>
            <a:r>
              <a:rPr lang="ro-RO" sz="1500" dirty="0" smtClean="0">
                <a:latin typeface="Times New Roman" pitchFamily="18" charset="0"/>
                <a:ea typeface="Times New Roman" pitchFamily="18" charset="0"/>
                <a:cs typeface="Times New Roman" pitchFamily="18" charset="0"/>
              </a:rPr>
              <a:t>- indicele </a:t>
            </a:r>
            <a:r>
              <a:rPr lang="ro-RO" sz="1500" dirty="0">
                <a:latin typeface="Times New Roman" pitchFamily="18" charset="0"/>
                <a:ea typeface="Times New Roman" pitchFamily="18" charset="0"/>
                <a:cs typeface="Times New Roman" pitchFamily="18" charset="0"/>
              </a:rPr>
              <a:t>preţurilor de consum prognozat de Ministerul Economiei. La determinarea devierilor tarifare pentru anul de reglementare  „n-1” </a:t>
            </a:r>
            <a:r>
              <a:rPr lang="ro-RO" sz="1500" dirty="0" smtClean="0">
                <a:latin typeface="Times New Roman" pitchFamily="18" charset="0"/>
                <a:ea typeface="Times New Roman" pitchFamily="18" charset="0"/>
                <a:cs typeface="Times New Roman" pitchFamily="18" charset="0"/>
              </a:rPr>
              <a:t>- indicele </a:t>
            </a:r>
            <a:r>
              <a:rPr lang="ro-RO" sz="1500" dirty="0">
                <a:latin typeface="Times New Roman" pitchFamily="18" charset="0"/>
                <a:ea typeface="Times New Roman" pitchFamily="18" charset="0"/>
                <a:cs typeface="Times New Roman" pitchFamily="18" charset="0"/>
              </a:rPr>
              <a:t>preţurilor de consum publicat de Biroul Naţional de Statistică pentru anul de reglementare  „n-1</a:t>
            </a:r>
            <a:r>
              <a:rPr lang="ro-RO" sz="1500" dirty="0" smtClean="0">
                <a:latin typeface="Times New Roman" pitchFamily="18" charset="0"/>
                <a:ea typeface="Times New Roman" pitchFamily="18" charset="0"/>
                <a:cs typeface="Times New Roman" pitchFamily="18" charset="0"/>
              </a:rPr>
              <a:t>”.</a:t>
            </a:r>
            <a:endParaRPr lang="en-US" sz="1500" dirty="0">
              <a:latin typeface="Times New Roman" pitchFamily="18" charset="0"/>
              <a:cs typeface="Times New Roman" pitchFamily="18" charset="0"/>
            </a:endParaRPr>
          </a:p>
        </p:txBody>
      </p:sp>
      <p:sp>
        <p:nvSpPr>
          <p:cNvPr id="10" name="TextBox 9"/>
          <p:cNvSpPr txBox="1"/>
          <p:nvPr/>
        </p:nvSpPr>
        <p:spPr>
          <a:xfrm>
            <a:off x="342900" y="2971800"/>
            <a:ext cx="8534400" cy="1969770"/>
          </a:xfrm>
          <a:prstGeom prst="rect">
            <a:avLst/>
          </a:prstGeom>
          <a:noFill/>
        </p:spPr>
        <p:txBody>
          <a:bodyPr wrap="square" rtlCol="0">
            <a:spAutoFit/>
          </a:bodyPr>
          <a:lstStyle/>
          <a:p>
            <a:r>
              <a:rPr lang="ro-RO" sz="1500" dirty="0" smtClean="0">
                <a:latin typeface="Times New Roman" pitchFamily="18" charset="0"/>
                <a:cs typeface="Times New Roman" pitchFamily="18" charset="0"/>
              </a:rPr>
              <a:t>     Astfel:</a:t>
            </a:r>
          </a:p>
          <a:p>
            <a:pPr lvl="0"/>
            <a:r>
              <a:rPr lang="ro-RO" sz="1500" b="1" dirty="0">
                <a:latin typeface="Times New Roman" pitchFamily="18" charset="0"/>
                <a:cs typeface="Times New Roman" pitchFamily="18" charset="0"/>
              </a:rPr>
              <a:t>Cheltuielile materiale </a:t>
            </a:r>
            <a:r>
              <a:rPr lang="ro-RO" sz="1500" dirty="0">
                <a:latin typeface="Times New Roman" pitchFamily="18" charset="0"/>
                <a:cs typeface="Times New Roman" pitchFamily="18" charset="0"/>
              </a:rPr>
              <a:t>se ajustează </a:t>
            </a:r>
            <a:r>
              <a:rPr lang="ro-RO" sz="1500" dirty="0" smtClean="0">
                <a:latin typeface="Times New Roman" pitchFamily="18" charset="0"/>
                <a:cs typeface="Times New Roman" pitchFamily="18" charset="0"/>
              </a:rPr>
              <a:t>:</a:t>
            </a:r>
          </a:p>
          <a:p>
            <a:pPr lvl="0"/>
            <a:endParaRPr lang="en-US" sz="800" dirty="0">
              <a:latin typeface="Times New Roman" pitchFamily="18" charset="0"/>
              <a:cs typeface="Times New Roman" pitchFamily="18" charset="0"/>
            </a:endParaRPr>
          </a:p>
          <a:p>
            <a:r>
              <a:rPr lang="ro-RO" sz="1500" b="1" dirty="0" smtClean="0">
                <a:latin typeface="Times New Roman" pitchFamily="18" charset="0"/>
                <a:ea typeface="Times New Roman"/>
                <a:cs typeface="Times New Roman" pitchFamily="18" charset="0"/>
              </a:rPr>
              <a:t>Cheltuielile </a:t>
            </a:r>
            <a:r>
              <a:rPr lang="ro-RO" sz="1500" b="1" dirty="0">
                <a:latin typeface="Times New Roman" pitchFamily="18" charset="0"/>
                <a:ea typeface="Times New Roman"/>
                <a:cs typeface="Times New Roman" pitchFamily="18" charset="0"/>
              </a:rPr>
              <a:t>cu personalul</a:t>
            </a:r>
            <a:r>
              <a:rPr lang="ro-RO" sz="1500" dirty="0">
                <a:latin typeface="Times New Roman" pitchFamily="18" charset="0"/>
                <a:ea typeface="Times New Roman"/>
                <a:cs typeface="Times New Roman" pitchFamily="18" charset="0"/>
              </a:rPr>
              <a:t> se ajustează </a:t>
            </a:r>
            <a:r>
              <a:rPr lang="ro-RO" sz="1500" dirty="0" smtClean="0">
                <a:latin typeface="Times New Roman" pitchFamily="18" charset="0"/>
                <a:ea typeface="Times New Roman"/>
                <a:cs typeface="Times New Roman" pitchFamily="18" charset="0"/>
              </a:rPr>
              <a:t>:</a:t>
            </a:r>
          </a:p>
          <a:p>
            <a:endParaRPr lang="en-US" sz="800" dirty="0">
              <a:latin typeface="Times New Roman" pitchFamily="18" charset="0"/>
              <a:ea typeface="Times New Roman"/>
              <a:cs typeface="Times New Roman" pitchFamily="18" charset="0"/>
            </a:endParaRPr>
          </a:p>
          <a:p>
            <a:r>
              <a:rPr lang="ro-RO" sz="1500" b="1" dirty="0" smtClean="0">
                <a:latin typeface="Times New Roman" pitchFamily="18" charset="0"/>
                <a:ea typeface="Times New Roman"/>
                <a:cs typeface="Times New Roman" pitchFamily="18" charset="0"/>
              </a:rPr>
              <a:t>Cheltuielile </a:t>
            </a:r>
            <a:r>
              <a:rPr lang="ro-RO" sz="1500" b="1" dirty="0">
                <a:latin typeface="Times New Roman" pitchFamily="18" charset="0"/>
                <a:ea typeface="Times New Roman"/>
                <a:cs typeface="Times New Roman" pitchFamily="18" charset="0"/>
              </a:rPr>
              <a:t>de  întreţinere şi exploatare </a:t>
            </a:r>
            <a:r>
              <a:rPr lang="ro-RO" sz="1500" dirty="0" smtClean="0">
                <a:latin typeface="Times New Roman" pitchFamily="18" charset="0"/>
                <a:ea typeface="Times New Roman"/>
                <a:cs typeface="Times New Roman" pitchFamily="18" charset="0"/>
              </a:rPr>
              <a:t>se ajustează: </a:t>
            </a:r>
          </a:p>
          <a:p>
            <a:endParaRPr lang="ro-RO" sz="800" dirty="0" smtClean="0">
              <a:latin typeface="Times New Roman" pitchFamily="18" charset="0"/>
              <a:ea typeface="Times New Roman"/>
              <a:cs typeface="Times New Roman" pitchFamily="18" charset="0"/>
            </a:endParaRPr>
          </a:p>
          <a:p>
            <a:r>
              <a:rPr lang="ro-RO" sz="1500" b="1" dirty="0" smtClean="0">
                <a:latin typeface="Times New Roman" pitchFamily="18" charset="0"/>
                <a:ea typeface="Times New Roman"/>
                <a:cs typeface="Times New Roman" pitchFamily="18" charset="0"/>
              </a:rPr>
              <a:t>Cheltuielile </a:t>
            </a:r>
            <a:r>
              <a:rPr lang="ro-RO" sz="1500" b="1" dirty="0">
                <a:latin typeface="Times New Roman" pitchFamily="18" charset="0"/>
                <a:ea typeface="Times New Roman"/>
                <a:cs typeface="Times New Roman" pitchFamily="18" charset="0"/>
              </a:rPr>
              <a:t>de distribuire </a:t>
            </a:r>
            <a:r>
              <a:rPr lang="ro-RO" sz="1500" dirty="0">
                <a:latin typeface="Times New Roman" pitchFamily="18" charset="0"/>
                <a:ea typeface="Times New Roman"/>
                <a:cs typeface="Times New Roman" pitchFamily="18" charset="0"/>
              </a:rPr>
              <a:t>se ajustează </a:t>
            </a:r>
            <a:r>
              <a:rPr lang="ro-RO" sz="1500" dirty="0" smtClean="0">
                <a:latin typeface="Times New Roman" pitchFamily="18" charset="0"/>
                <a:ea typeface="Times New Roman"/>
                <a:cs typeface="Times New Roman" pitchFamily="18" charset="0"/>
              </a:rPr>
              <a:t>:</a:t>
            </a:r>
          </a:p>
          <a:p>
            <a:endParaRPr lang="ro-RO" sz="800" dirty="0" smtClean="0">
              <a:latin typeface="Times New Roman" pitchFamily="18" charset="0"/>
              <a:ea typeface="Times New Roman"/>
              <a:cs typeface="Times New Roman" pitchFamily="18" charset="0"/>
            </a:endParaRPr>
          </a:p>
          <a:p>
            <a:r>
              <a:rPr lang="ro-RO" sz="1500" b="1" dirty="0" smtClean="0">
                <a:latin typeface="Times New Roman" pitchFamily="18" charset="0"/>
                <a:ea typeface="Times New Roman"/>
                <a:cs typeface="Times New Roman" pitchFamily="18" charset="0"/>
              </a:rPr>
              <a:t>Cheltuielile </a:t>
            </a:r>
            <a:r>
              <a:rPr lang="ro-RO" sz="1500" b="1" dirty="0">
                <a:latin typeface="Times New Roman" pitchFamily="18" charset="0"/>
                <a:ea typeface="Times New Roman"/>
                <a:cs typeface="Times New Roman" pitchFamily="18" charset="0"/>
              </a:rPr>
              <a:t>administrative </a:t>
            </a:r>
            <a:r>
              <a:rPr lang="ro-RO" sz="1500" dirty="0">
                <a:latin typeface="Times New Roman" pitchFamily="18" charset="0"/>
                <a:ea typeface="Times New Roman"/>
                <a:cs typeface="Times New Roman" pitchFamily="18" charset="0"/>
              </a:rPr>
              <a:t>se ajustează </a:t>
            </a:r>
            <a:r>
              <a:rPr lang="ro-RO" sz="1500" dirty="0" smtClean="0">
                <a:latin typeface="Times New Roman" pitchFamily="18" charset="0"/>
                <a:ea typeface="Times New Roman"/>
                <a:cs typeface="Times New Roman" pitchFamily="18" charset="0"/>
              </a:rPr>
              <a:t>:</a:t>
            </a:r>
            <a:endParaRPr lang="en-US" sz="800" dirty="0">
              <a:latin typeface="Times New Roman" pitchFamily="18" charset="0"/>
              <a:cs typeface="Times New Roman" pitchFamily="18" charset="0"/>
            </a:endParaRPr>
          </a:p>
        </p:txBody>
      </p:sp>
    </p:spTree>
    <p:extLst>
      <p:ext uri="{BB962C8B-B14F-4D97-AF65-F5344CB8AC3E}">
        <p14:creationId xmlns:p14="http://schemas.microsoft.com/office/powerpoint/2010/main" val="3452081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726442458"/>
              </p:ext>
            </p:extLst>
          </p:nvPr>
        </p:nvGraphicFramePr>
        <p:xfrm>
          <a:off x="228600" y="228602"/>
          <a:ext cx="8763000" cy="5663165"/>
        </p:xfrm>
        <a:graphic>
          <a:graphicData uri="http://schemas.openxmlformats.org/drawingml/2006/table">
            <a:tbl>
              <a:tblPr firstRow="1" firstCol="1" bandRow="1"/>
              <a:tblGrid>
                <a:gridCol w="3570977"/>
                <a:gridCol w="2534218"/>
                <a:gridCol w="123587"/>
                <a:gridCol w="2534218"/>
              </a:tblGrid>
              <a:tr h="838198">
                <a:tc gridSpan="4">
                  <a:txBody>
                    <a:bodyPr/>
                    <a:lstStyle/>
                    <a:p>
                      <a:pPr algn="ctr">
                        <a:lnSpc>
                          <a:spcPct val="115000"/>
                        </a:lnSpc>
                        <a:spcAft>
                          <a:spcPts val="0"/>
                        </a:spcAft>
                      </a:pPr>
                      <a:r>
                        <a:rPr lang="en-US" sz="1800" b="1" dirty="0">
                          <a:effectLst/>
                          <a:latin typeface="Times New Roman" pitchFamily="18" charset="0"/>
                          <a:ea typeface="SimSun"/>
                          <a:cs typeface="Times New Roman" pitchFamily="18" charset="0"/>
                        </a:rPr>
                        <a:t>REPARTIZAREA  CHELTUIELILOR  ÎNTRE  </a:t>
                      </a:r>
                      <a:r>
                        <a:rPr lang="en-US" sz="1800" b="1" dirty="0" smtClean="0">
                          <a:effectLst/>
                          <a:latin typeface="Times New Roman" pitchFamily="18" charset="0"/>
                          <a:ea typeface="SimSun"/>
                          <a:cs typeface="Times New Roman" pitchFamily="18" charset="0"/>
                        </a:rPr>
                        <a:t>ACTIVITĂȚI</a:t>
                      </a:r>
                      <a:r>
                        <a:rPr lang="ro-RO" sz="1800" b="1" dirty="0" smtClean="0">
                          <a:effectLst/>
                          <a:latin typeface="Times New Roman" pitchFamily="18" charset="0"/>
                          <a:ea typeface="SimSun"/>
                          <a:cs typeface="Times New Roman" pitchFamily="18" charset="0"/>
                        </a:rPr>
                        <a:t> ȘI SERVICII</a:t>
                      </a:r>
                      <a:endParaRPr lang="en-US" sz="1100" b="1"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solidFill>
                      <a:schemeClr val="accent1">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05168">
                <a:tc rowSpan="2">
                  <a:txBody>
                    <a:bodyPr/>
                    <a:lstStyle/>
                    <a:p>
                      <a:pPr algn="ctr">
                        <a:lnSpc>
                          <a:spcPct val="115000"/>
                        </a:lnSpc>
                        <a:spcAft>
                          <a:spcPts val="0"/>
                        </a:spcAft>
                      </a:pPr>
                      <a:r>
                        <a:rPr lang="ro-RO" sz="1400" b="1" dirty="0" smtClean="0">
                          <a:effectLst/>
                          <a:latin typeface="Times New Roman" pitchFamily="18" charset="0"/>
                          <a:ea typeface="SimSun"/>
                          <a:cs typeface="Times New Roman" pitchFamily="18" charset="0"/>
                        </a:rPr>
                        <a:t>CHELTUIELI</a:t>
                      </a:r>
                      <a:endParaRPr lang="en-US" sz="1400" b="1"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c gridSpan="2">
                  <a:txBody>
                    <a:bodyPr/>
                    <a:lstStyle/>
                    <a:p>
                      <a:pPr algn="ctr">
                        <a:lnSpc>
                          <a:spcPct val="115000"/>
                        </a:lnSpc>
                        <a:spcAft>
                          <a:spcPts val="0"/>
                        </a:spcAft>
                      </a:pPr>
                      <a:r>
                        <a:rPr lang="en-US" sz="1400" b="1" dirty="0">
                          <a:effectLst/>
                          <a:latin typeface="Times New Roman" pitchFamily="18" charset="0"/>
                          <a:ea typeface="Calibri"/>
                          <a:cs typeface="Times New Roman" pitchFamily="18" charset="0"/>
                        </a:rPr>
                        <a:t>I </a:t>
                      </a:r>
                      <a:r>
                        <a:rPr lang="en-US" sz="1400" b="1" dirty="0" err="1">
                          <a:effectLst/>
                          <a:latin typeface="Times New Roman" pitchFamily="18" charset="0"/>
                          <a:ea typeface="Calibri"/>
                          <a:cs typeface="Times New Roman" pitchFamily="18" charset="0"/>
                        </a:rPr>
                        <a:t>treaptă</a:t>
                      </a:r>
                      <a:r>
                        <a:rPr lang="en-US" sz="1400" b="1" dirty="0">
                          <a:effectLst/>
                          <a:latin typeface="Times New Roman" pitchFamily="18" charset="0"/>
                          <a:ea typeface="Calibri"/>
                          <a:cs typeface="Times New Roman" pitchFamily="18" charset="0"/>
                        </a:rPr>
                        <a:t> (</a:t>
                      </a:r>
                      <a:r>
                        <a:rPr lang="en-US" sz="1400" b="1" dirty="0" err="1">
                          <a:effectLst/>
                          <a:latin typeface="Times New Roman" pitchFamily="18" charset="0"/>
                          <a:ea typeface="Calibri"/>
                          <a:cs typeface="Times New Roman" pitchFamily="18" charset="0"/>
                        </a:rPr>
                        <a:t>captarea</a:t>
                      </a:r>
                      <a:r>
                        <a:rPr lang="en-US" sz="1400" b="1" dirty="0">
                          <a:effectLst/>
                          <a:latin typeface="Times New Roman" pitchFamily="18" charset="0"/>
                          <a:ea typeface="Calibri"/>
                          <a:cs typeface="Times New Roman" pitchFamily="18" charset="0"/>
                        </a:rPr>
                        <a:t>, </a:t>
                      </a:r>
                      <a:r>
                        <a:rPr lang="en-US" sz="1400" b="1" dirty="0" err="1">
                          <a:effectLst/>
                          <a:latin typeface="Times New Roman" pitchFamily="18" charset="0"/>
                          <a:ea typeface="Calibri"/>
                          <a:cs typeface="Times New Roman" pitchFamily="18" charset="0"/>
                        </a:rPr>
                        <a:t>pomparea</a:t>
                      </a:r>
                      <a:r>
                        <a:rPr lang="en-US" sz="1400" b="1" dirty="0">
                          <a:effectLst/>
                          <a:latin typeface="Times New Roman" pitchFamily="18" charset="0"/>
                          <a:ea typeface="Calibri"/>
                          <a:cs typeface="Times New Roman" pitchFamily="18" charset="0"/>
                        </a:rPr>
                        <a:t>, </a:t>
                      </a:r>
                      <a:r>
                        <a:rPr lang="en-US" sz="1400" b="1" dirty="0" err="1">
                          <a:effectLst/>
                          <a:latin typeface="Times New Roman" pitchFamily="18" charset="0"/>
                          <a:ea typeface="Calibri"/>
                          <a:cs typeface="Times New Roman" pitchFamily="18" charset="0"/>
                        </a:rPr>
                        <a:t>transportul</a:t>
                      </a:r>
                      <a:r>
                        <a:rPr lang="en-US" sz="1400" b="1" dirty="0">
                          <a:effectLst/>
                          <a:latin typeface="Times New Roman" pitchFamily="18" charset="0"/>
                          <a:ea typeface="Calibri"/>
                          <a:cs typeface="Times New Roman" pitchFamily="18" charset="0"/>
                        </a:rPr>
                        <a:t>, </a:t>
                      </a:r>
                      <a:r>
                        <a:rPr lang="en-US" sz="1400" b="1" dirty="0" err="1">
                          <a:effectLst/>
                          <a:latin typeface="Times New Roman" pitchFamily="18" charset="0"/>
                          <a:ea typeface="Calibri"/>
                          <a:cs typeface="Times New Roman" pitchFamily="18" charset="0"/>
                        </a:rPr>
                        <a:t>tratarea</a:t>
                      </a:r>
                      <a:r>
                        <a:rPr lang="en-US" sz="1400" b="1" dirty="0">
                          <a:effectLst/>
                          <a:latin typeface="Times New Roman" pitchFamily="18" charset="0"/>
                          <a:ea typeface="Calibri"/>
                          <a:cs typeface="Times New Roman" pitchFamily="18" charset="0"/>
                        </a:rPr>
                        <a:t>)</a:t>
                      </a:r>
                      <a:endParaRPr lang="en-US" sz="1400" dirty="0">
                        <a:effectLst/>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c hMerge="1">
                  <a:txBody>
                    <a:bodyPr/>
                    <a:lstStyle/>
                    <a:p>
                      <a:endParaRPr lang="en-US"/>
                    </a:p>
                  </a:txBody>
                  <a:tcPr/>
                </a:tc>
                <a:tc>
                  <a:txBody>
                    <a:bodyPr/>
                    <a:lstStyle/>
                    <a:p>
                      <a:pPr algn="ctr">
                        <a:lnSpc>
                          <a:spcPct val="115000"/>
                        </a:lnSpc>
                        <a:spcAft>
                          <a:spcPts val="0"/>
                        </a:spcAft>
                      </a:pPr>
                      <a:r>
                        <a:rPr lang="en-US" sz="1400" b="1" dirty="0" err="1">
                          <a:effectLst/>
                          <a:latin typeface="Times New Roman" pitchFamily="18" charset="0"/>
                          <a:ea typeface="Calibri"/>
                          <a:cs typeface="Times New Roman" pitchFamily="18" charset="0"/>
                        </a:rPr>
                        <a:t>Activitățile</a:t>
                      </a:r>
                      <a:r>
                        <a:rPr lang="en-US" sz="1400" b="1" dirty="0">
                          <a:effectLst/>
                          <a:latin typeface="Times New Roman" pitchFamily="18" charset="0"/>
                          <a:ea typeface="Calibri"/>
                          <a:cs typeface="Times New Roman" pitchFamily="18" charset="0"/>
                        </a:rPr>
                        <a:t> </a:t>
                      </a:r>
                      <a:r>
                        <a:rPr lang="en-US" sz="1400" b="1" dirty="0" err="1">
                          <a:effectLst/>
                          <a:latin typeface="Times New Roman" pitchFamily="18" charset="0"/>
                          <a:ea typeface="Calibri"/>
                          <a:cs typeface="Times New Roman" pitchFamily="18" charset="0"/>
                        </a:rPr>
                        <a:t>desfășurate</a:t>
                      </a:r>
                      <a:r>
                        <a:rPr lang="en-US" sz="1400" b="1" dirty="0">
                          <a:effectLst/>
                          <a:latin typeface="Times New Roman" pitchFamily="18" charset="0"/>
                          <a:ea typeface="Calibri"/>
                          <a:cs typeface="Times New Roman" pitchFamily="18" charset="0"/>
                        </a:rPr>
                        <a:t> de operator</a:t>
                      </a:r>
                      <a:endParaRPr lang="en-US" sz="1400" dirty="0">
                        <a:effectLst/>
                        <a:latin typeface="Times New Roman" pitchFamily="18" charset="0"/>
                        <a:ea typeface="Calibri"/>
                        <a:cs typeface="Times New Roman" pitchFamily="18" charset="0"/>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r>
              <a:tr h="842632">
                <a:tc vMerge="1">
                  <a:txBody>
                    <a:bodyPr/>
                    <a:lstStyle/>
                    <a:p>
                      <a:endParaRPr lang="en-US"/>
                    </a:p>
                  </a:txBody>
                  <a:tcPr/>
                </a:tc>
                <a:tc gridSpan="2">
                  <a:txBody>
                    <a:bodyPr/>
                    <a:lstStyle/>
                    <a:p>
                      <a:pPr algn="ctr">
                        <a:lnSpc>
                          <a:spcPct val="115000"/>
                        </a:lnSpc>
                        <a:spcAft>
                          <a:spcPts val="0"/>
                        </a:spcAft>
                      </a:pPr>
                      <a:r>
                        <a:rPr lang="en-US" sz="1400" i="1" dirty="0" err="1">
                          <a:effectLst/>
                          <a:latin typeface="Times New Roman" pitchFamily="18" charset="0"/>
                          <a:ea typeface="Calibri"/>
                          <a:cs typeface="Times New Roman" pitchFamily="18" charset="0"/>
                        </a:rPr>
                        <a:t>Apă</a:t>
                      </a:r>
                      <a:r>
                        <a:rPr lang="en-US" sz="1400" i="1" dirty="0">
                          <a:effectLst/>
                          <a:latin typeface="Times New Roman" pitchFamily="18" charset="0"/>
                          <a:ea typeface="Calibri"/>
                          <a:cs typeface="Times New Roman" pitchFamily="18" charset="0"/>
                        </a:rPr>
                        <a:t> </a:t>
                      </a:r>
                      <a:r>
                        <a:rPr lang="en-US" sz="1400" i="1" dirty="0" err="1">
                          <a:effectLst/>
                          <a:latin typeface="Times New Roman" pitchFamily="18" charset="0"/>
                          <a:ea typeface="Calibri"/>
                          <a:cs typeface="Times New Roman" pitchFamily="18" charset="0"/>
                        </a:rPr>
                        <a:t>tehnologică</a:t>
                      </a:r>
                      <a:r>
                        <a:rPr lang="en-US" sz="1400" i="1" dirty="0">
                          <a:effectLst/>
                          <a:latin typeface="Times New Roman" pitchFamily="18" charset="0"/>
                          <a:ea typeface="Calibri"/>
                          <a:cs typeface="Times New Roman" pitchFamily="18" charset="0"/>
                        </a:rPr>
                        <a:t> / </a:t>
                      </a:r>
                      <a:r>
                        <a:rPr lang="en-US" sz="1400" i="1" dirty="0" err="1">
                          <a:effectLst/>
                          <a:latin typeface="Times New Roman" pitchFamily="18" charset="0"/>
                          <a:ea typeface="Calibri"/>
                          <a:cs typeface="Times New Roman" pitchFamily="18" charset="0"/>
                        </a:rPr>
                        <a:t>Apă</a:t>
                      </a:r>
                      <a:r>
                        <a:rPr lang="en-US" sz="1400" i="1" dirty="0">
                          <a:effectLst/>
                          <a:latin typeface="Times New Roman" pitchFamily="18" charset="0"/>
                          <a:ea typeface="Calibri"/>
                          <a:cs typeface="Times New Roman" pitchFamily="18" charset="0"/>
                        </a:rPr>
                        <a:t> </a:t>
                      </a:r>
                      <a:r>
                        <a:rPr lang="en-US" sz="1400" i="1" dirty="0" err="1">
                          <a:effectLst/>
                          <a:latin typeface="Times New Roman" pitchFamily="18" charset="0"/>
                          <a:ea typeface="Calibri"/>
                          <a:cs typeface="Times New Roman" pitchFamily="18" charset="0"/>
                        </a:rPr>
                        <a:t>potabilă</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c hMerge="1">
                  <a:txBody>
                    <a:bodyPr/>
                    <a:lstStyle/>
                    <a:p>
                      <a:endParaRPr lang="en-US"/>
                    </a:p>
                  </a:txBody>
                  <a:tcPr/>
                </a:tc>
                <a:tc>
                  <a:txBody>
                    <a:bodyPr/>
                    <a:lstStyle/>
                    <a:p>
                      <a:pPr algn="ctr">
                        <a:lnSpc>
                          <a:spcPct val="115000"/>
                        </a:lnSpc>
                        <a:spcAft>
                          <a:spcPts val="0"/>
                        </a:spcAft>
                      </a:pPr>
                      <a:r>
                        <a:rPr lang="en-US" sz="1400" i="1" dirty="0" err="1">
                          <a:effectLst/>
                          <a:latin typeface="Times New Roman" pitchFamily="18" charset="0"/>
                          <a:ea typeface="Calibri"/>
                          <a:cs typeface="Times New Roman" pitchFamily="18" charset="0"/>
                        </a:rPr>
                        <a:t>Apă</a:t>
                      </a:r>
                      <a:r>
                        <a:rPr lang="en-US" sz="1400" i="1" dirty="0">
                          <a:effectLst/>
                          <a:latin typeface="Times New Roman" pitchFamily="18" charset="0"/>
                          <a:ea typeface="Calibri"/>
                          <a:cs typeface="Times New Roman" pitchFamily="18" charset="0"/>
                        </a:rPr>
                        <a:t> </a:t>
                      </a:r>
                      <a:r>
                        <a:rPr lang="en-US" sz="1400" i="1" dirty="0" err="1">
                          <a:effectLst/>
                          <a:latin typeface="Times New Roman" pitchFamily="18" charset="0"/>
                          <a:ea typeface="Calibri"/>
                          <a:cs typeface="Times New Roman" pitchFamily="18" charset="0"/>
                        </a:rPr>
                        <a:t>tehnologică</a:t>
                      </a:r>
                      <a:r>
                        <a:rPr lang="en-US" sz="1400" i="1" dirty="0">
                          <a:effectLst/>
                          <a:latin typeface="Times New Roman" pitchFamily="18" charset="0"/>
                          <a:ea typeface="Calibri"/>
                          <a:cs typeface="Times New Roman" pitchFamily="18" charset="0"/>
                        </a:rPr>
                        <a:t> / </a:t>
                      </a:r>
                      <a:r>
                        <a:rPr lang="en-US" sz="1400" i="1" dirty="0" err="1">
                          <a:effectLst/>
                          <a:latin typeface="Times New Roman" pitchFamily="18" charset="0"/>
                          <a:ea typeface="Calibri"/>
                          <a:cs typeface="Times New Roman" pitchFamily="18" charset="0"/>
                        </a:rPr>
                        <a:t>Apă</a:t>
                      </a:r>
                      <a:r>
                        <a:rPr lang="en-US" sz="1400" i="1" dirty="0">
                          <a:effectLst/>
                          <a:latin typeface="Times New Roman" pitchFamily="18" charset="0"/>
                          <a:ea typeface="Calibri"/>
                          <a:cs typeface="Times New Roman" pitchFamily="18" charset="0"/>
                        </a:rPr>
                        <a:t> </a:t>
                      </a:r>
                      <a:r>
                        <a:rPr lang="en-US" sz="1400" i="1" dirty="0" err="1">
                          <a:effectLst/>
                          <a:latin typeface="Times New Roman" pitchFamily="18" charset="0"/>
                          <a:ea typeface="Calibri"/>
                          <a:cs typeface="Times New Roman" pitchFamily="18" charset="0"/>
                        </a:rPr>
                        <a:t>potabilă</a:t>
                      </a:r>
                      <a:r>
                        <a:rPr lang="en-US" sz="1400" i="1" dirty="0">
                          <a:effectLst/>
                          <a:latin typeface="Times New Roman" pitchFamily="18" charset="0"/>
                          <a:ea typeface="Calibri"/>
                          <a:cs typeface="Times New Roman" pitchFamily="18" charset="0"/>
                        </a:rPr>
                        <a:t>/ </a:t>
                      </a:r>
                      <a:r>
                        <a:rPr lang="en-US" sz="1400" i="1" dirty="0" err="1">
                          <a:effectLst/>
                          <a:latin typeface="Times New Roman" pitchFamily="18" charset="0"/>
                          <a:ea typeface="Calibri"/>
                          <a:cs typeface="Times New Roman" pitchFamily="18" charset="0"/>
                        </a:rPr>
                        <a:t>Canalizare</a:t>
                      </a:r>
                      <a:r>
                        <a:rPr lang="en-US" sz="1400" i="1" dirty="0">
                          <a:effectLst/>
                          <a:latin typeface="Times New Roman" pitchFamily="18" charset="0"/>
                          <a:ea typeface="Calibri"/>
                          <a:cs typeface="Times New Roman" pitchFamily="18" charset="0"/>
                        </a:rPr>
                        <a:t>/ </a:t>
                      </a:r>
                      <a:r>
                        <a:rPr lang="en-US" sz="1400" i="1" dirty="0" err="1">
                          <a:effectLst/>
                          <a:latin typeface="Times New Roman" pitchFamily="18" charset="0"/>
                          <a:ea typeface="Calibri"/>
                          <a:cs typeface="Times New Roman" pitchFamily="18" charset="0"/>
                        </a:rPr>
                        <a:t>Alte</a:t>
                      </a:r>
                      <a:r>
                        <a:rPr lang="en-US" sz="1400" i="1" dirty="0">
                          <a:effectLst/>
                          <a:latin typeface="Times New Roman" pitchFamily="18" charset="0"/>
                          <a:ea typeface="Calibri"/>
                          <a:cs typeface="Times New Roman" pitchFamily="18" charset="0"/>
                        </a:rPr>
                        <a:t> </a:t>
                      </a:r>
                      <a:r>
                        <a:rPr lang="en-US" sz="1400" i="1" dirty="0" err="1">
                          <a:effectLst/>
                          <a:latin typeface="Times New Roman" pitchFamily="18" charset="0"/>
                          <a:ea typeface="Calibri"/>
                          <a:cs typeface="Times New Roman" pitchFamily="18" charset="0"/>
                        </a:rPr>
                        <a:t>achivități</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r>
              <a:tr h="750480">
                <a:tc>
                  <a:txBody>
                    <a:bodyPr/>
                    <a:lstStyle/>
                    <a:p>
                      <a:pPr>
                        <a:lnSpc>
                          <a:spcPct val="115000"/>
                        </a:lnSpc>
                        <a:spcAft>
                          <a:spcPts val="0"/>
                        </a:spcAft>
                      </a:pPr>
                      <a:r>
                        <a:rPr lang="en-US" sz="1400" b="1" dirty="0" err="1">
                          <a:effectLst/>
                          <a:latin typeface="Times New Roman" pitchFamily="18" charset="0"/>
                          <a:ea typeface="SimSun"/>
                          <a:cs typeface="Times New Roman" pitchFamily="18" charset="0"/>
                        </a:rPr>
                        <a:t>Cheltuieli</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privind</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amortizarea</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imobilizărilor</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corporale</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și</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necorporale</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gridSpan="2">
                  <a:txBody>
                    <a:bodyPr/>
                    <a:lstStyle/>
                    <a:p>
                      <a:pPr algn="ctr">
                        <a:lnSpc>
                          <a:spcPct val="115000"/>
                        </a:lnSpc>
                        <a:spcAft>
                          <a:spcPts val="0"/>
                        </a:spcAft>
                      </a:pPr>
                      <a:r>
                        <a:rPr lang="en-US" sz="1400" dirty="0" err="1">
                          <a:effectLst/>
                          <a:latin typeface="Times New Roman" pitchFamily="18" charset="0"/>
                          <a:ea typeface="Calibri"/>
                          <a:cs typeface="Times New Roman" pitchFamily="18" charset="0"/>
                        </a:rPr>
                        <a:t>Proporțional</a:t>
                      </a:r>
                      <a:r>
                        <a:rPr lang="en-US" sz="1400" dirty="0">
                          <a:effectLst/>
                          <a:latin typeface="Times New Roman" pitchFamily="18" charset="0"/>
                          <a:ea typeface="Calibri"/>
                          <a:cs typeface="Times New Roman" pitchFamily="18" charset="0"/>
                        </a:rPr>
                        <a:t> </a:t>
                      </a:r>
                      <a:r>
                        <a:rPr lang="en-US" sz="1400" dirty="0" err="1">
                          <a:effectLst/>
                          <a:latin typeface="Times New Roman" pitchFamily="18" charset="0"/>
                          <a:ea typeface="Calibri"/>
                          <a:cs typeface="Times New Roman" pitchFamily="18" charset="0"/>
                        </a:rPr>
                        <a:t>volumelor</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n-US" sz="1400">
                          <a:effectLst/>
                          <a:latin typeface="Times New Roman" pitchFamily="18" charset="0"/>
                          <a:ea typeface="Calibri"/>
                          <a:cs typeface="Times New Roman" pitchFamily="18" charset="0"/>
                        </a:rPr>
                        <a:t>Proporțional veniturilor</a:t>
                      </a: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75241">
                <a:tc>
                  <a:txBody>
                    <a:bodyPr/>
                    <a:lstStyle/>
                    <a:p>
                      <a:pPr>
                        <a:lnSpc>
                          <a:spcPct val="115000"/>
                        </a:lnSpc>
                        <a:spcAft>
                          <a:spcPts val="0"/>
                        </a:spcAft>
                      </a:pPr>
                      <a:r>
                        <a:rPr lang="en-US" sz="1400" b="1" dirty="0" err="1">
                          <a:effectLst/>
                          <a:latin typeface="Times New Roman" pitchFamily="18" charset="0"/>
                          <a:ea typeface="SimSun"/>
                          <a:cs typeface="Times New Roman" pitchFamily="18" charset="0"/>
                        </a:rPr>
                        <a:t>Cheltuieli</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materiale</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c gridSpan="2">
                  <a:txBody>
                    <a:bodyPr/>
                    <a:lstStyle/>
                    <a:p>
                      <a:pPr algn="ctr">
                        <a:lnSpc>
                          <a:spcPct val="115000"/>
                        </a:lnSpc>
                        <a:spcAft>
                          <a:spcPts val="0"/>
                        </a:spcAft>
                      </a:pPr>
                      <a:r>
                        <a:rPr lang="en-US" sz="1400" dirty="0" err="1">
                          <a:effectLst/>
                          <a:latin typeface="Times New Roman" pitchFamily="18" charset="0"/>
                          <a:ea typeface="Calibri"/>
                          <a:cs typeface="Times New Roman" pitchFamily="18" charset="0"/>
                        </a:rPr>
                        <a:t>Proporțional</a:t>
                      </a:r>
                      <a:r>
                        <a:rPr lang="en-US" sz="1400" dirty="0">
                          <a:effectLst/>
                          <a:latin typeface="Times New Roman" pitchFamily="18" charset="0"/>
                          <a:ea typeface="Calibri"/>
                          <a:cs typeface="Times New Roman" pitchFamily="18" charset="0"/>
                        </a:rPr>
                        <a:t> </a:t>
                      </a:r>
                      <a:r>
                        <a:rPr lang="en-US" sz="1400" dirty="0" err="1">
                          <a:effectLst/>
                          <a:latin typeface="Times New Roman" pitchFamily="18" charset="0"/>
                          <a:ea typeface="Calibri"/>
                          <a:cs typeface="Times New Roman" pitchFamily="18" charset="0"/>
                        </a:rPr>
                        <a:t>volumelor</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c hMerge="1">
                  <a:txBody>
                    <a:bodyPr/>
                    <a:lstStyle/>
                    <a:p>
                      <a:endParaRPr lang="en-US"/>
                    </a:p>
                  </a:txBody>
                  <a:tcPr/>
                </a:tc>
                <a:tc>
                  <a:txBody>
                    <a:bodyPr/>
                    <a:lstStyle/>
                    <a:p>
                      <a:pPr algn="ctr">
                        <a:lnSpc>
                          <a:spcPct val="115000"/>
                        </a:lnSpc>
                        <a:spcAft>
                          <a:spcPts val="0"/>
                        </a:spcAft>
                      </a:pPr>
                      <a:r>
                        <a:rPr lang="en-US" sz="1400" dirty="0" err="1">
                          <a:effectLst/>
                          <a:latin typeface="Times New Roman" pitchFamily="18" charset="0"/>
                          <a:ea typeface="Calibri"/>
                          <a:cs typeface="Times New Roman" pitchFamily="18" charset="0"/>
                        </a:rPr>
                        <a:t>Proporțional</a:t>
                      </a:r>
                      <a:r>
                        <a:rPr lang="en-US" sz="1400" dirty="0">
                          <a:effectLst/>
                          <a:latin typeface="Times New Roman" pitchFamily="18" charset="0"/>
                          <a:ea typeface="Calibri"/>
                          <a:cs typeface="Times New Roman" pitchFamily="18" charset="0"/>
                        </a:rPr>
                        <a:t> </a:t>
                      </a:r>
                      <a:r>
                        <a:rPr lang="en-US" sz="1400" dirty="0" err="1">
                          <a:effectLst/>
                          <a:latin typeface="Times New Roman" pitchFamily="18" charset="0"/>
                          <a:ea typeface="Calibri"/>
                          <a:cs typeface="Times New Roman" pitchFamily="18" charset="0"/>
                        </a:rPr>
                        <a:t>veniturilor</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r>
              <a:tr h="375241">
                <a:tc>
                  <a:txBody>
                    <a:bodyPr/>
                    <a:lstStyle/>
                    <a:p>
                      <a:pPr>
                        <a:lnSpc>
                          <a:spcPct val="115000"/>
                        </a:lnSpc>
                        <a:spcAft>
                          <a:spcPts val="0"/>
                        </a:spcAft>
                      </a:pPr>
                      <a:r>
                        <a:rPr lang="en-US" sz="1400" b="1" dirty="0" err="1">
                          <a:effectLst/>
                          <a:latin typeface="Times New Roman" pitchFamily="18" charset="0"/>
                          <a:ea typeface="SimSun"/>
                          <a:cs typeface="Times New Roman" pitchFamily="18" charset="0"/>
                        </a:rPr>
                        <a:t>Cheltuieli</a:t>
                      </a:r>
                      <a:r>
                        <a:rPr lang="en-US" sz="1400" b="1" dirty="0">
                          <a:effectLst/>
                          <a:latin typeface="Times New Roman" pitchFamily="18" charset="0"/>
                          <a:ea typeface="SimSun"/>
                          <a:cs typeface="Times New Roman" pitchFamily="18" charset="0"/>
                        </a:rPr>
                        <a:t> cu </a:t>
                      </a:r>
                      <a:r>
                        <a:rPr lang="en-US" sz="1400" b="1" dirty="0" err="1">
                          <a:effectLst/>
                          <a:latin typeface="Times New Roman" pitchFamily="18" charset="0"/>
                          <a:ea typeface="SimSun"/>
                          <a:cs typeface="Times New Roman" pitchFamily="18" charset="0"/>
                        </a:rPr>
                        <a:t>personalul</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gridSpan="2">
                  <a:txBody>
                    <a:bodyPr/>
                    <a:lstStyle/>
                    <a:p>
                      <a:pPr algn="ctr">
                        <a:lnSpc>
                          <a:spcPct val="115000"/>
                        </a:lnSpc>
                        <a:spcAft>
                          <a:spcPts val="0"/>
                        </a:spcAft>
                      </a:pPr>
                      <a:r>
                        <a:rPr lang="en-US" sz="1400">
                          <a:effectLst/>
                          <a:latin typeface="Times New Roman" pitchFamily="18" charset="0"/>
                          <a:ea typeface="Calibri"/>
                          <a:cs typeface="Times New Roman" pitchFamily="18" charset="0"/>
                        </a:rPr>
                        <a:t>Proporțional volumelor</a:t>
                      </a: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n-US" sz="1400">
                          <a:effectLst/>
                          <a:latin typeface="Times New Roman" pitchFamily="18" charset="0"/>
                          <a:ea typeface="Calibri"/>
                          <a:cs typeface="Times New Roman" pitchFamily="18" charset="0"/>
                        </a:rPr>
                        <a:t>Proporțional veniturilor</a:t>
                      </a: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375241">
                <a:tc>
                  <a:txBody>
                    <a:bodyPr/>
                    <a:lstStyle/>
                    <a:p>
                      <a:pPr>
                        <a:lnSpc>
                          <a:spcPct val="115000"/>
                        </a:lnSpc>
                        <a:spcAft>
                          <a:spcPts val="0"/>
                        </a:spcAft>
                      </a:pPr>
                      <a:r>
                        <a:rPr lang="en-US" sz="1400" b="1" dirty="0" err="1">
                          <a:effectLst/>
                          <a:latin typeface="Times New Roman" pitchFamily="18" charset="0"/>
                          <a:ea typeface="SimSun"/>
                          <a:cs typeface="Times New Roman" pitchFamily="18" charset="0"/>
                        </a:rPr>
                        <a:t>Cheltuieli</a:t>
                      </a:r>
                      <a:r>
                        <a:rPr lang="en-US" sz="1400" b="1" dirty="0">
                          <a:effectLst/>
                          <a:latin typeface="Times New Roman" pitchFamily="18" charset="0"/>
                          <a:ea typeface="SimSun"/>
                          <a:cs typeface="Times New Roman" pitchFamily="18" charset="0"/>
                        </a:rPr>
                        <a:t> de </a:t>
                      </a:r>
                      <a:r>
                        <a:rPr lang="en-US" sz="1400" b="1" dirty="0" err="1">
                          <a:effectLst/>
                          <a:latin typeface="Times New Roman" pitchFamily="18" charset="0"/>
                          <a:ea typeface="SimSun"/>
                          <a:cs typeface="Times New Roman" pitchFamily="18" charset="0"/>
                        </a:rPr>
                        <a:t>întreținere</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și</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exploatare</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c gridSpan="2">
                  <a:txBody>
                    <a:bodyPr/>
                    <a:lstStyle/>
                    <a:p>
                      <a:pPr algn="ctr">
                        <a:lnSpc>
                          <a:spcPct val="115000"/>
                        </a:lnSpc>
                        <a:spcAft>
                          <a:spcPts val="0"/>
                        </a:spcAft>
                      </a:pPr>
                      <a:r>
                        <a:rPr lang="en-US" sz="1400" dirty="0" err="1">
                          <a:effectLst/>
                          <a:latin typeface="Times New Roman" pitchFamily="18" charset="0"/>
                          <a:ea typeface="Calibri"/>
                          <a:cs typeface="Times New Roman" pitchFamily="18" charset="0"/>
                        </a:rPr>
                        <a:t>Proporțional</a:t>
                      </a:r>
                      <a:r>
                        <a:rPr lang="en-US" sz="1400" dirty="0">
                          <a:effectLst/>
                          <a:latin typeface="Times New Roman" pitchFamily="18" charset="0"/>
                          <a:ea typeface="Calibri"/>
                          <a:cs typeface="Times New Roman" pitchFamily="18" charset="0"/>
                        </a:rPr>
                        <a:t> </a:t>
                      </a:r>
                      <a:r>
                        <a:rPr lang="en-US" sz="1400" dirty="0" err="1">
                          <a:effectLst/>
                          <a:latin typeface="Times New Roman" pitchFamily="18" charset="0"/>
                          <a:ea typeface="Calibri"/>
                          <a:cs typeface="Times New Roman" pitchFamily="18" charset="0"/>
                        </a:rPr>
                        <a:t>volumelor</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c hMerge="1">
                  <a:txBody>
                    <a:bodyPr/>
                    <a:lstStyle/>
                    <a:p>
                      <a:endParaRPr lang="en-US"/>
                    </a:p>
                  </a:txBody>
                  <a:tcPr/>
                </a:tc>
                <a:tc>
                  <a:txBody>
                    <a:bodyPr/>
                    <a:lstStyle/>
                    <a:p>
                      <a:pPr algn="ctr">
                        <a:lnSpc>
                          <a:spcPct val="115000"/>
                        </a:lnSpc>
                        <a:spcAft>
                          <a:spcPts val="0"/>
                        </a:spcAft>
                      </a:pPr>
                      <a:r>
                        <a:rPr lang="en-US" sz="1400" dirty="0" err="1">
                          <a:effectLst/>
                          <a:latin typeface="Times New Roman" pitchFamily="18" charset="0"/>
                          <a:ea typeface="Calibri"/>
                          <a:cs typeface="Times New Roman" pitchFamily="18" charset="0"/>
                        </a:rPr>
                        <a:t>Proporțional</a:t>
                      </a:r>
                      <a:r>
                        <a:rPr lang="en-US" sz="1400" dirty="0">
                          <a:effectLst/>
                          <a:latin typeface="Times New Roman" pitchFamily="18" charset="0"/>
                          <a:ea typeface="Calibri"/>
                          <a:cs typeface="Times New Roman" pitchFamily="18" charset="0"/>
                        </a:rPr>
                        <a:t> </a:t>
                      </a:r>
                      <a:r>
                        <a:rPr lang="en-US" sz="1400" dirty="0" err="1">
                          <a:effectLst/>
                          <a:latin typeface="Times New Roman" pitchFamily="18" charset="0"/>
                          <a:ea typeface="Calibri"/>
                          <a:cs typeface="Times New Roman" pitchFamily="18" charset="0"/>
                        </a:rPr>
                        <a:t>veniturilor</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r>
              <a:tr h="375241">
                <a:tc>
                  <a:txBody>
                    <a:bodyPr/>
                    <a:lstStyle/>
                    <a:p>
                      <a:pPr>
                        <a:lnSpc>
                          <a:spcPct val="115000"/>
                        </a:lnSpc>
                        <a:spcAft>
                          <a:spcPts val="0"/>
                        </a:spcAft>
                      </a:pPr>
                      <a:r>
                        <a:rPr lang="en-US" sz="1400" b="1">
                          <a:effectLst/>
                          <a:latin typeface="Times New Roman" pitchFamily="18" charset="0"/>
                          <a:ea typeface="SimSun"/>
                          <a:cs typeface="Times New Roman" pitchFamily="18" charset="0"/>
                        </a:rPr>
                        <a:t>Cheltuieli de distribuire</a:t>
                      </a:r>
                      <a:endParaRPr lang="en-US" sz="140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gridSpan="3">
                  <a:txBody>
                    <a:bodyPr/>
                    <a:lstStyle/>
                    <a:p>
                      <a:pPr algn="ctr">
                        <a:lnSpc>
                          <a:spcPct val="115000"/>
                        </a:lnSpc>
                        <a:spcAft>
                          <a:spcPts val="0"/>
                        </a:spcAft>
                      </a:pPr>
                      <a:r>
                        <a:rPr lang="en-US" sz="1400">
                          <a:effectLst/>
                          <a:latin typeface="Times New Roman" pitchFamily="18" charset="0"/>
                          <a:ea typeface="Calibri"/>
                          <a:cs typeface="Times New Roman" pitchFamily="18" charset="0"/>
                        </a:rPr>
                        <a:t>Proporțional veniturilor</a:t>
                      </a: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5241">
                <a:tc>
                  <a:txBody>
                    <a:bodyPr/>
                    <a:lstStyle/>
                    <a:p>
                      <a:pPr>
                        <a:lnSpc>
                          <a:spcPct val="115000"/>
                        </a:lnSpc>
                        <a:spcAft>
                          <a:spcPts val="0"/>
                        </a:spcAft>
                      </a:pPr>
                      <a:r>
                        <a:rPr lang="en-US" sz="1400" b="1" dirty="0" err="1">
                          <a:effectLst/>
                          <a:latin typeface="Times New Roman" pitchFamily="18" charset="0"/>
                          <a:ea typeface="SimSun"/>
                          <a:cs typeface="Times New Roman" pitchFamily="18" charset="0"/>
                        </a:rPr>
                        <a:t>Cheltuieli</a:t>
                      </a:r>
                      <a:r>
                        <a:rPr lang="en-US" sz="1400" b="1" dirty="0">
                          <a:effectLst/>
                          <a:latin typeface="Times New Roman" pitchFamily="18" charset="0"/>
                          <a:ea typeface="SimSun"/>
                          <a:cs typeface="Times New Roman" pitchFamily="18" charset="0"/>
                        </a:rPr>
                        <a:t> administrative</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c gridSpan="3">
                  <a:txBody>
                    <a:bodyPr/>
                    <a:lstStyle/>
                    <a:p>
                      <a:pPr algn="ctr">
                        <a:lnSpc>
                          <a:spcPct val="115000"/>
                        </a:lnSpc>
                        <a:spcAft>
                          <a:spcPts val="0"/>
                        </a:spcAft>
                      </a:pPr>
                      <a:r>
                        <a:rPr lang="en-US" sz="1400" dirty="0" err="1">
                          <a:effectLst/>
                          <a:latin typeface="Times New Roman" pitchFamily="18" charset="0"/>
                          <a:ea typeface="Calibri"/>
                          <a:cs typeface="Times New Roman" pitchFamily="18" charset="0"/>
                        </a:rPr>
                        <a:t>Proporțional</a:t>
                      </a:r>
                      <a:r>
                        <a:rPr lang="en-US" sz="1400" dirty="0">
                          <a:effectLst/>
                          <a:latin typeface="Times New Roman" pitchFamily="18" charset="0"/>
                          <a:ea typeface="Calibri"/>
                          <a:cs typeface="Times New Roman" pitchFamily="18" charset="0"/>
                        </a:rPr>
                        <a:t> </a:t>
                      </a:r>
                      <a:r>
                        <a:rPr lang="en-US" sz="1400" dirty="0" err="1">
                          <a:effectLst/>
                          <a:latin typeface="Times New Roman" pitchFamily="18" charset="0"/>
                          <a:ea typeface="Calibri"/>
                          <a:cs typeface="Times New Roman" pitchFamily="18" charset="0"/>
                        </a:rPr>
                        <a:t>veniturilor</a:t>
                      </a:r>
                      <a:r>
                        <a:rPr lang="en-US" sz="1400" dirty="0">
                          <a:effectLst/>
                          <a:latin typeface="Times New Roman" pitchFamily="18" charset="0"/>
                          <a:ea typeface="Calibri"/>
                          <a:cs typeface="Times New Roman" pitchFamily="18" charset="0"/>
                        </a:rPr>
                        <a:t> </a:t>
                      </a:r>
                      <a:r>
                        <a:rPr lang="en-US" sz="1400" dirty="0" err="1">
                          <a:effectLst/>
                          <a:latin typeface="Times New Roman" pitchFamily="18" charset="0"/>
                          <a:ea typeface="Calibri"/>
                          <a:cs typeface="Times New Roman" pitchFamily="18" charset="0"/>
                        </a:rPr>
                        <a:t>sau</a:t>
                      </a:r>
                      <a:r>
                        <a:rPr lang="en-US" sz="1400" dirty="0">
                          <a:effectLst/>
                          <a:latin typeface="Times New Roman" pitchFamily="18" charset="0"/>
                          <a:ea typeface="Calibri"/>
                          <a:cs typeface="Times New Roman" pitchFamily="18" charset="0"/>
                        </a:rPr>
                        <a:t> </a:t>
                      </a:r>
                      <a:r>
                        <a:rPr lang="en-US" sz="1400" dirty="0" err="1">
                          <a:effectLst/>
                          <a:latin typeface="Times New Roman" pitchFamily="18" charset="0"/>
                          <a:ea typeface="Calibri"/>
                          <a:cs typeface="Times New Roman" pitchFamily="18" charset="0"/>
                        </a:rPr>
                        <a:t>cheltuielilor</a:t>
                      </a:r>
                      <a:r>
                        <a:rPr lang="en-US" sz="1400" dirty="0">
                          <a:effectLst/>
                          <a:latin typeface="Times New Roman" pitchFamily="18" charset="0"/>
                          <a:ea typeface="Calibri"/>
                          <a:cs typeface="Times New Roman" pitchFamily="18" charset="0"/>
                        </a:rPr>
                        <a:t> cu </a:t>
                      </a:r>
                      <a:r>
                        <a:rPr lang="en-US" sz="1400" dirty="0" err="1">
                          <a:effectLst/>
                          <a:latin typeface="Times New Roman" pitchFamily="18" charset="0"/>
                          <a:ea typeface="Calibri"/>
                          <a:cs typeface="Times New Roman" pitchFamily="18" charset="0"/>
                        </a:rPr>
                        <a:t>personalul</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chemeClr val="bg2">
                        <a:lumMod val="60000"/>
                        <a:lumOff val="40000"/>
                      </a:schemeClr>
                    </a:solidFill>
                  </a:tcPr>
                </a:tc>
                <a:tc hMerge="1">
                  <a:txBody>
                    <a:bodyPr/>
                    <a:lstStyle/>
                    <a:p>
                      <a:endParaRPr lang="en-US"/>
                    </a:p>
                  </a:txBody>
                  <a:tcPr/>
                </a:tc>
                <a:tc hMerge="1">
                  <a:txBody>
                    <a:bodyPr/>
                    <a:lstStyle/>
                    <a:p>
                      <a:endParaRPr lang="en-US"/>
                    </a:p>
                  </a:txBody>
                  <a:tcPr/>
                </a:tc>
              </a:tr>
              <a:tr h="375241">
                <a:tc>
                  <a:txBody>
                    <a:bodyPr/>
                    <a:lstStyle/>
                    <a:p>
                      <a:pPr>
                        <a:lnSpc>
                          <a:spcPct val="115000"/>
                        </a:lnSpc>
                        <a:spcAft>
                          <a:spcPts val="0"/>
                        </a:spcAft>
                      </a:pPr>
                      <a:r>
                        <a:rPr lang="en-US" sz="1400" b="1" dirty="0" err="1">
                          <a:effectLst/>
                          <a:latin typeface="Times New Roman" pitchFamily="18" charset="0"/>
                          <a:ea typeface="SimSun"/>
                          <a:cs typeface="Times New Roman" pitchFamily="18" charset="0"/>
                        </a:rPr>
                        <a:t>Alte</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cheltuieli</a:t>
                      </a:r>
                      <a:r>
                        <a:rPr lang="en-US" sz="1400" b="1" dirty="0">
                          <a:effectLst/>
                          <a:latin typeface="Times New Roman" pitchFamily="18" charset="0"/>
                          <a:ea typeface="SimSun"/>
                          <a:cs typeface="Times New Roman" pitchFamily="18" charset="0"/>
                        </a:rPr>
                        <a:t> : taxa </a:t>
                      </a:r>
                      <a:r>
                        <a:rPr lang="en-US" sz="1400" b="1" dirty="0" err="1">
                          <a:effectLst/>
                          <a:latin typeface="Times New Roman" pitchFamily="18" charset="0"/>
                          <a:ea typeface="SimSun"/>
                          <a:cs typeface="Times New Roman" pitchFamily="18" charset="0"/>
                        </a:rPr>
                        <a:t>pentru</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apă</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n-US" sz="1400" dirty="0" err="1">
                          <a:effectLst/>
                          <a:latin typeface="Times New Roman" pitchFamily="18" charset="0"/>
                          <a:ea typeface="Calibri"/>
                          <a:cs typeface="Times New Roman" pitchFamily="18" charset="0"/>
                        </a:rPr>
                        <a:t>Proporțional</a:t>
                      </a:r>
                      <a:r>
                        <a:rPr lang="en-US" sz="1400" dirty="0">
                          <a:effectLst/>
                          <a:latin typeface="Times New Roman" pitchFamily="18" charset="0"/>
                          <a:ea typeface="Calibri"/>
                          <a:cs typeface="Times New Roman" pitchFamily="18" charset="0"/>
                        </a:rPr>
                        <a:t> </a:t>
                      </a:r>
                      <a:r>
                        <a:rPr lang="en-US" sz="1400" dirty="0" err="1">
                          <a:effectLst/>
                          <a:latin typeface="Times New Roman" pitchFamily="18" charset="0"/>
                          <a:ea typeface="Calibri"/>
                          <a:cs typeface="Times New Roman" pitchFamily="18" charset="0"/>
                        </a:rPr>
                        <a:t>volumelor</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gridSpan="2">
                  <a:txBody>
                    <a:bodyPr/>
                    <a:lstStyle/>
                    <a:p>
                      <a:pPr algn="ctr">
                        <a:lnSpc>
                          <a:spcPct val="115000"/>
                        </a:lnSpc>
                        <a:spcAft>
                          <a:spcPts val="0"/>
                        </a:spcAft>
                      </a:pPr>
                      <a:r>
                        <a:rPr lang="en-US" sz="1400" b="1" dirty="0">
                          <a:effectLst/>
                          <a:latin typeface="Times New Roman" pitchFamily="18" charset="0"/>
                          <a:ea typeface="Calibri"/>
                          <a:cs typeface="Times New Roman" pitchFamily="18" charset="0"/>
                        </a:rPr>
                        <a:t>x</a:t>
                      </a: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hMerge="1">
                  <a:txBody>
                    <a:bodyPr/>
                    <a:lstStyle/>
                    <a:p>
                      <a:endParaRPr lang="en-US"/>
                    </a:p>
                  </a:txBody>
                  <a:tcPr/>
                </a:tc>
              </a:tr>
              <a:tr h="375241">
                <a:tc>
                  <a:txBody>
                    <a:bodyPr/>
                    <a:lstStyle/>
                    <a:p>
                      <a:pPr>
                        <a:lnSpc>
                          <a:spcPct val="115000"/>
                        </a:lnSpc>
                        <a:spcAft>
                          <a:spcPts val="0"/>
                        </a:spcAft>
                      </a:pPr>
                      <a:r>
                        <a:rPr lang="en-US" sz="1400" b="1" dirty="0">
                          <a:effectLst/>
                          <a:latin typeface="Times New Roman" pitchFamily="18" charset="0"/>
                          <a:ea typeface="SimSun"/>
                          <a:cs typeface="Times New Roman" pitchFamily="18" charset="0"/>
                        </a:rPr>
                        <a:t>                          </a:t>
                      </a:r>
                      <a:r>
                        <a:rPr lang="en-US" sz="1400" b="1" dirty="0" smtClean="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impozite</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alte</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taxe</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și</a:t>
                      </a:r>
                      <a:r>
                        <a:rPr lang="en-US" sz="1400" b="1" dirty="0">
                          <a:effectLst/>
                          <a:latin typeface="Times New Roman" pitchFamily="18" charset="0"/>
                          <a:ea typeface="SimSun"/>
                          <a:cs typeface="Times New Roman" pitchFamily="18" charset="0"/>
                        </a:rPr>
                        <a:t> </a:t>
                      </a:r>
                      <a:r>
                        <a:rPr lang="en-US" sz="1400" b="1" dirty="0" err="1">
                          <a:effectLst/>
                          <a:latin typeface="Times New Roman" pitchFamily="18" charset="0"/>
                          <a:ea typeface="SimSun"/>
                          <a:cs typeface="Times New Roman" pitchFamily="18" charset="0"/>
                        </a:rPr>
                        <a:t>plăți</a:t>
                      </a: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gridSpan="3">
                  <a:txBody>
                    <a:bodyPr/>
                    <a:lstStyle/>
                    <a:p>
                      <a:pPr algn="ctr">
                        <a:lnSpc>
                          <a:spcPct val="115000"/>
                        </a:lnSpc>
                        <a:spcAft>
                          <a:spcPts val="0"/>
                        </a:spcAft>
                      </a:pPr>
                      <a:r>
                        <a:rPr lang="en-US" sz="1400" dirty="0" err="1">
                          <a:effectLst/>
                          <a:latin typeface="Times New Roman" pitchFamily="18" charset="0"/>
                          <a:ea typeface="Calibri"/>
                          <a:cs typeface="Times New Roman" pitchFamily="18" charset="0"/>
                        </a:rPr>
                        <a:t>Proporțional</a:t>
                      </a:r>
                      <a:r>
                        <a:rPr lang="en-US" sz="1400" dirty="0">
                          <a:effectLst/>
                          <a:latin typeface="Times New Roman" pitchFamily="18" charset="0"/>
                          <a:ea typeface="Calibri"/>
                          <a:cs typeface="Times New Roman" pitchFamily="18" charset="0"/>
                        </a:rPr>
                        <a:t> </a:t>
                      </a:r>
                      <a:r>
                        <a:rPr lang="en-US" sz="1400" dirty="0" err="1" smtClean="0">
                          <a:effectLst/>
                          <a:latin typeface="Times New Roman" pitchFamily="18" charset="0"/>
                          <a:ea typeface="Calibri"/>
                          <a:cs typeface="Times New Roman" pitchFamily="18" charset="0"/>
                        </a:rPr>
                        <a:t>veniturilor</a:t>
                      </a:r>
                      <a:r>
                        <a:rPr lang="en-US" sz="1400" dirty="0">
                          <a:effectLst/>
                          <a:latin typeface="Times New Roman" pitchFamily="18" charset="0"/>
                          <a:ea typeface="Calibri"/>
                          <a:cs typeface="Times New Roman" pitchFamily="18" charset="0"/>
                        </a:rPr>
                        <a:t> </a:t>
                      </a: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hMerge="1">
                  <a:txBody>
                    <a:bodyPr/>
                    <a:lstStyle/>
                    <a:p>
                      <a:pPr algn="ctr">
                        <a:lnSpc>
                          <a:spcPct val="115000"/>
                        </a:lnSpc>
                        <a:spcAft>
                          <a:spcPts val="0"/>
                        </a:spcAft>
                      </a:pPr>
                      <a:endParaRPr lang="en-US" sz="1400" dirty="0">
                        <a:effectLst/>
                        <a:latin typeface="Times New Roman" pitchFamily="18" charset="0"/>
                        <a:ea typeface="Calibri"/>
                        <a:cs typeface="Times New Roman" pitchFamily="18" charset="0"/>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hMerge="1">
                  <a:txBody>
                    <a:bodyPr/>
                    <a:lstStyle/>
                    <a:p>
                      <a:endParaRPr lang="en-US"/>
                    </a:p>
                  </a:txBody>
                  <a:tcPr/>
                </a:tc>
              </a:tr>
            </a:tbl>
          </a:graphicData>
        </a:graphic>
      </p:graphicFrame>
    </p:spTree>
    <p:extLst>
      <p:ext uri="{BB962C8B-B14F-4D97-AF65-F5344CB8AC3E}">
        <p14:creationId xmlns:p14="http://schemas.microsoft.com/office/powerpoint/2010/main" val="14304245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228600"/>
            <a:ext cx="8686800" cy="457200"/>
          </a:xfrm>
        </p:spPr>
        <p:txBody>
          <a:bodyPr>
            <a:normAutofit/>
          </a:bodyPr>
          <a:lstStyle/>
          <a:p>
            <a:r>
              <a:rPr lang="ro-RO" sz="2400" b="1" dirty="0">
                <a:solidFill>
                  <a:schemeClr val="tx1"/>
                </a:solidFill>
                <a:latin typeface="Times New Roman" pitchFamily="18" charset="0"/>
                <a:cs typeface="Times New Roman" pitchFamily="18" charset="0"/>
              </a:rPr>
              <a:t>Determinarea </a:t>
            </a:r>
            <a:r>
              <a:rPr lang="ro-RO" sz="2400" b="1" dirty="0" smtClean="0">
                <a:solidFill>
                  <a:schemeClr val="tx1"/>
                </a:solidFill>
                <a:latin typeface="Times New Roman" pitchFamily="18" charset="0"/>
                <a:cs typeface="Times New Roman" pitchFamily="18" charset="0"/>
              </a:rPr>
              <a:t>rentabilității</a:t>
            </a:r>
            <a:endParaRPr lang="en-US" sz="2400" dirty="0">
              <a:solidFill>
                <a:schemeClr val="tx1"/>
              </a:solidFill>
            </a:endParaRPr>
          </a:p>
        </p:txBody>
      </p:sp>
      <p:sp>
        <p:nvSpPr>
          <p:cNvPr id="4" name="Rectangle 3"/>
          <p:cNvSpPr/>
          <p:nvPr/>
        </p:nvSpPr>
        <p:spPr>
          <a:xfrm>
            <a:off x="228600" y="685800"/>
            <a:ext cx="8686800" cy="830997"/>
          </a:xfrm>
          <a:prstGeom prst="rect">
            <a:avLst/>
          </a:prstGeom>
        </p:spPr>
        <p:txBody>
          <a:bodyPr wrap="square">
            <a:spAutoFit/>
          </a:bodyPr>
          <a:lstStyle/>
          <a:p>
            <a:r>
              <a:rPr lang="en-US" sz="1600" dirty="0" err="1">
                <a:latin typeface="Times New Roman" pitchFamily="18" charset="0"/>
                <a:cs typeface="Times New Roman" pitchFamily="18" charset="0"/>
              </a:rPr>
              <a:t>Rentabilitatea</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operatorului</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calculată</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în</a:t>
            </a:r>
            <a:r>
              <a:rPr lang="en-US" sz="1600" dirty="0">
                <a:latin typeface="Times New Roman" pitchFamily="18" charset="0"/>
                <a:cs typeface="Times New Roman" pitchFamily="18" charset="0"/>
              </a:rPr>
              <a:t> lei se </a:t>
            </a:r>
            <a:r>
              <a:rPr lang="en-US" sz="1600" dirty="0" err="1">
                <a:latin typeface="Times New Roman" pitchFamily="18" charset="0"/>
                <a:cs typeface="Times New Roman" pitchFamily="18" charset="0"/>
              </a:rPr>
              <a:t>determină</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pentru</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fiecare</a:t>
            </a:r>
            <a:r>
              <a:rPr lang="en-US" sz="1600" dirty="0">
                <a:latin typeface="Times New Roman" pitchFamily="18" charset="0"/>
                <a:cs typeface="Times New Roman" pitchFamily="18" charset="0"/>
              </a:rPr>
              <a:t> an de </a:t>
            </a:r>
            <a:r>
              <a:rPr lang="en-US" sz="1600" dirty="0" err="1">
                <a:latin typeface="Times New Roman" pitchFamily="18" charset="0"/>
                <a:cs typeface="Times New Roman" pitchFamily="18" charset="0"/>
              </a:rPr>
              <a:t>reglementare</a:t>
            </a:r>
            <a:r>
              <a:rPr lang="en-US" sz="1600" dirty="0">
                <a:latin typeface="Times New Roman" pitchFamily="18" charset="0"/>
                <a:cs typeface="Times New Roman" pitchFamily="18" charset="0"/>
              </a:rPr>
              <a:t> “n” </a:t>
            </a:r>
            <a:r>
              <a:rPr lang="en-US" sz="1600" dirty="0" err="1">
                <a:latin typeface="Times New Roman" pitchFamily="18" charset="0"/>
                <a:cs typeface="Times New Roman" pitchFamily="18" charset="0"/>
              </a:rPr>
              <a:t>reieşind</a:t>
            </a:r>
            <a:r>
              <a:rPr lang="en-US" sz="1600" dirty="0">
                <a:latin typeface="Times New Roman" pitchFamily="18" charset="0"/>
                <a:cs typeface="Times New Roman" pitchFamily="18" charset="0"/>
              </a:rPr>
              <a:t> din </a:t>
            </a:r>
            <a:r>
              <a:rPr lang="en-US" sz="1600" b="1" dirty="0" err="1">
                <a:latin typeface="Times New Roman" pitchFamily="18" charset="0"/>
                <a:cs typeface="Times New Roman" pitchFamily="18" charset="0"/>
              </a:rPr>
              <a:t>valoarea</a:t>
            </a:r>
            <a:r>
              <a:rPr lang="en-US" sz="1600" b="1" dirty="0">
                <a:latin typeface="Times New Roman" pitchFamily="18" charset="0"/>
                <a:cs typeface="Times New Roman" pitchFamily="18" charset="0"/>
              </a:rPr>
              <a:t> </a:t>
            </a:r>
            <a:r>
              <a:rPr lang="en-US" sz="1600" b="1" dirty="0" err="1">
                <a:latin typeface="Times New Roman" pitchFamily="18" charset="0"/>
                <a:cs typeface="Times New Roman" pitchFamily="18" charset="0"/>
              </a:rPr>
              <a:t>netă</a:t>
            </a:r>
            <a:r>
              <a:rPr lang="en-US" sz="1600" b="1" dirty="0">
                <a:latin typeface="Times New Roman" pitchFamily="18" charset="0"/>
                <a:cs typeface="Times New Roman" pitchFamily="18" charset="0"/>
              </a:rPr>
              <a:t> a </a:t>
            </a:r>
            <a:r>
              <a:rPr lang="en-US" sz="1600" b="1" dirty="0" err="1">
                <a:latin typeface="Times New Roman" pitchFamily="18" charset="0"/>
                <a:cs typeface="Times New Roman" pitchFamily="18" charset="0"/>
              </a:rPr>
              <a:t>imobilizărilor</a:t>
            </a:r>
            <a:r>
              <a:rPr lang="en-US" sz="1600" b="1" dirty="0">
                <a:latin typeface="Times New Roman" pitchFamily="18" charset="0"/>
                <a:cs typeface="Times New Roman" pitchFamily="18" charset="0"/>
              </a:rPr>
              <a:t> </a:t>
            </a:r>
            <a:r>
              <a:rPr lang="en-US" sz="1600" b="1" dirty="0" err="1">
                <a:latin typeface="Times New Roman" pitchFamily="18" charset="0"/>
                <a:cs typeface="Times New Roman" pitchFamily="18" charset="0"/>
              </a:rPr>
              <a:t>corporale</a:t>
            </a:r>
            <a:r>
              <a:rPr lang="en-US" sz="1600" b="1" dirty="0">
                <a:latin typeface="Times New Roman" pitchFamily="18" charset="0"/>
                <a:cs typeface="Times New Roman" pitchFamily="18" charset="0"/>
              </a:rPr>
              <a:t> </a:t>
            </a:r>
            <a:r>
              <a:rPr lang="en-US" sz="1600" b="1" dirty="0" err="1">
                <a:latin typeface="Times New Roman" pitchFamily="18" charset="0"/>
                <a:cs typeface="Times New Roman" pitchFamily="18" charset="0"/>
              </a:rPr>
              <a:t>şi</a:t>
            </a:r>
            <a:r>
              <a:rPr lang="en-US" sz="1600" b="1" dirty="0">
                <a:latin typeface="Times New Roman" pitchFamily="18" charset="0"/>
                <a:cs typeface="Times New Roman" pitchFamily="18" charset="0"/>
              </a:rPr>
              <a:t> </a:t>
            </a:r>
            <a:r>
              <a:rPr lang="en-US" sz="1600" b="1" dirty="0" err="1" smtClean="0">
                <a:latin typeface="Times New Roman" pitchFamily="18" charset="0"/>
                <a:cs typeface="Times New Roman" pitchFamily="18" charset="0"/>
              </a:rPr>
              <a:t>necorporale</a:t>
            </a:r>
            <a:r>
              <a:rPr lang="ro-RO" sz="1600" b="1" dirty="0" smtClean="0">
                <a:latin typeface="Times New Roman" pitchFamily="18" charset="0"/>
                <a:cs typeface="Times New Roman" pitchFamily="18" charset="0"/>
              </a:rPr>
              <a:t> (</a:t>
            </a:r>
            <a:r>
              <a:rPr lang="vi-VN" sz="1600" b="1" i="1" dirty="0" smtClean="0">
                <a:latin typeface="Times New Roman" pitchFamily="18" charset="0"/>
                <a:cs typeface="Times New Roman" pitchFamily="18" charset="0"/>
              </a:rPr>
              <a:t>VNI</a:t>
            </a:r>
            <a:r>
              <a:rPr lang="vi-VN" sz="1600" b="1" i="1" baseline="-25000" dirty="0" smtClean="0">
                <a:latin typeface="Times New Roman" pitchFamily="18" charset="0"/>
                <a:cs typeface="Times New Roman" pitchFamily="18" charset="0"/>
              </a:rPr>
              <a:t>n</a:t>
            </a:r>
            <a:r>
              <a:rPr lang="ro-RO" sz="1600" b="1"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utilizate</a:t>
            </a:r>
            <a:r>
              <a:rPr lang="en-US" sz="1600" dirty="0" smtClean="0">
                <a:latin typeface="Times New Roman" pitchFamily="18" charset="0"/>
                <a:cs typeface="Times New Roman" pitchFamily="18" charset="0"/>
              </a:rPr>
              <a:t> </a:t>
            </a:r>
            <a:r>
              <a:rPr lang="en-US" sz="1600" dirty="0" err="1">
                <a:latin typeface="Times New Roman" pitchFamily="18" charset="0"/>
                <a:cs typeface="Times New Roman" pitchFamily="18" charset="0"/>
              </a:rPr>
              <a:t>în</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procesul</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furnizării</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serviciului</a:t>
            </a:r>
            <a:r>
              <a:rPr lang="en-US" sz="1600" dirty="0">
                <a:latin typeface="Times New Roman" pitchFamily="18" charset="0"/>
                <a:cs typeface="Times New Roman" pitchFamily="18" charset="0"/>
              </a:rPr>
              <a:t> public de </a:t>
            </a:r>
            <a:r>
              <a:rPr lang="en-US" sz="1600" dirty="0" err="1">
                <a:latin typeface="Times New Roman" pitchFamily="18" charset="0"/>
                <a:cs typeface="Times New Roman" pitchFamily="18" charset="0"/>
              </a:rPr>
              <a:t>alimentare</a:t>
            </a:r>
            <a:r>
              <a:rPr lang="en-US" sz="1600" dirty="0">
                <a:latin typeface="Times New Roman" pitchFamily="18" charset="0"/>
                <a:cs typeface="Times New Roman" pitchFamily="18" charset="0"/>
              </a:rPr>
              <a:t> cu </a:t>
            </a:r>
            <a:r>
              <a:rPr lang="en-US" sz="1600" dirty="0" err="1">
                <a:latin typeface="Times New Roman" pitchFamily="18" charset="0"/>
                <a:cs typeface="Times New Roman" pitchFamily="18" charset="0"/>
              </a:rPr>
              <a:t>apă</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şi</a:t>
            </a:r>
            <a:r>
              <a:rPr lang="en-US" sz="1600" dirty="0">
                <a:latin typeface="Times New Roman" pitchFamily="18" charset="0"/>
                <a:cs typeface="Times New Roman" pitchFamily="18" charset="0"/>
              </a:rPr>
              <a:t> de </a:t>
            </a:r>
            <a:r>
              <a:rPr lang="en-US" sz="1600" dirty="0" err="1">
                <a:latin typeface="Times New Roman" pitchFamily="18" charset="0"/>
                <a:cs typeface="Times New Roman" pitchFamily="18" charset="0"/>
              </a:rPr>
              <a:t>canalizarea</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şi</a:t>
            </a:r>
            <a:r>
              <a:rPr lang="en-US" sz="1600" dirty="0">
                <a:latin typeface="Times New Roman" pitchFamily="18" charset="0"/>
                <a:cs typeface="Times New Roman" pitchFamily="18" charset="0"/>
              </a:rPr>
              <a:t> </a:t>
            </a:r>
            <a:r>
              <a:rPr lang="en-US" sz="1600" b="1" dirty="0" err="1">
                <a:latin typeface="Times New Roman" pitchFamily="18" charset="0"/>
                <a:cs typeface="Times New Roman" pitchFamily="18" charset="0"/>
              </a:rPr>
              <a:t>ratei</a:t>
            </a:r>
            <a:r>
              <a:rPr lang="en-US" sz="1600" b="1" dirty="0">
                <a:latin typeface="Times New Roman" pitchFamily="18" charset="0"/>
                <a:cs typeface="Times New Roman" pitchFamily="18" charset="0"/>
              </a:rPr>
              <a:t> de </a:t>
            </a:r>
            <a:r>
              <a:rPr lang="en-US" sz="1600" b="1" dirty="0" err="1">
                <a:latin typeface="Times New Roman" pitchFamily="18" charset="0"/>
                <a:cs typeface="Times New Roman" pitchFamily="18" charset="0"/>
              </a:rPr>
              <a:t>rentabilitate</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în</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baza</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formulei</a:t>
            </a:r>
            <a:r>
              <a:rPr lang="en-US" sz="1600" dirty="0">
                <a:latin typeface="Times New Roman" pitchFamily="18" charset="0"/>
                <a:cs typeface="Times New Roman" pitchFamily="18" charset="0"/>
              </a:rPr>
              <a:t>:</a:t>
            </a:r>
          </a:p>
        </p:txBody>
      </p:sp>
      <p:pic>
        <p:nvPicPr>
          <p:cNvPr id="1026" name="Picture 2"/>
          <p:cNvPicPr>
            <a:picLocks noChangeAspect="1" noChangeArrowheads="1"/>
          </p:cNvPicPr>
          <p:nvPr/>
        </p:nvPicPr>
        <p:blipFill>
          <a:blip r:embed="rId2">
            <a:clrChange>
              <a:clrFrom>
                <a:srgbClr val="FCFEFC"/>
              </a:clrFrom>
              <a:clrTo>
                <a:srgbClr val="FCFEFC">
                  <a:alpha val="0"/>
                </a:srgbClr>
              </a:clrTo>
            </a:clrChange>
            <a:duotone>
              <a:prstClr val="black"/>
              <a:schemeClr val="bg2">
                <a:lumMod val="60000"/>
                <a:lumOff val="40000"/>
                <a:tint val="45000"/>
                <a:satMod val="400000"/>
              </a:schemeClr>
            </a:duotone>
            <a:extLst>
              <a:ext uri="{28A0092B-C50C-407E-A947-70E740481C1C}">
                <a14:useLocalDpi xmlns:a14="http://schemas.microsoft.com/office/drawing/2010/main" val="0"/>
              </a:ext>
            </a:extLst>
          </a:blip>
          <a:srcRect/>
          <a:stretch>
            <a:fillRect/>
          </a:stretch>
        </p:blipFill>
        <p:spPr bwMode="auto">
          <a:xfrm>
            <a:off x="3276600" y="1516265"/>
            <a:ext cx="2057400" cy="305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28598" y="1946047"/>
            <a:ext cx="8763001" cy="3985706"/>
          </a:xfrm>
          <a:prstGeom prst="rect">
            <a:avLst/>
          </a:prstGeom>
          <a:noFill/>
        </p:spPr>
        <p:txBody>
          <a:bodyPr wrap="square" rtlCol="0">
            <a:spAutoFit/>
          </a:bodyPr>
          <a:lstStyle/>
          <a:p>
            <a:r>
              <a:rPr lang="vi-VN" sz="1500" dirty="0">
                <a:latin typeface="Times New Roman" pitchFamily="18" charset="0"/>
                <a:cs typeface="Times New Roman" pitchFamily="18" charset="0"/>
              </a:rPr>
              <a:t>unde:</a:t>
            </a:r>
          </a:p>
          <a:p>
            <a:endParaRPr lang="ro-RO" sz="1500" b="1" i="1" dirty="0" smtClean="0">
              <a:latin typeface="Times New Roman" pitchFamily="18" charset="0"/>
              <a:cs typeface="Times New Roman" pitchFamily="18" charset="0"/>
            </a:endParaRPr>
          </a:p>
          <a:p>
            <a:r>
              <a:rPr lang="vi-VN" sz="1500" b="1" i="1" dirty="0" smtClean="0">
                <a:latin typeface="Times New Roman" pitchFamily="18" charset="0"/>
                <a:cs typeface="Times New Roman" pitchFamily="18" charset="0"/>
              </a:rPr>
              <a:t>VI</a:t>
            </a:r>
            <a:r>
              <a:rPr lang="vi-VN" sz="1500" b="1" i="1" baseline="-25000" dirty="0" smtClean="0">
                <a:latin typeface="Times New Roman" pitchFamily="18" charset="0"/>
                <a:cs typeface="Times New Roman" pitchFamily="18" charset="0"/>
              </a:rPr>
              <a:t>n</a:t>
            </a:r>
            <a:r>
              <a:rPr lang="vi-VN" sz="1500" dirty="0" smtClean="0">
                <a:latin typeface="Times New Roman" pitchFamily="18" charset="0"/>
                <a:cs typeface="Times New Roman" pitchFamily="18" charset="0"/>
              </a:rPr>
              <a:t> </a:t>
            </a:r>
            <a:r>
              <a:rPr lang="vi-VN" sz="1500" dirty="0">
                <a:latin typeface="Times New Roman" pitchFamily="18" charset="0"/>
                <a:cs typeface="Times New Roman" pitchFamily="18" charset="0"/>
              </a:rPr>
              <a:t>– este valoarea, la costul de intrare, a imobilizărilor corporale şi necorporale amortizabile ale operatorului;</a:t>
            </a:r>
          </a:p>
          <a:p>
            <a:r>
              <a:rPr lang="vi-VN" sz="1500" b="1" i="1" dirty="0">
                <a:latin typeface="Times New Roman" pitchFamily="18" charset="0"/>
                <a:cs typeface="Times New Roman" pitchFamily="18" charset="0"/>
              </a:rPr>
              <a:t>FAI</a:t>
            </a:r>
            <a:r>
              <a:rPr lang="vi-VN" sz="1500" b="1" i="1" baseline="-25000" dirty="0">
                <a:latin typeface="Times New Roman" pitchFamily="18" charset="0"/>
                <a:cs typeface="Times New Roman" pitchFamily="18" charset="0"/>
              </a:rPr>
              <a:t>n </a:t>
            </a:r>
            <a:r>
              <a:rPr lang="vi-VN" sz="1500" dirty="0">
                <a:latin typeface="Times New Roman" pitchFamily="18" charset="0"/>
                <a:cs typeface="Times New Roman" pitchFamily="18" charset="0"/>
              </a:rPr>
              <a:t>– amortizarea acumulată a imobilizărilor corporale şi necorporale amortizabile de la darea lor în exploatare până la începutul anului “n”;</a:t>
            </a:r>
          </a:p>
          <a:p>
            <a:endParaRPr lang="ro-RO" sz="1500" dirty="0" smtClean="0">
              <a:latin typeface="Times New Roman" pitchFamily="18" charset="0"/>
              <a:cs typeface="Times New Roman" pitchFamily="18" charset="0"/>
            </a:endParaRPr>
          </a:p>
          <a:p>
            <a:r>
              <a:rPr lang="ro-RO" sz="1500" dirty="0" smtClean="0">
                <a:latin typeface="Times New Roman" pitchFamily="18" charset="0"/>
                <a:cs typeface="Times New Roman" pitchFamily="18" charset="0"/>
              </a:rPr>
              <a:t>Nu</a:t>
            </a:r>
            <a:r>
              <a:rPr lang="vi-VN" sz="1500" dirty="0" smtClean="0">
                <a:latin typeface="Times New Roman" pitchFamily="18" charset="0"/>
                <a:cs typeface="Times New Roman" pitchFamily="18" charset="0"/>
              </a:rPr>
              <a:t> </a:t>
            </a:r>
            <a:r>
              <a:rPr lang="vi-VN" sz="1500" dirty="0">
                <a:latin typeface="Times New Roman" pitchFamily="18" charset="0"/>
                <a:cs typeface="Times New Roman" pitchFamily="18" charset="0"/>
              </a:rPr>
              <a:t>se includ </a:t>
            </a:r>
            <a:r>
              <a:rPr lang="vi-VN" sz="1500" dirty="0" smtClean="0">
                <a:latin typeface="Times New Roman" pitchFamily="18" charset="0"/>
                <a:cs typeface="Times New Roman" pitchFamily="18" charset="0"/>
              </a:rPr>
              <a:t>imobilizăril</a:t>
            </a:r>
            <a:r>
              <a:rPr lang="ro-RO" sz="1500" dirty="0" smtClean="0">
                <a:latin typeface="Times New Roman" pitchFamily="18" charset="0"/>
                <a:cs typeface="Times New Roman" pitchFamily="18" charset="0"/>
              </a:rPr>
              <a:t>e</a:t>
            </a:r>
            <a:r>
              <a:rPr lang="vi-VN" sz="1500" dirty="0" smtClean="0">
                <a:latin typeface="Times New Roman" pitchFamily="18" charset="0"/>
                <a:cs typeface="Times New Roman" pitchFamily="18" charset="0"/>
              </a:rPr>
              <a:t> </a:t>
            </a:r>
            <a:r>
              <a:rPr lang="vi-VN" sz="1500" dirty="0">
                <a:latin typeface="Times New Roman" pitchFamily="18" charset="0"/>
                <a:cs typeface="Times New Roman" pitchFamily="18" charset="0"/>
              </a:rPr>
              <a:t>corporale şi necorporale ale </a:t>
            </a:r>
            <a:r>
              <a:rPr lang="vi-VN" sz="1500" dirty="0" smtClean="0">
                <a:latin typeface="Times New Roman" pitchFamily="18" charset="0"/>
                <a:cs typeface="Times New Roman" pitchFamily="18" charset="0"/>
              </a:rPr>
              <a:t>operatorului</a:t>
            </a:r>
            <a:r>
              <a:rPr lang="ro-RO" sz="1500" dirty="0" smtClean="0">
                <a:latin typeface="Times New Roman" pitchFamily="18" charset="0"/>
                <a:cs typeface="Times New Roman" pitchFamily="18" charset="0"/>
              </a:rPr>
              <a:t>:</a:t>
            </a:r>
          </a:p>
          <a:p>
            <a:pPr marL="285750" indent="-285750">
              <a:buFont typeface="Wingdings" pitchFamily="2" charset="2"/>
              <a:buChar char="q"/>
            </a:pPr>
            <a:r>
              <a:rPr lang="vi-VN" sz="1500" dirty="0" smtClean="0">
                <a:latin typeface="Times New Roman" pitchFamily="18" charset="0"/>
                <a:cs typeface="Times New Roman" pitchFamily="18" charset="0"/>
              </a:rPr>
              <a:t>date </a:t>
            </a:r>
            <a:r>
              <a:rPr lang="vi-VN" sz="1500" dirty="0">
                <a:latin typeface="Times New Roman" pitchFamily="18" charset="0"/>
                <a:cs typeface="Times New Roman" pitchFamily="18" charset="0"/>
              </a:rPr>
              <a:t>în locaţiune, </a:t>
            </a:r>
            <a:endParaRPr lang="ro-RO" sz="1500" dirty="0" smtClean="0">
              <a:latin typeface="Times New Roman" pitchFamily="18" charset="0"/>
              <a:cs typeface="Times New Roman" pitchFamily="18" charset="0"/>
            </a:endParaRPr>
          </a:p>
          <a:p>
            <a:pPr marL="285750" indent="-285750">
              <a:buFont typeface="Wingdings" pitchFamily="2" charset="2"/>
              <a:buChar char="q"/>
            </a:pPr>
            <a:r>
              <a:rPr lang="vi-VN" sz="1500" dirty="0" smtClean="0">
                <a:latin typeface="Times New Roman" pitchFamily="18" charset="0"/>
                <a:cs typeface="Times New Roman" pitchFamily="18" charset="0"/>
              </a:rPr>
              <a:t>a </a:t>
            </a:r>
            <a:r>
              <a:rPr lang="vi-VN" sz="1500" dirty="0">
                <a:latin typeface="Times New Roman" pitchFamily="18" charset="0"/>
                <a:cs typeface="Times New Roman" pitchFamily="18" charset="0"/>
              </a:rPr>
              <a:t>obiectelor locative, </a:t>
            </a:r>
            <a:endParaRPr lang="ro-RO" sz="1500" dirty="0" smtClean="0">
              <a:latin typeface="Times New Roman" pitchFamily="18" charset="0"/>
              <a:cs typeface="Times New Roman" pitchFamily="18" charset="0"/>
            </a:endParaRPr>
          </a:p>
          <a:p>
            <a:pPr marL="285750" indent="-285750">
              <a:buFont typeface="Wingdings" pitchFamily="2" charset="2"/>
              <a:buChar char="q"/>
            </a:pPr>
            <a:r>
              <a:rPr lang="vi-VN" sz="1500" dirty="0" smtClean="0">
                <a:latin typeface="Times New Roman" pitchFamily="18" charset="0"/>
                <a:cs typeface="Times New Roman" pitchFamily="18" charset="0"/>
              </a:rPr>
              <a:t>de </a:t>
            </a:r>
            <a:r>
              <a:rPr lang="vi-VN" sz="1500" dirty="0">
                <a:latin typeface="Times New Roman" pitchFamily="18" charset="0"/>
                <a:cs typeface="Times New Roman" pitchFamily="18" charset="0"/>
              </a:rPr>
              <a:t>menire social – culturală, </a:t>
            </a:r>
            <a:endParaRPr lang="ro-RO" sz="1500" dirty="0" smtClean="0">
              <a:latin typeface="Times New Roman" pitchFamily="18" charset="0"/>
              <a:cs typeface="Times New Roman" pitchFamily="18" charset="0"/>
            </a:endParaRPr>
          </a:p>
          <a:p>
            <a:pPr marL="285750" indent="-285750">
              <a:buFont typeface="Wingdings" pitchFamily="2" charset="2"/>
              <a:buChar char="q"/>
            </a:pPr>
            <a:r>
              <a:rPr lang="ro-RO" sz="1500" dirty="0" smtClean="0">
                <a:latin typeface="Times New Roman" pitchFamily="18" charset="0"/>
                <a:cs typeface="Times New Roman" pitchFamily="18" charset="0"/>
              </a:rPr>
              <a:t>i</a:t>
            </a:r>
            <a:r>
              <a:rPr lang="vi-VN" sz="1500" dirty="0" smtClean="0">
                <a:latin typeface="Times New Roman" pitchFamily="18" charset="0"/>
                <a:cs typeface="Times New Roman" pitchFamily="18" charset="0"/>
              </a:rPr>
              <a:t>mobilizărilor </a:t>
            </a:r>
            <a:r>
              <a:rPr lang="vi-VN" sz="1500" dirty="0">
                <a:latin typeface="Times New Roman" pitchFamily="18" charset="0"/>
                <a:cs typeface="Times New Roman" pitchFamily="18" charset="0"/>
              </a:rPr>
              <a:t>finanţate din donaţii, din contul alocărilor şi subvenţiilor din bugetele locale şi bugetul de stat, </a:t>
            </a:r>
            <a:endParaRPr lang="ro-RO" sz="1500" dirty="0" smtClean="0">
              <a:latin typeface="Times New Roman" pitchFamily="18" charset="0"/>
              <a:cs typeface="Times New Roman" pitchFamily="18" charset="0"/>
            </a:endParaRPr>
          </a:p>
          <a:p>
            <a:pPr marL="285750" indent="-285750">
              <a:buFont typeface="Wingdings" pitchFamily="2" charset="2"/>
              <a:buChar char="q"/>
            </a:pPr>
            <a:r>
              <a:rPr lang="vi-VN" sz="1500" dirty="0" smtClean="0">
                <a:latin typeface="Times New Roman" pitchFamily="18" charset="0"/>
                <a:cs typeface="Times New Roman" pitchFamily="18" charset="0"/>
              </a:rPr>
              <a:t>transmise </a:t>
            </a:r>
            <a:r>
              <a:rPr lang="vi-VN" sz="1500" dirty="0">
                <a:latin typeface="Times New Roman" pitchFamily="18" charset="0"/>
                <a:cs typeface="Times New Roman" pitchFamily="18" charset="0"/>
              </a:rPr>
              <a:t>operatorului cu titlu gratuit sau la deservire tehnică, </a:t>
            </a:r>
            <a:endParaRPr lang="ro-RO" sz="1500" dirty="0" smtClean="0">
              <a:latin typeface="Times New Roman" pitchFamily="18" charset="0"/>
              <a:cs typeface="Times New Roman" pitchFamily="18" charset="0"/>
            </a:endParaRPr>
          </a:p>
          <a:p>
            <a:pPr marL="285750" indent="-285750">
              <a:buFont typeface="Wingdings" pitchFamily="2" charset="2"/>
              <a:buChar char="q"/>
            </a:pPr>
            <a:r>
              <a:rPr lang="vi-VN" sz="1500" dirty="0" smtClean="0">
                <a:latin typeface="Times New Roman" pitchFamily="18" charset="0"/>
                <a:cs typeface="Times New Roman" pitchFamily="18" charset="0"/>
              </a:rPr>
              <a:t>imobilizărilor </a:t>
            </a:r>
            <a:r>
              <a:rPr lang="vi-VN" sz="1500" dirty="0">
                <a:latin typeface="Times New Roman" pitchFamily="18" charset="0"/>
                <a:cs typeface="Times New Roman" pitchFamily="18" charset="0"/>
              </a:rPr>
              <a:t>finanţate din contul tarifelor de racordare şi tarifului distinct achitat de consumatori, </a:t>
            </a:r>
            <a:endParaRPr lang="ro-RO" sz="1500" dirty="0" smtClean="0">
              <a:latin typeface="Times New Roman" pitchFamily="18" charset="0"/>
              <a:cs typeface="Times New Roman" pitchFamily="18" charset="0"/>
            </a:endParaRPr>
          </a:p>
          <a:p>
            <a:pPr marL="285750" indent="-285750">
              <a:buFont typeface="Wingdings" pitchFamily="2" charset="2"/>
              <a:buChar char="q"/>
            </a:pPr>
            <a:r>
              <a:rPr lang="vi-VN" sz="1500" dirty="0" smtClean="0">
                <a:latin typeface="Times New Roman" pitchFamily="18" charset="0"/>
                <a:cs typeface="Times New Roman" pitchFamily="18" charset="0"/>
              </a:rPr>
              <a:t>a </a:t>
            </a:r>
            <a:r>
              <a:rPr lang="vi-VN" sz="1500" dirty="0">
                <a:latin typeface="Times New Roman" pitchFamily="18" charset="0"/>
                <a:cs typeface="Times New Roman" pitchFamily="18" charset="0"/>
              </a:rPr>
              <a:t>imobilizărilor în curs de execuţie, a celor care nu sunt destinate şi/sau nu pot fi utilizate pentru furnizarea serviciului public de alimentare cu apă, de canalizare şi epurare a apelor uzate</a:t>
            </a:r>
            <a:r>
              <a:rPr lang="vi-VN" sz="1500" dirty="0" smtClean="0">
                <a:latin typeface="Times New Roman" pitchFamily="18" charset="0"/>
                <a:cs typeface="Times New Roman" pitchFamily="18" charset="0"/>
              </a:rPr>
              <a:t>;</a:t>
            </a:r>
            <a:endParaRPr lang="ro-RO" sz="1500" dirty="0" smtClean="0">
              <a:latin typeface="Times New Roman" pitchFamily="18" charset="0"/>
              <a:cs typeface="Times New Roman" pitchFamily="18" charset="0"/>
            </a:endParaRPr>
          </a:p>
          <a:p>
            <a:r>
              <a:rPr lang="vi-VN" sz="1400" dirty="0">
                <a:latin typeface="Times New Roman" pitchFamily="18" charset="0"/>
                <a:cs typeface="Times New Roman" pitchFamily="18" charset="0"/>
              </a:rPr>
              <a:t/>
            </a:r>
            <a:br>
              <a:rPr lang="vi-VN" sz="1400" dirty="0">
                <a:latin typeface="Times New Roman" pitchFamily="18" charset="0"/>
                <a:cs typeface="Times New Roman" pitchFamily="18" charset="0"/>
              </a:rPr>
            </a:br>
            <a:endParaRPr lang="en-US" sz="1400" dirty="0">
              <a:latin typeface="Times New Roman" pitchFamily="18" charset="0"/>
              <a:cs typeface="Times New Roman" pitchFamily="18" charset="0"/>
            </a:endParaRPr>
          </a:p>
        </p:txBody>
      </p:sp>
      <p:pic>
        <p:nvPicPr>
          <p:cNvPr id="1029" name="Picture 5"/>
          <p:cNvPicPr>
            <a:picLocks noChangeAspect="1" noChangeArrowheads="1"/>
          </p:cNvPicPr>
          <p:nvPr/>
        </p:nvPicPr>
        <p:blipFill>
          <a:blip r:embed="rId3">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847725" y="1981064"/>
            <a:ext cx="2066925" cy="279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3556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304800"/>
            <a:ext cx="8763000" cy="6172200"/>
          </a:xfrm>
        </p:spPr>
        <p:txBody>
          <a:bodyPr>
            <a:noAutofit/>
          </a:bodyPr>
          <a:lstStyle/>
          <a:p>
            <a:pPr marL="0" indent="0" algn="ctr">
              <a:lnSpc>
                <a:spcPct val="80000"/>
              </a:lnSpc>
              <a:buNone/>
            </a:pPr>
            <a:r>
              <a:rPr lang="ro-RO" b="1" dirty="0" smtClean="0">
                <a:solidFill>
                  <a:schemeClr val="tx1"/>
                </a:solidFill>
                <a:latin typeface="Times New Roman" pitchFamily="18" charset="0"/>
                <a:cs typeface="Times New Roman" pitchFamily="18" charset="0"/>
              </a:rPr>
              <a:t>Cadrul Legal</a:t>
            </a:r>
          </a:p>
          <a:p>
            <a:pPr marL="0" indent="0" algn="ctr">
              <a:lnSpc>
                <a:spcPct val="80000"/>
              </a:lnSpc>
              <a:buNone/>
            </a:pPr>
            <a:endParaRPr lang="ro-RO" sz="1800" b="1" dirty="0" smtClean="0">
              <a:solidFill>
                <a:schemeClr val="bg1"/>
              </a:solidFill>
              <a:latin typeface="Times New Roman" pitchFamily="18" charset="0"/>
              <a:cs typeface="Times New Roman" pitchFamily="18" charset="0"/>
            </a:endParaRPr>
          </a:p>
          <a:p>
            <a:pPr>
              <a:lnSpc>
                <a:spcPct val="80000"/>
              </a:lnSpc>
              <a:buClrTx/>
              <a:buFont typeface="Wingdings" pitchFamily="2" charset="2"/>
              <a:buChar char="q"/>
            </a:pPr>
            <a:r>
              <a:rPr lang="en-US" sz="1600" b="1" i="1" dirty="0" err="1" smtClean="0">
                <a:solidFill>
                  <a:schemeClr val="tx1"/>
                </a:solidFill>
                <a:latin typeface="Times New Roman" pitchFamily="18" charset="0"/>
                <a:cs typeface="Times New Roman" pitchFamily="18" charset="0"/>
              </a:rPr>
              <a:t>Legea</a:t>
            </a:r>
            <a:r>
              <a:rPr lang="en-US" sz="1600" b="1" i="1" dirty="0" smtClean="0">
                <a:solidFill>
                  <a:schemeClr val="tx1"/>
                </a:solidFill>
                <a:latin typeface="Times New Roman" pitchFamily="18" charset="0"/>
                <a:cs typeface="Times New Roman" pitchFamily="18" charset="0"/>
              </a:rPr>
              <a:t> </a:t>
            </a:r>
            <a:r>
              <a:rPr lang="en-US" sz="1600" b="1" i="1" dirty="0">
                <a:solidFill>
                  <a:schemeClr val="tx1"/>
                </a:solidFill>
                <a:latin typeface="Times New Roman" pitchFamily="18" charset="0"/>
                <a:cs typeface="Times New Roman" pitchFamily="18" charset="0"/>
              </a:rPr>
              <a:t>nr.</a:t>
            </a:r>
            <a:r>
              <a:rPr lang="ro-RO" sz="1600" b="1" i="1" dirty="0">
                <a:solidFill>
                  <a:schemeClr val="tx1"/>
                </a:solidFill>
                <a:latin typeface="Times New Roman" pitchFamily="18" charset="0"/>
                <a:cs typeface="Times New Roman" pitchFamily="18" charset="0"/>
              </a:rPr>
              <a:t> </a:t>
            </a:r>
            <a:r>
              <a:rPr lang="en-US" sz="1600" b="1" i="1" dirty="0">
                <a:solidFill>
                  <a:schemeClr val="tx1"/>
                </a:solidFill>
                <a:latin typeface="Times New Roman" pitchFamily="18" charset="0"/>
                <a:cs typeface="Times New Roman" pitchFamily="18" charset="0"/>
              </a:rPr>
              <a:t>303 din 13.12.2013 </a:t>
            </a:r>
            <a:r>
              <a:rPr lang="en-US" sz="1600" b="1" i="1" dirty="0" err="1">
                <a:solidFill>
                  <a:schemeClr val="tx1"/>
                </a:solidFill>
                <a:latin typeface="Times New Roman" pitchFamily="18" charset="0"/>
                <a:cs typeface="Times New Roman" pitchFamily="18" charset="0"/>
              </a:rPr>
              <a:t>privind</a:t>
            </a:r>
            <a:r>
              <a:rPr lang="en-US" sz="1600" b="1" i="1" dirty="0">
                <a:solidFill>
                  <a:schemeClr val="tx1"/>
                </a:solidFill>
                <a:latin typeface="Times New Roman" pitchFamily="18" charset="0"/>
                <a:cs typeface="Times New Roman" pitchFamily="18" charset="0"/>
              </a:rPr>
              <a:t> </a:t>
            </a:r>
            <a:r>
              <a:rPr lang="en-US" sz="1600" b="1" i="1" dirty="0" err="1">
                <a:solidFill>
                  <a:schemeClr val="tx1"/>
                </a:solidFill>
                <a:latin typeface="Times New Roman" pitchFamily="18" charset="0"/>
                <a:cs typeface="Times New Roman" pitchFamily="18" charset="0"/>
              </a:rPr>
              <a:t>serviciul</a:t>
            </a:r>
            <a:r>
              <a:rPr lang="en-US" sz="1600" b="1" i="1" dirty="0">
                <a:solidFill>
                  <a:schemeClr val="tx1"/>
                </a:solidFill>
                <a:latin typeface="Times New Roman" pitchFamily="18" charset="0"/>
                <a:cs typeface="Times New Roman" pitchFamily="18" charset="0"/>
              </a:rPr>
              <a:t> public de </a:t>
            </a:r>
            <a:r>
              <a:rPr lang="en-US" sz="1600" b="1" i="1" dirty="0" err="1">
                <a:solidFill>
                  <a:schemeClr val="tx1"/>
                </a:solidFill>
                <a:latin typeface="Times New Roman" pitchFamily="18" charset="0"/>
                <a:cs typeface="Times New Roman" pitchFamily="18" charset="0"/>
              </a:rPr>
              <a:t>alimentare</a:t>
            </a:r>
            <a:r>
              <a:rPr lang="en-US" sz="1600" b="1" i="1" dirty="0">
                <a:solidFill>
                  <a:schemeClr val="tx1"/>
                </a:solidFill>
                <a:latin typeface="Times New Roman" pitchFamily="18" charset="0"/>
                <a:cs typeface="Times New Roman" pitchFamily="18" charset="0"/>
              </a:rPr>
              <a:t> cu a</a:t>
            </a:r>
            <a:r>
              <a:rPr lang="ro-RO" sz="1600" b="1" i="1" dirty="0" err="1">
                <a:solidFill>
                  <a:schemeClr val="tx1"/>
                </a:solidFill>
                <a:latin typeface="Times New Roman" pitchFamily="18" charset="0"/>
                <a:cs typeface="Times New Roman" pitchFamily="18" charset="0"/>
              </a:rPr>
              <a:t>pă</a:t>
            </a:r>
            <a:r>
              <a:rPr lang="ro-RO" sz="1600" b="1" i="1" dirty="0">
                <a:solidFill>
                  <a:schemeClr val="tx1"/>
                </a:solidFill>
                <a:latin typeface="Times New Roman" pitchFamily="18" charset="0"/>
                <a:cs typeface="Times New Roman" pitchFamily="18" charset="0"/>
              </a:rPr>
              <a:t> și </a:t>
            </a:r>
            <a:r>
              <a:rPr lang="ro-RO" sz="1600" b="1" i="1" dirty="0" smtClean="0">
                <a:solidFill>
                  <a:schemeClr val="tx1"/>
                </a:solidFill>
                <a:latin typeface="Times New Roman" pitchFamily="18" charset="0"/>
                <a:cs typeface="Times New Roman" pitchFamily="18" charset="0"/>
              </a:rPr>
              <a:t>canalizare</a:t>
            </a:r>
          </a:p>
          <a:p>
            <a:pPr marL="0" indent="0">
              <a:lnSpc>
                <a:spcPct val="80000"/>
              </a:lnSpc>
              <a:buClrTx/>
              <a:buNone/>
            </a:pPr>
            <a:endParaRPr lang="ro-RO" sz="1600" b="1" i="1" dirty="0" smtClean="0">
              <a:solidFill>
                <a:schemeClr val="tx1"/>
              </a:solidFill>
              <a:latin typeface="Times New Roman" pitchFamily="18" charset="0"/>
              <a:cs typeface="Times New Roman" pitchFamily="18" charset="0"/>
            </a:endParaRPr>
          </a:p>
          <a:p>
            <a:pPr>
              <a:lnSpc>
                <a:spcPct val="80000"/>
              </a:lnSpc>
              <a:buClrTx/>
              <a:buFont typeface="Wingdings" pitchFamily="2" charset="2"/>
              <a:buChar char="v"/>
            </a:pPr>
            <a:r>
              <a:rPr lang="vi-VN" sz="1600" b="1" dirty="0" smtClean="0">
                <a:solidFill>
                  <a:schemeClr val="tx1"/>
                </a:solidFill>
                <a:latin typeface="Times New Roman" pitchFamily="18" charset="0"/>
                <a:cs typeface="Times New Roman" pitchFamily="18" charset="0"/>
              </a:rPr>
              <a:t>Articolul </a:t>
            </a:r>
            <a:r>
              <a:rPr lang="vi-VN" sz="1600" b="1" dirty="0">
                <a:solidFill>
                  <a:schemeClr val="tx1"/>
                </a:solidFill>
                <a:latin typeface="Times New Roman" pitchFamily="18" charset="0"/>
                <a:cs typeface="Times New Roman" pitchFamily="18" charset="0"/>
              </a:rPr>
              <a:t>7</a:t>
            </a:r>
            <a:r>
              <a:rPr lang="ro-RO" sz="1600" b="1" dirty="0">
                <a:solidFill>
                  <a:schemeClr val="tx1"/>
                </a:solidFill>
                <a:latin typeface="Times New Roman" pitchFamily="18" charset="0"/>
                <a:cs typeface="Times New Roman" pitchFamily="18" charset="0"/>
              </a:rPr>
              <a:t>: </a:t>
            </a:r>
            <a:r>
              <a:rPr lang="ro-RO" sz="1600" dirty="0">
                <a:solidFill>
                  <a:schemeClr val="tx1"/>
                </a:solidFill>
                <a:latin typeface="Times New Roman" pitchFamily="18" charset="0"/>
                <a:cs typeface="Times New Roman" pitchFamily="18" charset="0"/>
              </a:rPr>
              <a:t>Reglementarea serviciului public de alimentare cu apă și canalizare</a:t>
            </a:r>
          </a:p>
          <a:p>
            <a:pPr marL="0" indent="0">
              <a:buNone/>
            </a:pPr>
            <a:r>
              <a:rPr lang="ro-RO" sz="1600" dirty="0">
                <a:solidFill>
                  <a:schemeClr val="tx1"/>
                </a:solidFill>
                <a:latin typeface="Times New Roman" pitchFamily="18" charset="0"/>
                <a:cs typeface="Times New Roman" pitchFamily="18" charset="0"/>
              </a:rPr>
              <a:t> </a:t>
            </a:r>
            <a:r>
              <a:rPr lang="vi-VN" sz="1600" dirty="0">
                <a:solidFill>
                  <a:schemeClr val="tx1"/>
                </a:solidFill>
                <a:latin typeface="Times New Roman" pitchFamily="18" charset="0"/>
                <a:cs typeface="Times New Roman" pitchFamily="18" charset="0"/>
              </a:rPr>
              <a:t>(1) Reglementarea serviciului public de alimentare cu apă şi de canalizare se asigură de către </a:t>
            </a:r>
            <a:r>
              <a:rPr lang="ro-RO" sz="1600" dirty="0" smtClean="0">
                <a:solidFill>
                  <a:schemeClr val="tx1"/>
                </a:solidFill>
                <a:latin typeface="Times New Roman" pitchFamily="18" charset="0"/>
                <a:cs typeface="Times New Roman" pitchFamily="18" charset="0"/>
              </a:rPr>
              <a:t>ANRE</a:t>
            </a:r>
            <a:endParaRPr lang="ro-RO" sz="1600" dirty="0">
              <a:solidFill>
                <a:schemeClr val="tx1"/>
              </a:solidFill>
              <a:latin typeface="Times New Roman" pitchFamily="18" charset="0"/>
              <a:cs typeface="Times New Roman" pitchFamily="18" charset="0"/>
            </a:endParaRPr>
          </a:p>
          <a:p>
            <a:pPr marL="0" indent="0">
              <a:buClrTx/>
              <a:buNone/>
            </a:pPr>
            <a:r>
              <a:rPr lang="ro-RO" sz="1600" dirty="0">
                <a:solidFill>
                  <a:schemeClr val="tx1"/>
                </a:solidFill>
                <a:latin typeface="Times New Roman" pitchFamily="18" charset="0"/>
                <a:cs typeface="Times New Roman" pitchFamily="18" charset="0"/>
              </a:rPr>
              <a:t> (2) lit. </a:t>
            </a:r>
            <a:r>
              <a:rPr lang="vi-VN" sz="1600" dirty="0">
                <a:solidFill>
                  <a:schemeClr val="tx1"/>
                </a:solidFill>
                <a:latin typeface="Times New Roman" pitchFamily="18" charset="0"/>
                <a:cs typeface="Times New Roman" pitchFamily="18" charset="0"/>
              </a:rPr>
              <a:t>e) Agenţia</a:t>
            </a:r>
            <a:r>
              <a:rPr lang="ro-RO" sz="1600" dirty="0">
                <a:solidFill>
                  <a:schemeClr val="tx1"/>
                </a:solidFill>
                <a:latin typeface="Times New Roman" pitchFamily="18" charset="0"/>
                <a:cs typeface="Times New Roman" pitchFamily="18" charset="0"/>
              </a:rPr>
              <a:t> </a:t>
            </a:r>
            <a:r>
              <a:rPr lang="vi-VN" sz="1600" dirty="0">
                <a:solidFill>
                  <a:schemeClr val="tx1"/>
                </a:solidFill>
                <a:latin typeface="Times New Roman" pitchFamily="18" charset="0"/>
                <a:cs typeface="Times New Roman" pitchFamily="18" charset="0"/>
              </a:rPr>
              <a:t>elaborează şi aprobă Metodologia de determinare, aprobare şi aplicare a tarifelor pentru serviciul public de alimentare cu apă, de canalizare şi de epurare a apelor uzate</a:t>
            </a:r>
            <a:r>
              <a:rPr lang="ro-RO" sz="1600" dirty="0">
                <a:solidFill>
                  <a:schemeClr val="tx1"/>
                </a:solidFill>
                <a:latin typeface="Times New Roman" pitchFamily="18" charset="0"/>
                <a:cs typeface="Times New Roman" pitchFamily="18" charset="0"/>
              </a:rPr>
              <a:t>.</a:t>
            </a:r>
          </a:p>
          <a:p>
            <a:pPr>
              <a:lnSpc>
                <a:spcPct val="80000"/>
              </a:lnSpc>
            </a:pPr>
            <a:endParaRPr lang="ro-RO" sz="1600" dirty="0">
              <a:solidFill>
                <a:schemeClr val="tx1"/>
              </a:solidFill>
              <a:latin typeface="Times New Roman" pitchFamily="18" charset="0"/>
              <a:cs typeface="Times New Roman" pitchFamily="18" charset="0"/>
            </a:endParaRPr>
          </a:p>
          <a:p>
            <a:pPr>
              <a:lnSpc>
                <a:spcPct val="80000"/>
              </a:lnSpc>
              <a:buClrTx/>
              <a:buFont typeface="Wingdings" pitchFamily="2" charset="2"/>
              <a:buChar char="v"/>
            </a:pPr>
            <a:r>
              <a:rPr lang="vi-VN" sz="1600" b="1" dirty="0">
                <a:solidFill>
                  <a:schemeClr val="tx1"/>
                </a:solidFill>
                <a:latin typeface="Times New Roman" pitchFamily="18" charset="0"/>
                <a:cs typeface="Times New Roman" pitchFamily="18" charset="0"/>
              </a:rPr>
              <a:t>Articolul 35. </a:t>
            </a:r>
            <a:r>
              <a:rPr lang="vi-VN" sz="1600" dirty="0">
                <a:solidFill>
                  <a:schemeClr val="tx1"/>
                </a:solidFill>
                <a:latin typeface="Times New Roman" pitchFamily="18" charset="0"/>
                <a:cs typeface="Times New Roman" pitchFamily="18" charset="0"/>
              </a:rPr>
              <a:t>Reglementarea tarifelor pentru serviciul public de alimentare cu apă, de canalizare şi de epurare a apelor </a:t>
            </a:r>
            <a:r>
              <a:rPr lang="vi-VN" sz="1600" dirty="0" smtClean="0">
                <a:solidFill>
                  <a:schemeClr val="tx1"/>
                </a:solidFill>
                <a:latin typeface="Times New Roman" pitchFamily="18" charset="0"/>
                <a:cs typeface="Times New Roman" pitchFamily="18" charset="0"/>
              </a:rPr>
              <a:t>uzate</a:t>
            </a:r>
          </a:p>
          <a:p>
            <a:pPr marL="0" indent="0">
              <a:buNone/>
            </a:pPr>
            <a:r>
              <a:rPr lang="ro-RO" sz="1600" dirty="0" smtClean="0">
                <a:solidFill>
                  <a:schemeClr val="tx1"/>
                </a:solidFill>
                <a:latin typeface="Times New Roman" pitchFamily="18" charset="0"/>
                <a:cs typeface="Times New Roman" pitchFamily="18" charset="0"/>
              </a:rPr>
              <a:t>  (1) </a:t>
            </a:r>
            <a:r>
              <a:rPr lang="vi-VN" sz="1600" dirty="0" smtClean="0">
                <a:solidFill>
                  <a:schemeClr val="tx1"/>
                </a:solidFill>
                <a:latin typeface="Times New Roman" pitchFamily="18" charset="0"/>
                <a:cs typeface="Times New Roman" pitchFamily="18" charset="0"/>
              </a:rPr>
              <a:t>În domeniul alimentării cu apă şi de canalizare se supun reglementării tarife</a:t>
            </a:r>
            <a:r>
              <a:rPr lang="ro-RO" sz="1600" dirty="0" smtClean="0">
                <a:solidFill>
                  <a:schemeClr val="tx1"/>
                </a:solidFill>
                <a:latin typeface="Times New Roman" pitchFamily="18" charset="0"/>
                <a:cs typeface="Times New Roman" pitchFamily="18" charset="0"/>
              </a:rPr>
              <a:t>le: </a:t>
            </a:r>
          </a:p>
          <a:p>
            <a:pPr marL="301943" lvl="1" indent="0">
              <a:buClrTx/>
              <a:buNone/>
            </a:pPr>
            <a:r>
              <a:rPr lang="ro-RO" sz="1400" dirty="0" smtClean="0">
                <a:solidFill>
                  <a:schemeClr val="tx1"/>
                </a:solidFill>
                <a:latin typeface="Times New Roman" pitchFamily="18" charset="0"/>
                <a:cs typeface="Times New Roman" pitchFamily="18" charset="0"/>
              </a:rPr>
              <a:t>a) </a:t>
            </a:r>
            <a:r>
              <a:rPr lang="vi-VN" sz="1400" dirty="0" smtClean="0">
                <a:solidFill>
                  <a:schemeClr val="tx1"/>
                </a:solidFill>
                <a:latin typeface="Times New Roman" pitchFamily="18" charset="0"/>
                <a:cs typeface="Times New Roman" pitchFamily="18" charset="0"/>
              </a:rPr>
              <a:t>pentru </a:t>
            </a:r>
            <a:r>
              <a:rPr lang="vi-VN" sz="1400" dirty="0">
                <a:solidFill>
                  <a:schemeClr val="tx1"/>
                </a:solidFill>
                <a:latin typeface="Times New Roman" pitchFamily="18" charset="0"/>
                <a:cs typeface="Times New Roman" pitchFamily="18" charset="0"/>
              </a:rPr>
              <a:t>serviciul public de alimentare cu apă </a:t>
            </a:r>
            <a:r>
              <a:rPr lang="vi-VN" sz="1400" dirty="0" smtClean="0">
                <a:solidFill>
                  <a:schemeClr val="tx1"/>
                </a:solidFill>
                <a:latin typeface="Times New Roman" pitchFamily="18" charset="0"/>
                <a:cs typeface="Times New Roman" pitchFamily="18" charset="0"/>
              </a:rPr>
              <a:t>potabilă </a:t>
            </a:r>
            <a:r>
              <a:rPr lang="vi-VN" sz="1400" dirty="0">
                <a:solidFill>
                  <a:schemeClr val="tx1"/>
                </a:solidFill>
                <a:latin typeface="Times New Roman" pitchFamily="18" charset="0"/>
                <a:cs typeface="Times New Roman" pitchFamily="18" charset="0"/>
              </a:rPr>
              <a:t>diferenţiat în funcţie de locul de furnizare a serviciului, inclusiv în bloc locativ/casă individuală sau în apartament din bloc locativ;</a:t>
            </a:r>
          </a:p>
          <a:p>
            <a:pPr marL="301943" lvl="1" indent="0">
              <a:buClrTx/>
              <a:buNone/>
            </a:pPr>
            <a:r>
              <a:rPr lang="vi-VN" sz="1400" dirty="0" smtClean="0">
                <a:solidFill>
                  <a:schemeClr val="tx1"/>
                </a:solidFill>
                <a:latin typeface="Times New Roman" pitchFamily="18" charset="0"/>
                <a:cs typeface="Times New Roman" pitchFamily="18" charset="0"/>
              </a:rPr>
              <a:t>b</a:t>
            </a:r>
            <a:r>
              <a:rPr lang="vi-VN" sz="1400" dirty="0">
                <a:solidFill>
                  <a:schemeClr val="tx1"/>
                </a:solidFill>
                <a:latin typeface="Times New Roman" pitchFamily="18" charset="0"/>
                <a:cs typeface="Times New Roman" pitchFamily="18" charset="0"/>
              </a:rPr>
              <a:t>) pentru serviciul public de alimentare cu apă tehnologică; </a:t>
            </a:r>
          </a:p>
          <a:p>
            <a:pPr marL="301943" lvl="1" indent="0">
              <a:buClrTx/>
              <a:buNone/>
            </a:pPr>
            <a:r>
              <a:rPr lang="vi-VN" sz="1400" dirty="0">
                <a:solidFill>
                  <a:schemeClr val="tx1"/>
                </a:solidFill>
                <a:latin typeface="Times New Roman" pitchFamily="18" charset="0"/>
                <a:cs typeface="Times New Roman" pitchFamily="18" charset="0"/>
              </a:rPr>
              <a:t>c) pentru serviciul public de canalizare şi de epurare a apelor uzate</a:t>
            </a:r>
            <a:r>
              <a:rPr lang="ro-RO" sz="1400" dirty="0">
                <a:solidFill>
                  <a:schemeClr val="tx1"/>
                </a:solidFill>
                <a:latin typeface="Times New Roman" pitchFamily="18" charset="0"/>
                <a:cs typeface="Times New Roman" pitchFamily="18" charset="0"/>
              </a:rPr>
              <a:t>.</a:t>
            </a:r>
          </a:p>
          <a:p>
            <a:pPr marL="301943" lvl="1" indent="0">
              <a:buClrTx/>
              <a:buNone/>
            </a:pPr>
            <a:r>
              <a:rPr lang="ro-RO" sz="1400" dirty="0">
                <a:solidFill>
                  <a:schemeClr val="tx1"/>
                </a:solidFill>
                <a:latin typeface="Times New Roman" pitchFamily="18" charset="0"/>
                <a:cs typeface="Times New Roman" pitchFamily="18" charset="0"/>
              </a:rPr>
              <a:t>d) pentru serviciile </a:t>
            </a:r>
            <a:r>
              <a:rPr lang="ro-RO" sz="1400" dirty="0" smtClean="0">
                <a:solidFill>
                  <a:schemeClr val="tx1"/>
                </a:solidFill>
                <a:latin typeface="Times New Roman" pitchFamily="18" charset="0"/>
                <a:cs typeface="Times New Roman" pitchFamily="18" charset="0"/>
              </a:rPr>
              <a:t>auxiliare</a:t>
            </a:r>
          </a:p>
          <a:p>
            <a:endParaRPr lang="ro-RO" sz="1600" dirty="0">
              <a:solidFill>
                <a:schemeClr val="tx1"/>
              </a:solidFill>
              <a:latin typeface="Times New Roman" pitchFamily="18" charset="0"/>
              <a:cs typeface="Times New Roman" pitchFamily="18" charset="0"/>
            </a:endParaRPr>
          </a:p>
          <a:p>
            <a:pPr>
              <a:buClrTx/>
              <a:buFont typeface="Wingdings" pitchFamily="2" charset="2"/>
              <a:buChar char="q"/>
            </a:pPr>
            <a:r>
              <a:rPr lang="vi-VN" sz="1600" b="1" i="1" dirty="0">
                <a:solidFill>
                  <a:schemeClr val="tx1"/>
                </a:solidFill>
                <a:latin typeface="Times New Roman" pitchFamily="18" charset="0"/>
                <a:cs typeface="Times New Roman" pitchFamily="18" charset="0"/>
              </a:rPr>
              <a:t>Metodologia de determinare, aprobare şi aplicare a tarifelor pentru serviciul public de alimentare cu apă, de canalizare şi de epurare a apelor uzate</a:t>
            </a:r>
            <a:r>
              <a:rPr lang="ro-RO" sz="1600" b="1" i="1" dirty="0">
                <a:solidFill>
                  <a:schemeClr val="tx1"/>
                </a:solidFill>
                <a:latin typeface="Times New Roman" pitchFamily="18" charset="0"/>
                <a:cs typeface="Times New Roman" pitchFamily="18" charset="0"/>
              </a:rPr>
              <a:t> nr.741 din 18.12.2014 (MO nr.33-38/258 din 13.02.2015</a:t>
            </a:r>
            <a:r>
              <a:rPr lang="ro-RO" sz="1600" b="1" i="1" dirty="0" smtClean="0">
                <a:solidFill>
                  <a:schemeClr val="tx1"/>
                </a:solidFill>
                <a:latin typeface="Times New Roman" pitchFamily="18" charset="0"/>
                <a:cs typeface="Times New Roman" pitchFamily="18" charset="0"/>
              </a:rPr>
              <a:t>)</a:t>
            </a:r>
            <a:endParaRPr lang="en-US" sz="1600" b="1" i="1" dirty="0" smtClean="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189301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38329"/>
            <a:ext cx="8229600" cy="1871472"/>
          </a:xfrm>
        </p:spPr>
        <p:txBody>
          <a:bodyPr anchor="t" anchorCtr="0">
            <a:noAutofit/>
          </a:bodyPr>
          <a:lstStyle/>
          <a:p>
            <a:pPr algn="l"/>
            <a:r>
              <a:rPr lang="vi-VN" sz="1600" dirty="0">
                <a:solidFill>
                  <a:schemeClr val="tx1"/>
                </a:solidFill>
                <a:latin typeface="Times New Roman" pitchFamily="18" charset="0"/>
                <a:cs typeface="Times New Roman" pitchFamily="18" charset="0"/>
              </a:rPr>
              <a:t/>
            </a:r>
            <a:br>
              <a:rPr lang="vi-VN" sz="1600" dirty="0">
                <a:solidFill>
                  <a:schemeClr val="tx1"/>
                </a:solidFill>
                <a:latin typeface="Times New Roman" pitchFamily="18" charset="0"/>
                <a:cs typeface="Times New Roman" pitchFamily="18" charset="0"/>
              </a:rPr>
            </a:br>
            <a:r>
              <a:rPr lang="ro-RO" sz="1600" dirty="0" smtClean="0">
                <a:solidFill>
                  <a:schemeClr val="tx1"/>
                </a:solidFill>
                <a:latin typeface="Times New Roman" pitchFamily="18" charset="0"/>
                <a:cs typeface="Times New Roman" pitchFamily="18" charset="0"/>
              </a:rPr>
              <a:t/>
            </a:r>
            <a:br>
              <a:rPr lang="ro-RO" sz="1600" dirty="0" smtClean="0">
                <a:solidFill>
                  <a:schemeClr val="tx1"/>
                </a:solidFill>
                <a:latin typeface="Times New Roman" pitchFamily="18" charset="0"/>
                <a:cs typeface="Times New Roman" pitchFamily="18" charset="0"/>
              </a:rPr>
            </a:br>
            <a:r>
              <a:rPr lang="vi-VN" sz="1600" dirty="0" smtClean="0">
                <a:solidFill>
                  <a:schemeClr val="tx1"/>
                </a:solidFill>
                <a:latin typeface="Times New Roman" pitchFamily="18" charset="0"/>
                <a:cs typeface="Times New Roman" pitchFamily="18" charset="0"/>
              </a:rPr>
              <a:t>Rata </a:t>
            </a:r>
            <a:r>
              <a:rPr lang="vi-VN" sz="1600" dirty="0">
                <a:solidFill>
                  <a:schemeClr val="tx1"/>
                </a:solidFill>
                <a:latin typeface="Times New Roman" pitchFamily="18" charset="0"/>
                <a:cs typeface="Times New Roman" pitchFamily="18" charset="0"/>
              </a:rPr>
              <a:t>de rentabilitate se stabileşte la nivelul ratei medii a dobînzilor la creditele bancare acordate persoanelor juridice pe un termen de peste 12 luni în valută străină pe sistemul bancar, în anul de reglementare “n-1”, publicată de Banca Naţională a Moldovei la compartimentul: Statistici, Statistica monetară, Ratele medii ale dobînzilor, Rata medie la creditele noi acordate pe sistemul bancar, în valută străină, persoane juridice, peste 12 </a:t>
            </a:r>
            <a:r>
              <a:rPr lang="vi-VN" sz="1600" dirty="0" smtClean="0">
                <a:solidFill>
                  <a:schemeClr val="tx1"/>
                </a:solidFill>
                <a:latin typeface="Times New Roman" pitchFamily="18" charset="0"/>
                <a:cs typeface="Times New Roman" pitchFamily="18" charset="0"/>
              </a:rPr>
              <a:t>luni.</a:t>
            </a:r>
            <a:endParaRPr lang="en-US" sz="1600" dirty="0">
              <a:solidFill>
                <a:schemeClr val="tx1"/>
              </a:solidFill>
              <a:latin typeface="Times New Roman" pitchFamily="18" charset="0"/>
              <a:cs typeface="Times New Roman" pitchFamily="18" charset="0"/>
            </a:endParaRPr>
          </a:p>
        </p:txBody>
      </p:sp>
      <p:sp>
        <p:nvSpPr>
          <p:cNvPr id="4" name="Title 2"/>
          <p:cNvSpPr txBox="1">
            <a:spLocks/>
          </p:cNvSpPr>
          <p:nvPr/>
        </p:nvSpPr>
        <p:spPr>
          <a:xfrm>
            <a:off x="228600" y="228600"/>
            <a:ext cx="8686800" cy="457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o-RO" sz="2400" b="1" dirty="0" smtClean="0">
                <a:solidFill>
                  <a:schemeClr val="tx1"/>
                </a:solidFill>
                <a:latin typeface="Times New Roman" pitchFamily="18" charset="0"/>
                <a:cs typeface="Times New Roman" pitchFamily="18" charset="0"/>
              </a:rPr>
              <a:t>Determinarea rentabilității</a:t>
            </a:r>
            <a:endParaRPr lang="en-US" sz="2400"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133600"/>
            <a:ext cx="87630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3019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3" y="1905000"/>
            <a:ext cx="7991475" cy="401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81000"/>
            <a:ext cx="8153398" cy="1233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26884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2438400"/>
            <a:ext cx="8686800" cy="1371600"/>
          </a:xfrm>
        </p:spPr>
        <p:txBody>
          <a:bodyPr>
            <a:normAutofit/>
          </a:bodyPr>
          <a:lstStyle/>
          <a:p>
            <a:pPr algn="ctr"/>
            <a:r>
              <a:rPr lang="ro-RO" sz="3000" b="1" dirty="0" smtClean="0">
                <a:solidFill>
                  <a:schemeClr val="tx1"/>
                </a:solidFill>
                <a:latin typeface="Times New Roman" pitchFamily="18" charset="0"/>
                <a:cs typeface="Times New Roman" pitchFamily="18" charset="0"/>
              </a:rPr>
              <a:t>VĂ MULȚUM</a:t>
            </a:r>
            <a:r>
              <a:rPr lang="en-US" sz="3000" b="1" dirty="0" smtClean="0">
                <a:solidFill>
                  <a:schemeClr val="tx1"/>
                </a:solidFill>
                <a:latin typeface="Times New Roman" pitchFamily="18" charset="0"/>
                <a:cs typeface="Times New Roman" pitchFamily="18" charset="0"/>
              </a:rPr>
              <a:t>ESC</a:t>
            </a:r>
            <a:r>
              <a:rPr lang="ro-RO" sz="3000" b="1" dirty="0" smtClean="0">
                <a:solidFill>
                  <a:schemeClr val="tx1"/>
                </a:solidFill>
                <a:latin typeface="Times New Roman" pitchFamily="18" charset="0"/>
                <a:cs typeface="Times New Roman" pitchFamily="18" charset="0"/>
              </a:rPr>
              <a:t> PENTRU ATENȚIE </a:t>
            </a:r>
            <a:endParaRPr lang="en-US" b="1" dirty="0"/>
          </a:p>
        </p:txBody>
      </p:sp>
    </p:spTree>
    <p:extLst>
      <p:ext uri="{BB962C8B-B14F-4D97-AF65-F5344CB8AC3E}">
        <p14:creationId xmlns:p14="http://schemas.microsoft.com/office/powerpoint/2010/main" val="3432796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457200" y="609600"/>
            <a:ext cx="8229600" cy="1066800"/>
          </a:xfrm>
        </p:spPr>
        <p:txBody>
          <a:bodyPr>
            <a:normAutofit fontScale="90000"/>
          </a:bodyPr>
          <a:lstStyle/>
          <a:p>
            <a:r>
              <a:rPr lang="vi-VN" sz="2200" b="1" dirty="0">
                <a:solidFill>
                  <a:schemeClr val="tx1"/>
                </a:solidFill>
                <a:latin typeface="Times New Roman" pitchFamily="18" charset="0"/>
                <a:cs typeface="Times New Roman" pitchFamily="18" charset="0"/>
              </a:rPr>
              <a:t>Metodologia de determinare, aprobare şi aplicare a tarifelor </a:t>
            </a:r>
            <a:r>
              <a:rPr lang="ro-RO" sz="2200" b="1" dirty="0" smtClean="0">
                <a:solidFill>
                  <a:schemeClr val="tx1"/>
                </a:solidFill>
                <a:latin typeface="Times New Roman" pitchFamily="18" charset="0"/>
                <a:cs typeface="Times New Roman" pitchFamily="18" charset="0"/>
              </a:rPr>
              <a:t/>
            </a:r>
            <a:br>
              <a:rPr lang="ro-RO" sz="2200" b="1" dirty="0" smtClean="0">
                <a:solidFill>
                  <a:schemeClr val="tx1"/>
                </a:solidFill>
                <a:latin typeface="Times New Roman" pitchFamily="18" charset="0"/>
                <a:cs typeface="Times New Roman" pitchFamily="18" charset="0"/>
              </a:rPr>
            </a:br>
            <a:r>
              <a:rPr lang="vi-VN" sz="2200" b="1" dirty="0" smtClean="0">
                <a:solidFill>
                  <a:schemeClr val="tx1"/>
                </a:solidFill>
                <a:latin typeface="Times New Roman" pitchFamily="18" charset="0"/>
                <a:cs typeface="Times New Roman" pitchFamily="18" charset="0"/>
              </a:rPr>
              <a:t>pentru </a:t>
            </a:r>
            <a:r>
              <a:rPr lang="vi-VN" sz="2200" b="1" dirty="0">
                <a:solidFill>
                  <a:schemeClr val="tx1"/>
                </a:solidFill>
                <a:latin typeface="Times New Roman" pitchFamily="18" charset="0"/>
                <a:cs typeface="Times New Roman" pitchFamily="18" charset="0"/>
              </a:rPr>
              <a:t>serviciul public de alimentare cu apă, </a:t>
            </a:r>
            <a:r>
              <a:rPr lang="ro-RO" sz="2200" b="1" dirty="0" smtClean="0">
                <a:solidFill>
                  <a:schemeClr val="tx1"/>
                </a:solidFill>
                <a:latin typeface="Times New Roman" pitchFamily="18" charset="0"/>
                <a:cs typeface="Times New Roman" pitchFamily="18" charset="0"/>
              </a:rPr>
              <a:t/>
            </a:r>
            <a:br>
              <a:rPr lang="ro-RO" sz="2200" b="1" dirty="0" smtClean="0">
                <a:solidFill>
                  <a:schemeClr val="tx1"/>
                </a:solidFill>
                <a:latin typeface="Times New Roman" pitchFamily="18" charset="0"/>
                <a:cs typeface="Times New Roman" pitchFamily="18" charset="0"/>
              </a:rPr>
            </a:br>
            <a:r>
              <a:rPr lang="vi-VN" sz="2200" b="1" dirty="0" smtClean="0">
                <a:solidFill>
                  <a:schemeClr val="tx1"/>
                </a:solidFill>
                <a:latin typeface="Times New Roman" pitchFamily="18" charset="0"/>
                <a:cs typeface="Times New Roman" pitchFamily="18" charset="0"/>
              </a:rPr>
              <a:t>de </a:t>
            </a:r>
            <a:r>
              <a:rPr lang="vi-VN" sz="2200" b="1" dirty="0">
                <a:solidFill>
                  <a:schemeClr val="tx1"/>
                </a:solidFill>
                <a:latin typeface="Times New Roman" pitchFamily="18" charset="0"/>
                <a:cs typeface="Times New Roman" pitchFamily="18" charset="0"/>
              </a:rPr>
              <a:t>canalizare </a:t>
            </a:r>
            <a:r>
              <a:rPr lang="vi-VN" sz="2200" b="1" dirty="0" smtClean="0">
                <a:solidFill>
                  <a:schemeClr val="tx1"/>
                </a:solidFill>
                <a:latin typeface="Times New Roman" pitchFamily="18" charset="0"/>
                <a:cs typeface="Times New Roman" pitchFamily="18" charset="0"/>
              </a:rPr>
              <a:t>şi epurare </a:t>
            </a:r>
            <a:r>
              <a:rPr lang="vi-VN" sz="2200" b="1" dirty="0">
                <a:solidFill>
                  <a:schemeClr val="tx1"/>
                </a:solidFill>
                <a:latin typeface="Times New Roman" pitchFamily="18" charset="0"/>
                <a:cs typeface="Times New Roman" pitchFamily="18" charset="0"/>
              </a:rPr>
              <a:t>a </a:t>
            </a:r>
            <a:r>
              <a:rPr lang="vi-VN" sz="2200" b="1" dirty="0" smtClean="0">
                <a:solidFill>
                  <a:schemeClr val="tx1"/>
                </a:solidFill>
                <a:latin typeface="Times New Roman" pitchFamily="18" charset="0"/>
                <a:cs typeface="Times New Roman" pitchFamily="18" charset="0"/>
              </a:rPr>
              <a:t>apelor </a:t>
            </a:r>
            <a:r>
              <a:rPr lang="vi-VN" sz="2200" b="1" dirty="0">
                <a:solidFill>
                  <a:schemeClr val="tx1"/>
                </a:solidFill>
                <a:latin typeface="Times New Roman" pitchFamily="18" charset="0"/>
                <a:cs typeface="Times New Roman" pitchFamily="18" charset="0"/>
              </a:rPr>
              <a:t>uzate </a:t>
            </a:r>
            <a:r>
              <a:rPr lang="ro-RO" sz="2200" b="1" dirty="0" smtClean="0">
                <a:solidFill>
                  <a:schemeClr val="tx1"/>
                </a:solidFill>
                <a:latin typeface="Times New Roman" pitchFamily="18" charset="0"/>
                <a:cs typeface="Times New Roman" pitchFamily="18" charset="0"/>
              </a:rPr>
              <a:t/>
            </a:r>
            <a:br>
              <a:rPr lang="ro-RO" sz="2200" b="1" dirty="0" smtClean="0">
                <a:solidFill>
                  <a:schemeClr val="tx1"/>
                </a:solidFill>
                <a:latin typeface="Times New Roman" pitchFamily="18" charset="0"/>
                <a:cs typeface="Times New Roman" pitchFamily="18" charset="0"/>
              </a:rPr>
            </a:br>
            <a:r>
              <a:rPr lang="ro-RO" sz="1600" b="1" i="1" dirty="0">
                <a:solidFill>
                  <a:schemeClr val="tx1"/>
                </a:solidFill>
                <a:latin typeface="Times New Roman" pitchFamily="18" charset="0"/>
                <a:cs typeface="Times New Roman" pitchFamily="18" charset="0"/>
              </a:rPr>
              <a:t/>
            </a:r>
            <a:br>
              <a:rPr lang="ro-RO" sz="1600" b="1" i="1" dirty="0">
                <a:solidFill>
                  <a:schemeClr val="tx1"/>
                </a:solidFill>
                <a:latin typeface="Times New Roman" pitchFamily="18" charset="0"/>
                <a:cs typeface="Times New Roman" pitchFamily="18" charset="0"/>
              </a:rPr>
            </a:br>
            <a:r>
              <a:rPr lang="ro-RO" sz="1600" b="1" i="1" dirty="0">
                <a:solidFill>
                  <a:schemeClr val="tx1"/>
                </a:solidFill>
                <a:latin typeface="Times New Roman" pitchFamily="18" charset="0"/>
                <a:cs typeface="Times New Roman" pitchFamily="18" charset="0"/>
              </a:rPr>
              <a:t>Nr.741 din 18.12.2014    M.O. nr.33-38/258 din 13.02.2015</a:t>
            </a:r>
            <a:r>
              <a:rPr lang="ro-RO" sz="1600" b="1" i="1" dirty="0" smtClean="0">
                <a:solidFill>
                  <a:schemeClr val="bg1"/>
                </a:solidFill>
                <a:latin typeface="Times New Roman" pitchFamily="18" charset="0"/>
                <a:cs typeface="Times New Roman" pitchFamily="18" charset="0"/>
              </a:rPr>
              <a:t/>
            </a:r>
            <a:br>
              <a:rPr lang="ro-RO" sz="1600" b="1" i="1" dirty="0" smtClean="0">
                <a:solidFill>
                  <a:schemeClr val="bg1"/>
                </a:solidFill>
                <a:latin typeface="Times New Roman" pitchFamily="18" charset="0"/>
                <a:cs typeface="Times New Roman" pitchFamily="18" charset="0"/>
              </a:rPr>
            </a:br>
            <a:r>
              <a:rPr lang="ro-RO" sz="1800" b="1" i="1" dirty="0">
                <a:solidFill>
                  <a:schemeClr val="bg1"/>
                </a:solidFill>
                <a:latin typeface="Times New Roman" pitchFamily="18" charset="0"/>
                <a:cs typeface="Times New Roman" pitchFamily="18" charset="0"/>
              </a:rPr>
              <a:t/>
            </a:r>
            <a:br>
              <a:rPr lang="ro-RO" sz="1800" b="1" i="1" dirty="0">
                <a:solidFill>
                  <a:schemeClr val="bg1"/>
                </a:solidFill>
                <a:latin typeface="Times New Roman" pitchFamily="18" charset="0"/>
                <a:cs typeface="Times New Roman" pitchFamily="18" charset="0"/>
              </a:rPr>
            </a:br>
            <a:endParaRPr lang="en-US" sz="1800" b="1" i="1" dirty="0">
              <a:solidFill>
                <a:schemeClr val="bg1"/>
              </a:solidFill>
              <a:latin typeface="Times New Roman" pitchFamily="18" charset="0"/>
              <a:cs typeface="Times New Roman" pitchFamily="18" charset="0"/>
            </a:endParaRPr>
          </a:p>
        </p:txBody>
      </p:sp>
      <p:sp>
        <p:nvSpPr>
          <p:cNvPr id="5" name="TextBox 4"/>
          <p:cNvSpPr txBox="1"/>
          <p:nvPr/>
        </p:nvSpPr>
        <p:spPr>
          <a:xfrm>
            <a:off x="762000" y="1457325"/>
            <a:ext cx="8077200" cy="4662815"/>
          </a:xfrm>
          <a:prstGeom prst="rect">
            <a:avLst/>
          </a:prstGeom>
          <a:noFill/>
        </p:spPr>
        <p:txBody>
          <a:bodyPr wrap="square" rtlCol="0">
            <a:spAutoFit/>
          </a:bodyPr>
          <a:lstStyle/>
          <a:p>
            <a:endParaRPr lang="ro-RO" b="1" i="1" dirty="0" smtClean="0">
              <a:latin typeface="Times New Roman" pitchFamily="18" charset="0"/>
              <a:cs typeface="Times New Roman" pitchFamily="18" charset="0"/>
            </a:endParaRPr>
          </a:p>
          <a:p>
            <a:endParaRPr lang="ro-RO" b="1" i="1" dirty="0" smtClean="0">
              <a:latin typeface="Times New Roman" pitchFamily="18" charset="0"/>
              <a:cs typeface="Times New Roman" pitchFamily="18" charset="0"/>
            </a:endParaRPr>
          </a:p>
          <a:p>
            <a:r>
              <a:rPr lang="ro-RO" b="1" i="1" dirty="0" smtClean="0">
                <a:latin typeface="Times New Roman" pitchFamily="18" charset="0"/>
                <a:cs typeface="Times New Roman" pitchFamily="18" charset="0"/>
              </a:rPr>
              <a:t>Structura </a:t>
            </a:r>
            <a:r>
              <a:rPr lang="ro-RO" b="1" i="1" dirty="0">
                <a:latin typeface="Times New Roman" pitchFamily="18" charset="0"/>
                <a:cs typeface="Times New Roman" pitchFamily="18" charset="0"/>
              </a:rPr>
              <a:t>Metodologiei</a:t>
            </a:r>
            <a:r>
              <a:rPr lang="ro-RO" b="1" i="1" dirty="0" smtClean="0">
                <a:latin typeface="Times New Roman" pitchFamily="18" charset="0"/>
                <a:cs typeface="Times New Roman" pitchFamily="18" charset="0"/>
              </a:rPr>
              <a:t>:</a:t>
            </a:r>
          </a:p>
          <a:p>
            <a:pPr>
              <a:lnSpc>
                <a:spcPct val="150000"/>
              </a:lnSpc>
            </a:pPr>
            <a:r>
              <a:rPr lang="ro-RO" dirty="0">
                <a:latin typeface="Times New Roman" pitchFamily="18" charset="0"/>
                <a:cs typeface="Times New Roman" pitchFamily="18" charset="0"/>
              </a:rPr>
              <a:t/>
            </a:r>
            <a:br>
              <a:rPr lang="ro-RO" dirty="0">
                <a:latin typeface="Times New Roman" pitchFamily="18" charset="0"/>
                <a:cs typeface="Times New Roman" pitchFamily="18" charset="0"/>
              </a:rPr>
            </a:br>
            <a:r>
              <a:rPr lang="ro-RO" dirty="0">
                <a:latin typeface="Times New Roman" pitchFamily="18" charset="0"/>
                <a:cs typeface="Times New Roman" pitchFamily="18" charset="0"/>
              </a:rPr>
              <a:t>Secțiunea 1 : Dispoziții Generale</a:t>
            </a:r>
            <a:br>
              <a:rPr lang="ro-RO" dirty="0">
                <a:latin typeface="Times New Roman" pitchFamily="18" charset="0"/>
                <a:cs typeface="Times New Roman" pitchFamily="18" charset="0"/>
              </a:rPr>
            </a:br>
            <a:r>
              <a:rPr lang="ro-RO" dirty="0">
                <a:latin typeface="Times New Roman" pitchFamily="18" charset="0"/>
                <a:cs typeface="Times New Roman" pitchFamily="18" charset="0"/>
              </a:rPr>
              <a:t>Secțiunea 2 : Definirea serviciilor furnizate de operatori și a tarifelor </a:t>
            </a:r>
            <a:r>
              <a:rPr lang="ro-RO" dirty="0" smtClean="0">
                <a:latin typeface="Times New Roman" pitchFamily="18" charset="0"/>
                <a:cs typeface="Times New Roman" pitchFamily="18" charset="0"/>
              </a:rPr>
              <a:t>reglementate</a:t>
            </a:r>
          </a:p>
          <a:p>
            <a:pPr>
              <a:lnSpc>
                <a:spcPct val="150000"/>
              </a:lnSpc>
            </a:pPr>
            <a:r>
              <a:rPr lang="ro-RO" b="1" dirty="0" smtClean="0">
                <a:latin typeface="Times New Roman" pitchFamily="18" charset="0"/>
                <a:cs typeface="Times New Roman" pitchFamily="18" charset="0"/>
              </a:rPr>
              <a:t>Secțiunea 3 : Determinarea tarifelor</a:t>
            </a:r>
          </a:p>
          <a:p>
            <a:pPr>
              <a:lnSpc>
                <a:spcPct val="150000"/>
              </a:lnSpc>
            </a:pPr>
            <a:r>
              <a:rPr lang="ro-RO" b="1" dirty="0" smtClean="0">
                <a:latin typeface="Times New Roman" pitchFamily="18" charset="0"/>
                <a:cs typeface="Times New Roman" pitchFamily="18" charset="0"/>
              </a:rPr>
              <a:t>Secțiunea 4 : Structura cheltuielilor</a:t>
            </a:r>
          </a:p>
          <a:p>
            <a:pPr>
              <a:lnSpc>
                <a:spcPct val="150000"/>
              </a:lnSpc>
            </a:pPr>
            <a:r>
              <a:rPr lang="ro-RO" b="1" dirty="0" smtClean="0">
                <a:latin typeface="Times New Roman" pitchFamily="18" charset="0"/>
                <a:cs typeface="Times New Roman" pitchFamily="18" charset="0"/>
              </a:rPr>
              <a:t>Secțiunea 5 : Determinarea și ajustarea cheltuielilor</a:t>
            </a:r>
          </a:p>
          <a:p>
            <a:pPr>
              <a:lnSpc>
                <a:spcPct val="150000"/>
              </a:lnSpc>
            </a:pPr>
            <a:r>
              <a:rPr lang="ro-RO" b="1" dirty="0" smtClean="0">
                <a:latin typeface="Times New Roman" pitchFamily="18" charset="0"/>
                <a:cs typeface="Times New Roman" pitchFamily="18" charset="0"/>
              </a:rPr>
              <a:t>Secțiunea 6 : Determinarea rentabilității</a:t>
            </a:r>
          </a:p>
          <a:p>
            <a:pPr>
              <a:lnSpc>
                <a:spcPct val="150000"/>
              </a:lnSpc>
            </a:pPr>
            <a:r>
              <a:rPr lang="ro-RO" dirty="0" smtClean="0">
                <a:latin typeface="Times New Roman" pitchFamily="18" charset="0"/>
                <a:cs typeface="Times New Roman" pitchFamily="18" charset="0"/>
              </a:rPr>
              <a:t>Secțiunea 7 : Aprobarea, ajustarea și aplicarea tarifelor</a:t>
            </a:r>
            <a:r>
              <a:rPr lang="ro-RO" dirty="0">
                <a:latin typeface="Times New Roman" pitchFamily="18" charset="0"/>
                <a:cs typeface="Times New Roman" pitchFamily="18" charset="0"/>
              </a:rPr>
              <a:t/>
            </a:r>
            <a:br>
              <a:rPr lang="ro-RO" dirty="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3887999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Объект 2"/>
              <p:cNvSpPr>
                <a:spLocks noGrp="1"/>
              </p:cNvSpPr>
              <p:nvPr>
                <p:ph idx="1"/>
              </p:nvPr>
            </p:nvSpPr>
            <p:spPr>
              <a:xfrm>
                <a:off x="152400" y="152400"/>
                <a:ext cx="8839200" cy="6705600"/>
              </a:xfrm>
            </p:spPr>
            <p:txBody>
              <a:bodyPr>
                <a:normAutofit/>
              </a:bodyPr>
              <a:lstStyle/>
              <a:p>
                <a:pPr marL="0" indent="0" algn="ctr">
                  <a:buNone/>
                </a:pPr>
                <a:r>
                  <a:rPr lang="ro-RO" b="1" dirty="0" smtClean="0">
                    <a:solidFill>
                      <a:schemeClr val="tx1"/>
                    </a:solidFill>
                    <a:latin typeface="Times New Roman" pitchFamily="18" charset="0"/>
                    <a:cs typeface="Times New Roman" pitchFamily="18" charset="0"/>
                  </a:rPr>
                  <a:t>DETERMINAREA TARIFELOR</a:t>
                </a:r>
              </a:p>
              <a:p>
                <a:pPr marL="0" indent="0" algn="ctr">
                  <a:buNone/>
                </a:pPr>
                <a:endParaRPr lang="en-US" sz="1600" b="1" dirty="0" smtClean="0">
                  <a:solidFill>
                    <a:schemeClr val="tx1"/>
                  </a:solidFill>
                  <a:latin typeface="Times New Roman" pitchFamily="18" charset="0"/>
                  <a:cs typeface="Times New Roman" pitchFamily="18" charset="0"/>
                </a:endParaRPr>
              </a:p>
              <a:p>
                <a:pPr fontAlgn="base">
                  <a:buClrTx/>
                  <a:buFont typeface="Wingdings" pitchFamily="2" charset="2"/>
                  <a:buChar char="q"/>
                </a:pPr>
                <a:r>
                  <a:rPr lang="ro-RO" sz="1600" b="1" dirty="0" smtClean="0">
                    <a:solidFill>
                      <a:schemeClr val="tx1"/>
                    </a:solidFill>
                    <a:latin typeface="Times New Roman" pitchFamily="18" charset="0"/>
                    <a:cs typeface="Times New Roman" pitchFamily="18" charset="0"/>
                  </a:rPr>
                  <a:t>Tariful </a:t>
                </a:r>
                <a:r>
                  <a:rPr lang="ro-RO" sz="1600" b="1" dirty="0">
                    <a:solidFill>
                      <a:schemeClr val="tx1"/>
                    </a:solidFill>
                    <a:latin typeface="Times New Roman" pitchFamily="18" charset="0"/>
                    <a:cs typeface="Times New Roman" pitchFamily="18" charset="0"/>
                  </a:rPr>
                  <a:t>pentru serviciul public de alimentare cu apă tehnologică </a:t>
                </a:r>
                <a:r>
                  <a:rPr lang="ro-RO" sz="1600" b="1" dirty="0" smtClean="0">
                    <a:solidFill>
                      <a:schemeClr val="tx1"/>
                    </a:solidFill>
                    <a:latin typeface="Times New Roman" pitchFamily="18" charset="0"/>
                    <a:cs typeface="Times New Roman" pitchFamily="18" charset="0"/>
                  </a:rPr>
                  <a:t>:</a:t>
                </a:r>
                <a:endParaRPr lang="en-US" sz="1600" b="1" dirty="0">
                  <a:solidFill>
                    <a:schemeClr val="tx1"/>
                  </a:solidFill>
                  <a:latin typeface="Times New Roman" pitchFamily="18" charset="0"/>
                  <a:cs typeface="Times New Roman" pitchFamily="18" charset="0"/>
                </a:endParaRPr>
              </a:p>
              <a:p>
                <a:pPr marL="0" indent="0">
                  <a:buNone/>
                </a:pPr>
                <a:r>
                  <a:rPr lang="en-US" sz="1600" b="1" dirty="0">
                    <a:solidFill>
                      <a:schemeClr val="tx1"/>
                    </a:solidFill>
                    <a:latin typeface="Times New Roman" pitchFamily="18" charset="0"/>
                    <a:cs typeface="Times New Roman" pitchFamily="18" charset="0"/>
                  </a:rPr>
                  <a:t> </a:t>
                </a:r>
                <a:r>
                  <a:rPr lang="en-US" sz="1600" b="1" dirty="0" smtClean="0">
                    <a:solidFill>
                      <a:schemeClr val="tx1"/>
                    </a:solidFill>
                    <a:latin typeface="Times New Roman" pitchFamily="18" charset="0"/>
                    <a:cs typeface="Times New Roman" pitchFamily="18" charset="0"/>
                  </a:rPr>
                  <a:t>                                           </a:t>
                </a:r>
                <a14:m>
                  <m:oMath xmlns:m="http://schemas.openxmlformats.org/officeDocument/2006/math">
                    <m:sSub>
                      <m:sSubPr>
                        <m:ctrlPr>
                          <a:rPr lang="en-US" sz="1600" b="1" i="1">
                            <a:solidFill>
                              <a:schemeClr val="tx1"/>
                            </a:solidFill>
                            <a:latin typeface="Cambria Math"/>
                          </a:rPr>
                        </m:ctrlPr>
                      </m:sSubPr>
                      <m:e>
                        <m:r>
                          <a:rPr lang="ro-RO" sz="1600" b="1" i="1">
                            <a:solidFill>
                              <a:schemeClr val="tx1"/>
                            </a:solidFill>
                            <a:latin typeface="Cambria Math"/>
                          </a:rPr>
                          <m:t>𝑻𝑺𝑨𝑻</m:t>
                        </m:r>
                      </m:e>
                      <m:sub>
                        <m:r>
                          <a:rPr lang="ro-RO" sz="1600" b="1" i="1">
                            <a:solidFill>
                              <a:schemeClr val="tx1"/>
                            </a:solidFill>
                            <a:latin typeface="Cambria Math"/>
                          </a:rPr>
                          <m:t>𝒏</m:t>
                        </m:r>
                        <m:r>
                          <a:rPr lang="ro-RO" sz="1600" b="1" i="1">
                            <a:solidFill>
                              <a:schemeClr val="tx1"/>
                            </a:solidFill>
                            <a:latin typeface="Cambria Math"/>
                          </a:rPr>
                          <m:t> </m:t>
                        </m:r>
                      </m:sub>
                    </m:sSub>
                    <m:r>
                      <a:rPr lang="ro-RO" sz="1600" b="1" i="1">
                        <a:solidFill>
                          <a:schemeClr val="tx1"/>
                        </a:solidFill>
                        <a:latin typeface="Cambria Math"/>
                      </a:rPr>
                      <m:t>=</m:t>
                    </m:r>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ro-RO" sz="1600" b="1" i="1">
                                <a:solidFill>
                                  <a:schemeClr val="tx1"/>
                                </a:solidFill>
                                <a:latin typeface="Cambria Math"/>
                              </a:rPr>
                              <m:t>𝑽𝑺𝑨𝑻</m:t>
                            </m:r>
                          </m:e>
                          <m:sub>
                            <m:r>
                              <a:rPr lang="ro-RO" sz="1600" b="1" i="1">
                                <a:solidFill>
                                  <a:schemeClr val="tx1"/>
                                </a:solidFill>
                                <a:latin typeface="Cambria Math"/>
                              </a:rPr>
                              <m:t>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𝑽𝑨𝑻</m:t>
                            </m:r>
                          </m:e>
                          <m:sub>
                            <m:r>
                              <a:rPr lang="ro-RO" sz="1600" b="1" i="1">
                                <a:solidFill>
                                  <a:schemeClr val="tx1"/>
                                </a:solidFill>
                                <a:latin typeface="Cambria Math"/>
                              </a:rPr>
                              <m:t>𝒏</m:t>
                            </m:r>
                          </m:sub>
                        </m:sSub>
                      </m:den>
                    </m:f>
                    <m:r>
                      <a:rPr lang="ro-RO" sz="1600" b="1" i="1">
                        <a:solidFill>
                          <a:schemeClr val="tx1"/>
                        </a:solidFill>
                        <a:latin typeface="Cambria Math"/>
                      </a:rPr>
                      <m:t>=</m:t>
                    </m:r>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ro-RO" sz="1600" b="1" i="1">
                                <a:solidFill>
                                  <a:schemeClr val="tx1"/>
                                </a:solidFill>
                                <a:latin typeface="Cambria Math"/>
                              </a:rPr>
                              <m:t>𝑪𝑺𝑨𝑻</m:t>
                            </m:r>
                          </m:e>
                          <m:sub>
                            <m:r>
                              <a:rPr lang="ro-RO" sz="1600" b="1" i="1">
                                <a:solidFill>
                                  <a:schemeClr val="tx1"/>
                                </a:solidFill>
                                <a:latin typeface="Cambria Math"/>
                              </a:rPr>
                              <m:t>𝒏</m:t>
                            </m:r>
                          </m:sub>
                        </m:sSub>
                        <m:r>
                          <a:rPr lang="ro-RO" sz="1600" b="1" i="1">
                            <a:solidFill>
                              <a:schemeClr val="tx1"/>
                            </a:solidFill>
                            <a:latin typeface="Cambria Math"/>
                          </a:rPr>
                          <m:t>+</m:t>
                        </m:r>
                        <m:sSub>
                          <m:sSubPr>
                            <m:ctrlPr>
                              <a:rPr lang="en-US" sz="1600" b="1" i="1">
                                <a:solidFill>
                                  <a:schemeClr val="tx1"/>
                                </a:solidFill>
                                <a:latin typeface="Cambria Math"/>
                              </a:rPr>
                            </m:ctrlPr>
                          </m:sSubPr>
                          <m:e>
                            <m:r>
                              <a:rPr lang="ro-RO" sz="1600" b="1" i="1">
                                <a:solidFill>
                                  <a:schemeClr val="tx1"/>
                                </a:solidFill>
                                <a:latin typeface="Cambria Math"/>
                              </a:rPr>
                              <m:t>𝑹𝑨𝑻</m:t>
                            </m:r>
                          </m:e>
                          <m:sub>
                            <m:r>
                              <a:rPr lang="ro-RO" sz="1600" b="1" i="1">
                                <a:solidFill>
                                  <a:schemeClr val="tx1"/>
                                </a:solidFill>
                                <a:latin typeface="Cambria Math"/>
                              </a:rPr>
                              <m:t>𝒏</m:t>
                            </m:r>
                          </m:sub>
                        </m:sSub>
                        <m:r>
                          <a:rPr lang="ro-RO" sz="1600" b="1" i="1">
                            <a:solidFill>
                              <a:schemeClr val="tx1"/>
                            </a:solidFill>
                            <a:latin typeface="Cambria Math"/>
                          </a:rPr>
                          <m:t>±</m:t>
                        </m:r>
                        <m:sSub>
                          <m:sSubPr>
                            <m:ctrlPr>
                              <a:rPr lang="en-US" sz="1600" b="1" i="1">
                                <a:solidFill>
                                  <a:schemeClr val="tx1"/>
                                </a:solidFill>
                                <a:latin typeface="Cambria Math"/>
                              </a:rPr>
                            </m:ctrlPr>
                          </m:sSubPr>
                          <m:e>
                            <m:r>
                              <a:rPr lang="ro-RO" sz="1600" b="1" i="1">
                                <a:solidFill>
                                  <a:schemeClr val="tx1"/>
                                </a:solidFill>
                                <a:latin typeface="Cambria Math"/>
                              </a:rPr>
                              <m:t>𝑫𝑽𝑻</m:t>
                            </m:r>
                          </m:e>
                          <m:sub>
                            <m:r>
                              <a:rPr lang="ro-RO" sz="1600" b="1" i="1">
                                <a:solidFill>
                                  <a:schemeClr val="tx1"/>
                                </a:solidFill>
                                <a:latin typeface="Cambria Math"/>
                              </a:rPr>
                              <m:t>𝒏</m:t>
                            </m:r>
                            <m:r>
                              <a:rPr lang="ro-RO" sz="1600" b="1" i="1">
                                <a:solidFill>
                                  <a:schemeClr val="tx1"/>
                                </a:solidFill>
                                <a:latin typeface="Cambria Math"/>
                              </a:rPr>
                              <m:t>−</m:t>
                            </m:r>
                            <m:r>
                              <a:rPr lang="ro-RO" sz="1600" b="1" i="1">
                                <a:solidFill>
                                  <a:schemeClr val="tx1"/>
                                </a:solidFill>
                                <a:latin typeface="Cambria Math"/>
                              </a:rPr>
                              <m:t>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𝑽𝑨𝑻</m:t>
                            </m:r>
                          </m:e>
                          <m:sub>
                            <m:r>
                              <a:rPr lang="ro-RO" sz="1600" b="1" i="1">
                                <a:solidFill>
                                  <a:schemeClr val="tx1"/>
                                </a:solidFill>
                                <a:latin typeface="Cambria Math"/>
                              </a:rPr>
                              <m:t>𝒏</m:t>
                            </m:r>
                          </m:sub>
                        </m:sSub>
                      </m:den>
                    </m:f>
                  </m:oMath>
                </a14:m>
                <a:r>
                  <a:rPr lang="ro-RO" sz="1600" b="1" dirty="0">
                    <a:solidFill>
                      <a:schemeClr val="tx1"/>
                    </a:solidFill>
                    <a:latin typeface="Times New Roman" pitchFamily="18" charset="0"/>
                    <a:cs typeface="Times New Roman" pitchFamily="18" charset="0"/>
                  </a:rPr>
                  <a:t> </a:t>
                </a:r>
                <a:endParaRPr lang="en-US" sz="1600" b="1" dirty="0" smtClean="0">
                  <a:solidFill>
                    <a:schemeClr val="tx1"/>
                  </a:solidFill>
                  <a:latin typeface="Times New Roman" pitchFamily="18" charset="0"/>
                  <a:cs typeface="Times New Roman" pitchFamily="18" charset="0"/>
                </a:endParaRPr>
              </a:p>
              <a:p>
                <a:pPr fontAlgn="base">
                  <a:buClrTx/>
                  <a:buFont typeface="Wingdings" pitchFamily="2" charset="2"/>
                  <a:buChar char="q"/>
                </a:pPr>
                <a:r>
                  <a:rPr lang="ro-RO" sz="1600" b="1" dirty="0" smtClean="0">
                    <a:solidFill>
                      <a:schemeClr val="tx1"/>
                    </a:solidFill>
                    <a:latin typeface="Times New Roman" pitchFamily="18" charset="0"/>
                    <a:cs typeface="Times New Roman" pitchFamily="18" charset="0"/>
                  </a:rPr>
                  <a:t>Tariful </a:t>
                </a:r>
                <a:r>
                  <a:rPr lang="ro-RO" sz="1600" b="1" dirty="0">
                    <a:solidFill>
                      <a:schemeClr val="tx1"/>
                    </a:solidFill>
                    <a:latin typeface="Times New Roman" pitchFamily="18" charset="0"/>
                    <a:cs typeface="Times New Roman" pitchFamily="18" charset="0"/>
                  </a:rPr>
                  <a:t>pentru serviciul public de alimentare cu apă potabilă </a:t>
                </a:r>
                <a:r>
                  <a:rPr lang="ro-RO" sz="1600" b="1" dirty="0" smtClean="0">
                    <a:solidFill>
                      <a:schemeClr val="tx1"/>
                    </a:solidFill>
                    <a:latin typeface="Times New Roman" pitchFamily="18" charset="0"/>
                    <a:cs typeface="Times New Roman" pitchFamily="18" charset="0"/>
                  </a:rPr>
                  <a:t>:</a:t>
                </a:r>
                <a:endParaRPr lang="en-US" sz="1600" b="1" dirty="0">
                  <a:solidFill>
                    <a:schemeClr val="tx1"/>
                  </a:solidFill>
                  <a:latin typeface="Times New Roman" pitchFamily="18" charset="0"/>
                  <a:cs typeface="Times New Roman" pitchFamily="18" charset="0"/>
                </a:endParaRPr>
              </a:p>
              <a:p>
                <a:pPr marL="0" indent="0">
                  <a:buNone/>
                </a:pPr>
                <a:r>
                  <a:rPr lang="ro-RO" sz="1600" dirty="0">
                    <a:solidFill>
                      <a:schemeClr val="tx1"/>
                    </a:solidFill>
                    <a:latin typeface="Times New Roman" pitchFamily="18" charset="0"/>
                    <a:cs typeface="Times New Roman" pitchFamily="18" charset="0"/>
                  </a:rPr>
                  <a:t> </a:t>
                </a:r>
                <a:r>
                  <a:rPr lang="ro-RO" sz="1600" dirty="0" smtClean="0">
                    <a:solidFill>
                      <a:schemeClr val="tx1"/>
                    </a:solidFill>
                    <a:latin typeface="Times New Roman" pitchFamily="18" charset="0"/>
                    <a:cs typeface="Times New Roman" pitchFamily="18" charset="0"/>
                  </a:rPr>
                  <a:t>      a</a:t>
                </a:r>
                <a:r>
                  <a:rPr lang="ro-RO" sz="1600" dirty="0">
                    <a:solidFill>
                      <a:schemeClr val="tx1"/>
                    </a:solidFill>
                    <a:latin typeface="Times New Roman" pitchFamily="18" charset="0"/>
                    <a:cs typeface="Times New Roman" pitchFamily="18" charset="0"/>
                  </a:rPr>
                  <a:t>) </a:t>
                </a:r>
                <a:r>
                  <a:rPr lang="ro-RO" sz="1600" dirty="0" smtClean="0">
                    <a:solidFill>
                      <a:schemeClr val="tx1"/>
                    </a:solidFill>
                    <a:latin typeface="Times New Roman" pitchFamily="18" charset="0"/>
                    <a:cs typeface="Times New Roman" pitchFamily="18" charset="0"/>
                  </a:rPr>
                  <a:t>furnizat </a:t>
                </a:r>
                <a:r>
                  <a:rPr lang="ro-RO" sz="1600" dirty="0">
                    <a:solidFill>
                      <a:schemeClr val="tx1"/>
                    </a:solidFill>
                    <a:latin typeface="Times New Roman" pitchFamily="18" charset="0"/>
                    <a:cs typeface="Times New Roman" pitchFamily="18" charset="0"/>
                  </a:rPr>
                  <a:t>la punctele de ieşire din reţelele publice de alimentare cu apă potabilă</a:t>
                </a:r>
                <a:r>
                  <a:rPr lang="ro-RO" sz="1600" dirty="0" smtClean="0">
                    <a:solidFill>
                      <a:schemeClr val="tx1"/>
                    </a:solidFill>
                    <a:latin typeface="Times New Roman" pitchFamily="18" charset="0"/>
                    <a:cs typeface="Times New Roman" pitchFamily="18" charset="0"/>
                  </a:rPr>
                  <a:t>:</a:t>
                </a:r>
                <a:endParaRPr lang="en-US" sz="1600" dirty="0">
                  <a:solidFill>
                    <a:schemeClr val="tx1"/>
                  </a:solidFill>
                  <a:latin typeface="Times New Roman" pitchFamily="18" charset="0"/>
                  <a:cs typeface="Times New Roman" pitchFamily="18" charset="0"/>
                </a:endParaRPr>
              </a:p>
              <a:p>
                <a:pPr marL="0" indent="0">
                  <a:buNone/>
                </a:pPr>
                <a:r>
                  <a:rPr lang="en-US" sz="1600" b="1" dirty="0" smtClean="0">
                    <a:solidFill>
                      <a:schemeClr val="tx1"/>
                    </a:solidFill>
                    <a:latin typeface="Times New Roman" pitchFamily="18" charset="0"/>
                    <a:cs typeface="Times New Roman" pitchFamily="18" charset="0"/>
                  </a:rPr>
                  <a:t>                          </a:t>
                </a:r>
                <a14:m>
                  <m:oMath xmlns:m="http://schemas.openxmlformats.org/officeDocument/2006/math">
                    <m:sSub>
                      <m:sSubPr>
                        <m:ctrlPr>
                          <a:rPr lang="en-US" sz="1600" b="1" i="1">
                            <a:solidFill>
                              <a:schemeClr val="tx1"/>
                            </a:solidFill>
                            <a:latin typeface="Cambria Math"/>
                          </a:rPr>
                        </m:ctrlPr>
                      </m:sSubPr>
                      <m:e>
                        <m:r>
                          <a:rPr lang="ro-RO" sz="1600" b="1" i="1">
                            <a:solidFill>
                              <a:schemeClr val="tx1"/>
                            </a:solidFill>
                            <a:latin typeface="Cambria Math"/>
                          </a:rPr>
                          <m:t>  </m:t>
                        </m:r>
                        <m:r>
                          <a:rPr lang="ro-RO" sz="1600" b="1" i="1">
                            <a:solidFill>
                              <a:schemeClr val="tx1"/>
                            </a:solidFill>
                            <a:latin typeface="Cambria Math"/>
                          </a:rPr>
                          <m:t>𝑻𝑺𝑨𝑷</m:t>
                        </m:r>
                      </m:e>
                      <m:sub>
                        <m:r>
                          <a:rPr lang="ro-RO" sz="1600" b="1" i="1">
                            <a:solidFill>
                              <a:schemeClr val="tx1"/>
                            </a:solidFill>
                            <a:latin typeface="Cambria Math"/>
                          </a:rPr>
                          <m:t>𝒏</m:t>
                        </m:r>
                        <m:r>
                          <a:rPr lang="ro-RO" sz="1600" b="1" i="1">
                            <a:solidFill>
                              <a:schemeClr val="tx1"/>
                            </a:solidFill>
                            <a:latin typeface="Cambria Math"/>
                          </a:rPr>
                          <m:t> </m:t>
                        </m:r>
                      </m:sub>
                    </m:sSub>
                    <m:r>
                      <a:rPr lang="ro-RO" sz="1600" b="1" i="1">
                        <a:solidFill>
                          <a:schemeClr val="tx1"/>
                        </a:solidFill>
                        <a:latin typeface="Cambria Math"/>
                      </a:rPr>
                      <m:t>=</m:t>
                    </m:r>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ro-RO" sz="1600" b="1" i="1">
                                <a:solidFill>
                                  <a:schemeClr val="tx1"/>
                                </a:solidFill>
                                <a:latin typeface="Cambria Math"/>
                              </a:rPr>
                              <m:t>𝑽𝑺𝑨𝑷</m:t>
                            </m:r>
                          </m:e>
                          <m:sub>
                            <m:r>
                              <a:rPr lang="ro-RO" sz="1600" b="1" i="1">
                                <a:solidFill>
                                  <a:schemeClr val="tx1"/>
                                </a:solidFill>
                                <a:latin typeface="Cambria Math"/>
                              </a:rPr>
                              <m:t>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𝑽𝑨𝑷</m:t>
                            </m:r>
                          </m:e>
                          <m:sub>
                            <m:r>
                              <a:rPr lang="ro-RO" sz="1600" b="1" i="1">
                                <a:solidFill>
                                  <a:schemeClr val="tx1"/>
                                </a:solidFill>
                                <a:latin typeface="Cambria Math"/>
                              </a:rPr>
                              <m:t>𝒏</m:t>
                            </m:r>
                          </m:sub>
                        </m:sSub>
                      </m:den>
                    </m:f>
                    <m:r>
                      <a:rPr lang="ro-RO" sz="1600" b="1" i="1">
                        <a:solidFill>
                          <a:schemeClr val="tx1"/>
                        </a:solidFill>
                        <a:latin typeface="Cambria Math"/>
                      </a:rPr>
                      <m:t>=</m:t>
                    </m:r>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ro-RO" sz="1600" b="1" i="1">
                                <a:solidFill>
                                  <a:schemeClr val="tx1"/>
                                </a:solidFill>
                                <a:latin typeface="Cambria Math"/>
                              </a:rPr>
                              <m:t>𝑪𝑺𝑨𝑷</m:t>
                            </m:r>
                          </m:e>
                          <m:sub>
                            <m:r>
                              <a:rPr lang="ro-RO" sz="1600" b="1" i="1">
                                <a:solidFill>
                                  <a:schemeClr val="tx1"/>
                                </a:solidFill>
                                <a:latin typeface="Cambria Math"/>
                              </a:rPr>
                              <m:t>𝒏</m:t>
                            </m:r>
                          </m:sub>
                        </m:sSub>
                        <m:r>
                          <a:rPr lang="ro-RO" sz="1600" b="1" i="1">
                            <a:solidFill>
                              <a:schemeClr val="tx1"/>
                            </a:solidFill>
                            <a:latin typeface="Cambria Math"/>
                          </a:rPr>
                          <m:t>+</m:t>
                        </m:r>
                        <m:sSub>
                          <m:sSubPr>
                            <m:ctrlPr>
                              <a:rPr lang="en-US" sz="1600" b="1" i="1">
                                <a:solidFill>
                                  <a:schemeClr val="tx1"/>
                                </a:solidFill>
                                <a:latin typeface="Cambria Math"/>
                              </a:rPr>
                            </m:ctrlPr>
                          </m:sSubPr>
                          <m:e>
                            <m:r>
                              <a:rPr lang="ro-RO" sz="1600" b="1" i="1">
                                <a:solidFill>
                                  <a:schemeClr val="tx1"/>
                                </a:solidFill>
                                <a:latin typeface="Cambria Math"/>
                              </a:rPr>
                              <m:t>𝑹𝑨𝑷</m:t>
                            </m:r>
                          </m:e>
                          <m:sub>
                            <m:r>
                              <a:rPr lang="ro-RO" sz="1600" b="1" i="1">
                                <a:solidFill>
                                  <a:schemeClr val="tx1"/>
                                </a:solidFill>
                                <a:latin typeface="Cambria Math"/>
                              </a:rPr>
                              <m:t>𝒏</m:t>
                            </m:r>
                          </m:sub>
                        </m:sSub>
                        <m:r>
                          <a:rPr lang="ro-RO" sz="1600" b="1" i="1">
                            <a:solidFill>
                              <a:schemeClr val="tx1"/>
                            </a:solidFill>
                            <a:latin typeface="Cambria Math"/>
                          </a:rPr>
                          <m:t>±</m:t>
                        </m:r>
                        <m:sSub>
                          <m:sSubPr>
                            <m:ctrlPr>
                              <a:rPr lang="en-US" sz="1600" b="1" i="1">
                                <a:solidFill>
                                  <a:schemeClr val="tx1"/>
                                </a:solidFill>
                                <a:latin typeface="Cambria Math"/>
                              </a:rPr>
                            </m:ctrlPr>
                          </m:sSubPr>
                          <m:e>
                            <m:r>
                              <a:rPr lang="ro-RO" sz="1600" b="1" i="1">
                                <a:solidFill>
                                  <a:schemeClr val="tx1"/>
                                </a:solidFill>
                                <a:latin typeface="Cambria Math"/>
                              </a:rPr>
                              <m:t>𝑫𝑽𝑷</m:t>
                            </m:r>
                          </m:e>
                          <m:sub>
                            <m:r>
                              <a:rPr lang="ro-RO" sz="1600" b="1" i="1">
                                <a:solidFill>
                                  <a:schemeClr val="tx1"/>
                                </a:solidFill>
                                <a:latin typeface="Cambria Math"/>
                              </a:rPr>
                              <m:t>𝒏</m:t>
                            </m:r>
                            <m:r>
                              <a:rPr lang="ro-RO" sz="1600" b="1" i="1">
                                <a:solidFill>
                                  <a:schemeClr val="tx1"/>
                                </a:solidFill>
                                <a:latin typeface="Cambria Math"/>
                              </a:rPr>
                              <m:t>−</m:t>
                            </m:r>
                            <m:r>
                              <a:rPr lang="ro-RO" sz="1600" b="1" i="1">
                                <a:solidFill>
                                  <a:schemeClr val="tx1"/>
                                </a:solidFill>
                                <a:latin typeface="Cambria Math"/>
                              </a:rPr>
                              <m:t>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𝑽𝑨𝑷</m:t>
                            </m:r>
                          </m:e>
                          <m:sub>
                            <m:r>
                              <a:rPr lang="ro-RO" sz="1600" b="1" i="1">
                                <a:solidFill>
                                  <a:schemeClr val="tx1"/>
                                </a:solidFill>
                                <a:latin typeface="Cambria Math"/>
                              </a:rPr>
                              <m:t>𝒏</m:t>
                            </m:r>
                          </m:sub>
                        </m:sSub>
                      </m:den>
                    </m:f>
                  </m:oMath>
                </a14:m>
                <a:r>
                  <a:rPr lang="ro-RO" sz="1600" b="1" dirty="0">
                    <a:solidFill>
                      <a:schemeClr val="tx1"/>
                    </a:solidFill>
                    <a:latin typeface="Times New Roman" pitchFamily="18" charset="0"/>
                    <a:cs typeface="Times New Roman" pitchFamily="18" charset="0"/>
                  </a:rPr>
                  <a:t>   </a:t>
                </a:r>
                <a:r>
                  <a:rPr lang="en-US" sz="1600" i="1" dirty="0" smtClean="0">
                    <a:solidFill>
                      <a:schemeClr val="tx1"/>
                    </a:solidFill>
                    <a:latin typeface="Times New Roman" pitchFamily="18" charset="0"/>
                    <a:cs typeface="Times New Roman" pitchFamily="18" charset="0"/>
                  </a:rPr>
                  <a:t> </a:t>
                </a:r>
                <a:endParaRPr lang="en-US" sz="1600" dirty="0">
                  <a:solidFill>
                    <a:schemeClr val="tx1"/>
                  </a:solidFill>
                  <a:latin typeface="Times New Roman" pitchFamily="18" charset="0"/>
                  <a:cs typeface="Times New Roman" pitchFamily="18" charset="0"/>
                </a:endParaRPr>
              </a:p>
              <a:p>
                <a:pPr marL="0" indent="0">
                  <a:buNone/>
                </a:pPr>
                <a:r>
                  <a:rPr lang="ro-RO" sz="1600" dirty="0" smtClean="0">
                    <a:solidFill>
                      <a:schemeClr val="tx1"/>
                    </a:solidFill>
                    <a:latin typeface="Times New Roman" pitchFamily="18" charset="0"/>
                    <a:cs typeface="Times New Roman" pitchFamily="18" charset="0"/>
                  </a:rPr>
                  <a:t>       b</a:t>
                </a:r>
                <a:r>
                  <a:rPr lang="ro-RO" sz="1600" dirty="0">
                    <a:solidFill>
                      <a:schemeClr val="tx1"/>
                    </a:solidFill>
                    <a:latin typeface="Times New Roman" pitchFamily="18" charset="0"/>
                    <a:cs typeface="Times New Roman" pitchFamily="18" charset="0"/>
                  </a:rPr>
                  <a:t>) </a:t>
                </a:r>
                <a:r>
                  <a:rPr lang="ro-RO" sz="1600" dirty="0" smtClean="0">
                    <a:solidFill>
                      <a:schemeClr val="tx1"/>
                    </a:solidFill>
                    <a:latin typeface="Times New Roman" pitchFamily="18" charset="0"/>
                    <a:cs typeface="Times New Roman" pitchFamily="18" charset="0"/>
                  </a:rPr>
                  <a:t>furnizat </a:t>
                </a:r>
                <a:r>
                  <a:rPr lang="ro-RO" sz="1600" dirty="0">
                    <a:solidFill>
                      <a:schemeClr val="tx1"/>
                    </a:solidFill>
                    <a:latin typeface="Times New Roman" pitchFamily="18" charset="0"/>
                    <a:cs typeface="Times New Roman" pitchFamily="18" charset="0"/>
                  </a:rPr>
                  <a:t>la punctele de ieşire din reţelele interne de alimentare cu apă ale blocurilor locative (apartamente</a:t>
                </a:r>
                <a:r>
                  <a:rPr lang="ro-RO" sz="1600" dirty="0" smtClean="0">
                    <a:solidFill>
                      <a:schemeClr val="tx1"/>
                    </a:solidFill>
                    <a:latin typeface="Times New Roman" pitchFamily="18" charset="0"/>
                    <a:cs typeface="Times New Roman" pitchFamily="18" charset="0"/>
                  </a:rPr>
                  <a:t>):</a:t>
                </a:r>
                <a:r>
                  <a:rPr lang="ro-RO" sz="1600" dirty="0">
                    <a:solidFill>
                      <a:schemeClr val="tx1"/>
                    </a:solidFill>
                    <a:latin typeface="Times New Roman" pitchFamily="18" charset="0"/>
                    <a:cs typeface="Times New Roman" pitchFamily="18" charset="0"/>
                  </a:rPr>
                  <a:t>	</a:t>
                </a:r>
                <a:endParaRPr lang="en-US" sz="1600" dirty="0">
                  <a:solidFill>
                    <a:schemeClr val="tx1"/>
                  </a:solidFill>
                  <a:latin typeface="Times New Roman" pitchFamily="18" charset="0"/>
                  <a:cs typeface="Times New Roman" pitchFamily="18" charset="0"/>
                </a:endParaRPr>
              </a:p>
              <a:p>
                <a:pPr marL="0" indent="0">
                  <a:buNone/>
                </a:pPr>
                <a:r>
                  <a:rPr lang="ro-RO" sz="1600" b="1" dirty="0" smtClean="0">
                    <a:solidFill>
                      <a:schemeClr val="tx1"/>
                    </a:solidFill>
                    <a:latin typeface="Times New Roman" pitchFamily="18" charset="0"/>
                    <a:cs typeface="Times New Roman" pitchFamily="18" charset="0"/>
                  </a:rPr>
                  <a:t>                              </a:t>
                </a:r>
                <a14:m>
                  <m:oMath xmlns:m="http://schemas.openxmlformats.org/officeDocument/2006/math">
                    <m:sSub>
                      <m:sSubPr>
                        <m:ctrlPr>
                          <a:rPr lang="en-US" sz="1600" b="1" i="1">
                            <a:solidFill>
                              <a:schemeClr val="tx1"/>
                            </a:solidFill>
                            <a:latin typeface="Cambria Math"/>
                          </a:rPr>
                        </m:ctrlPr>
                      </m:sSubPr>
                      <m:e>
                        <m:r>
                          <a:rPr lang="ro-RO" sz="1600" b="1" i="1">
                            <a:solidFill>
                              <a:schemeClr val="tx1"/>
                            </a:solidFill>
                            <a:latin typeface="Cambria Math"/>
                          </a:rPr>
                          <m:t>𝑻𝑺𝑨𝑷𝒂</m:t>
                        </m:r>
                      </m:e>
                      <m:sub>
                        <m:r>
                          <a:rPr lang="ro-RO" sz="1600" b="1" i="1">
                            <a:solidFill>
                              <a:schemeClr val="tx1"/>
                            </a:solidFill>
                            <a:latin typeface="Cambria Math"/>
                          </a:rPr>
                          <m:t>𝒏</m:t>
                        </m:r>
                      </m:sub>
                    </m:sSub>
                    <m:r>
                      <a:rPr lang="ro-RO" sz="1600" b="1" i="1">
                        <a:solidFill>
                          <a:schemeClr val="tx1"/>
                        </a:solidFill>
                        <a:latin typeface="Cambria Math"/>
                      </a:rPr>
                      <m:t>=</m:t>
                    </m:r>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ro-RO" sz="1600" b="1" i="1">
                                <a:solidFill>
                                  <a:schemeClr val="tx1"/>
                                </a:solidFill>
                                <a:latin typeface="Cambria Math"/>
                              </a:rPr>
                              <m:t>𝑽𝑺𝑨𝑷𝒂</m:t>
                            </m:r>
                          </m:e>
                          <m:sub>
                            <m:r>
                              <a:rPr lang="ro-RO" sz="1600" b="1" i="1">
                                <a:solidFill>
                                  <a:schemeClr val="tx1"/>
                                </a:solidFill>
                                <a:latin typeface="Cambria Math"/>
                              </a:rPr>
                              <m:t>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𝑽𝑨𝑷𝒂</m:t>
                            </m:r>
                          </m:e>
                          <m:sub>
                            <m:r>
                              <a:rPr lang="ro-RO" sz="1600" b="1" i="1">
                                <a:solidFill>
                                  <a:schemeClr val="tx1"/>
                                </a:solidFill>
                                <a:latin typeface="Cambria Math"/>
                              </a:rPr>
                              <m:t>𝒏</m:t>
                            </m:r>
                          </m:sub>
                        </m:sSub>
                      </m:den>
                    </m:f>
                    <m:r>
                      <a:rPr lang="ro-RO" sz="1600" b="1" i="1">
                        <a:solidFill>
                          <a:schemeClr val="tx1"/>
                        </a:solidFill>
                        <a:latin typeface="Cambria Math"/>
                      </a:rPr>
                      <m:t>=</m:t>
                    </m:r>
                    <m:f>
                      <m:fPr>
                        <m:ctrlPr>
                          <a:rPr lang="en-US" sz="1600" b="1" i="1">
                            <a:solidFill>
                              <a:schemeClr val="tx1"/>
                            </a:solidFill>
                            <a:latin typeface="Cambria Math"/>
                          </a:rPr>
                        </m:ctrlPr>
                      </m:fPr>
                      <m:num>
                        <m:r>
                          <a:rPr lang="ro-RO" sz="1600" b="1" i="1">
                            <a:solidFill>
                              <a:schemeClr val="tx1"/>
                            </a:solidFill>
                            <a:latin typeface="Cambria Math"/>
                          </a:rPr>
                          <m:t> </m:t>
                        </m:r>
                        <m:sSub>
                          <m:sSubPr>
                            <m:ctrlPr>
                              <a:rPr lang="en-US" sz="1600" b="1" i="1">
                                <a:solidFill>
                                  <a:schemeClr val="tx1"/>
                                </a:solidFill>
                                <a:latin typeface="Cambria Math"/>
                              </a:rPr>
                            </m:ctrlPr>
                          </m:sSubPr>
                          <m:e>
                            <m:r>
                              <a:rPr lang="ro-RO" sz="1600" b="1" i="1">
                                <a:solidFill>
                                  <a:schemeClr val="tx1"/>
                                </a:solidFill>
                                <a:latin typeface="Cambria Math"/>
                              </a:rPr>
                              <m:t>𝑪𝑺𝑨𝑷</m:t>
                            </m:r>
                          </m:e>
                          <m:sub>
                            <m:r>
                              <a:rPr lang="ro-RO" sz="1600" b="1" i="1">
                                <a:solidFill>
                                  <a:schemeClr val="tx1"/>
                                </a:solidFill>
                                <a:latin typeface="Cambria Math"/>
                              </a:rPr>
                              <m:t>𝒏</m:t>
                            </m:r>
                          </m:sub>
                        </m:sSub>
                        <m:r>
                          <a:rPr lang="ro-RO" sz="1600" b="1" i="1">
                            <a:solidFill>
                              <a:schemeClr val="tx1"/>
                            </a:solidFill>
                            <a:latin typeface="Cambria Math"/>
                          </a:rPr>
                          <m:t>+</m:t>
                        </m:r>
                        <m:sSub>
                          <m:sSubPr>
                            <m:ctrlPr>
                              <a:rPr lang="en-US" sz="1600" b="1" i="1">
                                <a:solidFill>
                                  <a:schemeClr val="tx1"/>
                                </a:solidFill>
                                <a:latin typeface="Cambria Math"/>
                              </a:rPr>
                            </m:ctrlPr>
                          </m:sSubPr>
                          <m:e>
                            <m:r>
                              <a:rPr lang="ro-RO" sz="1600" b="1" i="1">
                                <a:solidFill>
                                  <a:schemeClr val="tx1"/>
                                </a:solidFill>
                                <a:latin typeface="Cambria Math"/>
                              </a:rPr>
                              <m:t>𝑹𝑨𝑷</m:t>
                            </m:r>
                          </m:e>
                          <m:sub>
                            <m:r>
                              <a:rPr lang="ro-RO" sz="1600" b="1" i="1">
                                <a:solidFill>
                                  <a:schemeClr val="tx1"/>
                                </a:solidFill>
                                <a:latin typeface="Cambria Math"/>
                              </a:rPr>
                              <m:t>𝒏</m:t>
                            </m:r>
                          </m:sub>
                        </m:sSub>
                        <m:r>
                          <a:rPr lang="ro-RO" sz="1600" b="1" i="1">
                            <a:solidFill>
                              <a:schemeClr val="tx1"/>
                            </a:solidFill>
                            <a:latin typeface="Cambria Math"/>
                          </a:rPr>
                          <m:t>±</m:t>
                        </m:r>
                        <m:sSub>
                          <m:sSubPr>
                            <m:ctrlPr>
                              <a:rPr lang="en-US" sz="1600" b="1" i="1">
                                <a:solidFill>
                                  <a:schemeClr val="tx1"/>
                                </a:solidFill>
                                <a:latin typeface="Cambria Math"/>
                              </a:rPr>
                            </m:ctrlPr>
                          </m:sSubPr>
                          <m:e>
                            <m:r>
                              <a:rPr lang="ro-RO" sz="1600" b="1" i="1">
                                <a:solidFill>
                                  <a:schemeClr val="tx1"/>
                                </a:solidFill>
                                <a:latin typeface="Cambria Math"/>
                              </a:rPr>
                              <m:t>𝑫𝑽𝑷</m:t>
                            </m:r>
                          </m:e>
                          <m:sub>
                            <m:r>
                              <a:rPr lang="ro-RO" sz="1600" b="1" i="1">
                                <a:solidFill>
                                  <a:schemeClr val="tx1"/>
                                </a:solidFill>
                                <a:latin typeface="Cambria Math"/>
                              </a:rPr>
                              <m:t>𝒏</m:t>
                            </m:r>
                            <m:r>
                              <a:rPr lang="ro-RO" sz="1600" b="1" i="1">
                                <a:solidFill>
                                  <a:schemeClr val="tx1"/>
                                </a:solidFill>
                                <a:latin typeface="Cambria Math"/>
                              </a:rPr>
                              <m:t>−</m:t>
                            </m:r>
                            <m:r>
                              <a:rPr lang="ro-RO" sz="1600" b="1" i="1">
                                <a:solidFill>
                                  <a:schemeClr val="tx1"/>
                                </a:solidFill>
                                <a:latin typeface="Cambria Math"/>
                              </a:rPr>
                              <m:t>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𝑽𝑨𝑷</m:t>
                            </m:r>
                          </m:e>
                          <m:sub>
                            <m:r>
                              <a:rPr lang="ro-RO" sz="1600" b="1" i="1">
                                <a:solidFill>
                                  <a:schemeClr val="tx1"/>
                                </a:solidFill>
                                <a:latin typeface="Cambria Math"/>
                              </a:rPr>
                              <m:t>𝒏</m:t>
                            </m:r>
                          </m:sub>
                        </m:sSub>
                      </m:den>
                    </m:f>
                    <m:r>
                      <a:rPr lang="ro-RO" sz="1600" b="1" i="1">
                        <a:solidFill>
                          <a:schemeClr val="tx1"/>
                        </a:solidFill>
                        <a:latin typeface="Cambria Math"/>
                      </a:rPr>
                      <m:t>+</m:t>
                    </m:r>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ro-RO" sz="1600" b="1" i="1">
                                <a:solidFill>
                                  <a:schemeClr val="tx1"/>
                                </a:solidFill>
                                <a:latin typeface="Cambria Math"/>
                              </a:rPr>
                              <m:t>𝑪𝑰𝑹𝑩</m:t>
                            </m:r>
                          </m:e>
                          <m:sub>
                            <m:r>
                              <a:rPr lang="ro-RO" sz="1600" b="1" i="1">
                                <a:solidFill>
                                  <a:schemeClr val="tx1"/>
                                </a:solidFill>
                                <a:latin typeface="Cambria Math"/>
                              </a:rPr>
                              <m:t>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𝑽𝑨𝑷𝒂</m:t>
                            </m:r>
                          </m:e>
                          <m:sub>
                            <m:r>
                              <a:rPr lang="ro-RO" sz="1600" b="1" i="1">
                                <a:solidFill>
                                  <a:schemeClr val="tx1"/>
                                </a:solidFill>
                                <a:latin typeface="Cambria Math"/>
                              </a:rPr>
                              <m:t>𝒏</m:t>
                            </m:r>
                          </m:sub>
                        </m:sSub>
                      </m:den>
                    </m:f>
                    <m:r>
                      <a:rPr lang="ro-RO" sz="1600" b="1" i="1">
                        <a:solidFill>
                          <a:schemeClr val="tx1"/>
                        </a:solidFill>
                        <a:latin typeface="Cambria Math"/>
                      </a:rPr>
                      <m:t>=</m:t>
                    </m:r>
                    <m:sSub>
                      <m:sSubPr>
                        <m:ctrlPr>
                          <a:rPr lang="en-US" sz="1600" b="1" i="1">
                            <a:solidFill>
                              <a:schemeClr val="tx1"/>
                            </a:solidFill>
                            <a:latin typeface="Cambria Math"/>
                          </a:rPr>
                        </m:ctrlPr>
                      </m:sSubPr>
                      <m:e>
                        <m:r>
                          <a:rPr lang="ro-RO" sz="1600" b="1" i="1">
                            <a:solidFill>
                              <a:schemeClr val="tx1"/>
                            </a:solidFill>
                            <a:latin typeface="Cambria Math"/>
                          </a:rPr>
                          <m:t>𝑻𝑺𝑨𝑷</m:t>
                        </m:r>
                      </m:e>
                      <m:sub>
                        <m:r>
                          <a:rPr lang="ro-RO" sz="1600" b="1" i="1">
                            <a:solidFill>
                              <a:schemeClr val="tx1"/>
                            </a:solidFill>
                            <a:latin typeface="Cambria Math"/>
                          </a:rPr>
                          <m:t>𝒏</m:t>
                        </m:r>
                      </m:sub>
                    </m:sSub>
                    <m:r>
                      <a:rPr lang="ro-RO" sz="1600" b="1" i="1">
                        <a:solidFill>
                          <a:schemeClr val="tx1"/>
                        </a:solidFill>
                        <a:latin typeface="Cambria Math"/>
                      </a:rPr>
                      <m:t>+</m:t>
                    </m:r>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ro-RO" sz="1600" b="1" i="1">
                                <a:solidFill>
                                  <a:schemeClr val="tx1"/>
                                </a:solidFill>
                                <a:latin typeface="Cambria Math"/>
                              </a:rPr>
                              <m:t>𝑪𝑰𝑹𝑩</m:t>
                            </m:r>
                          </m:e>
                          <m:sub>
                            <m:r>
                              <a:rPr lang="ro-RO" sz="1600" b="1" i="1">
                                <a:solidFill>
                                  <a:schemeClr val="tx1"/>
                                </a:solidFill>
                                <a:latin typeface="Cambria Math"/>
                              </a:rPr>
                              <m:t>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𝑽𝑨𝑷𝒂</m:t>
                            </m:r>
                          </m:e>
                          <m:sub>
                            <m:r>
                              <a:rPr lang="ro-RO" sz="1600" b="1" i="1">
                                <a:solidFill>
                                  <a:schemeClr val="tx1"/>
                                </a:solidFill>
                                <a:latin typeface="Cambria Math"/>
                              </a:rPr>
                              <m:t>𝒏</m:t>
                            </m:r>
                          </m:sub>
                        </m:sSub>
                      </m:den>
                    </m:f>
                  </m:oMath>
                </a14:m>
                <a:r>
                  <a:rPr lang="ro-RO" sz="1600" b="1" dirty="0">
                    <a:solidFill>
                      <a:schemeClr val="tx1"/>
                    </a:solidFill>
                    <a:latin typeface="Times New Roman" pitchFamily="18" charset="0"/>
                    <a:cs typeface="Times New Roman" pitchFamily="18" charset="0"/>
                  </a:rPr>
                  <a:t>  </a:t>
                </a:r>
                <a:endParaRPr lang="ro-RO" sz="1600" b="1" dirty="0" smtClean="0">
                  <a:solidFill>
                    <a:schemeClr val="tx1"/>
                  </a:solidFill>
                  <a:latin typeface="Times New Roman" pitchFamily="18" charset="0"/>
                  <a:cs typeface="Times New Roman" pitchFamily="18" charset="0"/>
                </a:endParaRPr>
              </a:p>
              <a:p>
                <a:pPr marL="0" indent="0">
                  <a:buNone/>
                </a:pPr>
                <a:r>
                  <a:rPr lang="ro-RO" sz="1600" b="1" dirty="0" smtClean="0">
                    <a:solidFill>
                      <a:schemeClr val="tx1"/>
                    </a:solidFill>
                    <a:latin typeface="Times New Roman" pitchFamily="18" charset="0"/>
                    <a:cs typeface="Times New Roman" pitchFamily="18" charset="0"/>
                  </a:rPr>
                  <a:t> </a:t>
                </a:r>
                <a:r>
                  <a:rPr lang="en-US" sz="1600" i="1" dirty="0" smtClean="0">
                    <a:solidFill>
                      <a:schemeClr val="tx1"/>
                    </a:solidFill>
                    <a:latin typeface="Times New Roman" pitchFamily="18" charset="0"/>
                    <a:cs typeface="Times New Roman" pitchFamily="18" charset="0"/>
                  </a:rPr>
                  <a:t> </a:t>
                </a:r>
                <a:r>
                  <a:rPr lang="ro-RO" sz="1600" b="1" dirty="0">
                    <a:solidFill>
                      <a:schemeClr val="tx1"/>
                    </a:solidFill>
                    <a:latin typeface="Times New Roman" pitchFamily="18" charset="0"/>
                    <a:cs typeface="Times New Roman" pitchFamily="18" charset="0"/>
                  </a:rPr>
                  <a:t>	</a:t>
                </a:r>
                <a:endParaRPr lang="en-US" sz="1600" dirty="0" smtClean="0">
                  <a:solidFill>
                    <a:schemeClr val="tx1"/>
                  </a:solidFill>
                  <a:latin typeface="Times New Roman" pitchFamily="18" charset="0"/>
                  <a:cs typeface="Times New Roman" pitchFamily="18" charset="0"/>
                </a:endParaRPr>
              </a:p>
              <a:p>
                <a:pPr fontAlgn="base">
                  <a:buClrTx/>
                  <a:buFont typeface="Wingdings" pitchFamily="2" charset="2"/>
                  <a:buChar char="q"/>
                </a:pPr>
                <a:r>
                  <a:rPr lang="ro-RO" sz="1600" dirty="0" smtClean="0">
                    <a:solidFill>
                      <a:schemeClr val="tx1"/>
                    </a:solidFill>
                    <a:latin typeface="Times New Roman" pitchFamily="18" charset="0"/>
                    <a:cs typeface="Times New Roman" pitchFamily="18" charset="0"/>
                  </a:rPr>
                  <a:t> </a:t>
                </a:r>
                <a:r>
                  <a:rPr lang="ro-RO" sz="1600" b="1" dirty="0" smtClean="0">
                    <a:solidFill>
                      <a:schemeClr val="tx1"/>
                    </a:solidFill>
                    <a:latin typeface="Times New Roman" pitchFamily="18" charset="0"/>
                    <a:cs typeface="Times New Roman" pitchFamily="18" charset="0"/>
                  </a:rPr>
                  <a:t>Tariful </a:t>
                </a:r>
                <a:r>
                  <a:rPr lang="ro-RO" sz="1600" b="1" dirty="0">
                    <a:solidFill>
                      <a:schemeClr val="tx1"/>
                    </a:solidFill>
                    <a:latin typeface="Times New Roman" pitchFamily="18" charset="0"/>
                    <a:cs typeface="Times New Roman" pitchFamily="18" charset="0"/>
                  </a:rPr>
                  <a:t>pentru serviciul public de canalizare şi epurare a apelor uzate </a:t>
                </a:r>
                <a:r>
                  <a:rPr lang="ro-RO" sz="1600" b="1" dirty="0" smtClean="0">
                    <a:solidFill>
                      <a:schemeClr val="tx1"/>
                    </a:solidFill>
                    <a:latin typeface="Times New Roman" pitchFamily="18" charset="0"/>
                    <a:cs typeface="Times New Roman" pitchFamily="18" charset="0"/>
                  </a:rPr>
                  <a:t>:</a:t>
                </a:r>
                <a:endParaRPr lang="en-US" sz="1600" b="1" dirty="0">
                  <a:solidFill>
                    <a:schemeClr val="tx1"/>
                  </a:solidFill>
                  <a:latin typeface="Times New Roman" pitchFamily="18" charset="0"/>
                  <a:cs typeface="Times New Roman" pitchFamily="18" charset="0"/>
                </a:endParaRPr>
              </a:p>
              <a:p>
                <a:pPr marL="0" indent="0">
                  <a:buNone/>
                </a:pPr>
                <a:r>
                  <a:rPr lang="ro-RO" sz="1600" b="1" dirty="0" smtClean="0">
                    <a:solidFill>
                      <a:schemeClr val="tx1"/>
                    </a:solidFill>
                    <a:latin typeface="Times New Roman" pitchFamily="18" charset="0"/>
                    <a:cs typeface="Times New Roman" pitchFamily="18" charset="0"/>
                  </a:rPr>
                  <a:t>                              </a:t>
                </a:r>
                <a14:m>
                  <m:oMath xmlns:m="http://schemas.openxmlformats.org/officeDocument/2006/math">
                    <m:sSub>
                      <m:sSubPr>
                        <m:ctrlPr>
                          <a:rPr lang="en-US" sz="1600" b="1" i="1">
                            <a:solidFill>
                              <a:schemeClr val="tx1"/>
                            </a:solidFill>
                            <a:latin typeface="Cambria Math"/>
                          </a:rPr>
                        </m:ctrlPr>
                      </m:sSubPr>
                      <m:e>
                        <m:r>
                          <a:rPr lang="ro-RO" sz="1600" b="1" i="1">
                            <a:solidFill>
                              <a:schemeClr val="tx1"/>
                            </a:solidFill>
                            <a:latin typeface="Cambria Math"/>
                          </a:rPr>
                          <m:t>𝑻𝑺𝑪</m:t>
                        </m:r>
                      </m:e>
                      <m:sub>
                        <m:r>
                          <a:rPr lang="ro-RO" sz="1600" b="1" i="1">
                            <a:solidFill>
                              <a:schemeClr val="tx1"/>
                            </a:solidFill>
                            <a:latin typeface="Cambria Math"/>
                          </a:rPr>
                          <m:t>𝒏</m:t>
                        </m:r>
                        <m:r>
                          <a:rPr lang="ro-RO" sz="1600" b="1" i="1">
                            <a:solidFill>
                              <a:schemeClr val="tx1"/>
                            </a:solidFill>
                            <a:latin typeface="Cambria Math"/>
                          </a:rPr>
                          <m:t> </m:t>
                        </m:r>
                      </m:sub>
                    </m:sSub>
                    <m:r>
                      <a:rPr lang="ro-RO" sz="1600" b="1" i="1">
                        <a:solidFill>
                          <a:schemeClr val="tx1"/>
                        </a:solidFill>
                        <a:latin typeface="Cambria Math"/>
                      </a:rPr>
                      <m:t>=</m:t>
                    </m:r>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ro-RO" sz="1600" b="1" i="1">
                                <a:solidFill>
                                  <a:schemeClr val="tx1"/>
                                </a:solidFill>
                                <a:latin typeface="Cambria Math"/>
                              </a:rPr>
                              <m:t>𝑽𝑺𝑪</m:t>
                            </m:r>
                          </m:e>
                          <m:sub>
                            <m:r>
                              <a:rPr lang="ro-RO" sz="1600" b="1" i="1">
                                <a:solidFill>
                                  <a:schemeClr val="tx1"/>
                                </a:solidFill>
                                <a:latin typeface="Cambria Math"/>
                              </a:rPr>
                              <m:t>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𝑽𝑨𝑼</m:t>
                            </m:r>
                          </m:e>
                          <m:sub>
                            <m:r>
                              <a:rPr lang="ro-RO" sz="1600" b="1" i="1">
                                <a:solidFill>
                                  <a:schemeClr val="tx1"/>
                                </a:solidFill>
                                <a:latin typeface="Cambria Math"/>
                              </a:rPr>
                              <m:t>𝒏</m:t>
                            </m:r>
                          </m:sub>
                        </m:sSub>
                      </m:den>
                    </m:f>
                    <m:r>
                      <a:rPr lang="ro-RO" sz="1600" b="1" i="1">
                        <a:solidFill>
                          <a:schemeClr val="tx1"/>
                        </a:solidFill>
                        <a:latin typeface="Cambria Math"/>
                      </a:rPr>
                      <m:t>=</m:t>
                    </m:r>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ro-RO" sz="1600" b="1" i="1">
                                <a:solidFill>
                                  <a:schemeClr val="tx1"/>
                                </a:solidFill>
                                <a:latin typeface="Cambria Math"/>
                              </a:rPr>
                              <m:t>𝑪𝑺𝑪</m:t>
                            </m:r>
                          </m:e>
                          <m:sub>
                            <m:r>
                              <a:rPr lang="ro-RO" sz="1600" b="1" i="1">
                                <a:solidFill>
                                  <a:schemeClr val="tx1"/>
                                </a:solidFill>
                                <a:latin typeface="Cambria Math"/>
                              </a:rPr>
                              <m:t>𝒏</m:t>
                            </m:r>
                          </m:sub>
                        </m:sSub>
                        <m:r>
                          <a:rPr lang="ro-RO" sz="1600" b="1" i="1">
                            <a:solidFill>
                              <a:schemeClr val="tx1"/>
                            </a:solidFill>
                            <a:latin typeface="Cambria Math"/>
                          </a:rPr>
                          <m:t>+</m:t>
                        </m:r>
                        <m:sSub>
                          <m:sSubPr>
                            <m:ctrlPr>
                              <a:rPr lang="en-US" sz="1600" b="1" i="1">
                                <a:solidFill>
                                  <a:schemeClr val="tx1"/>
                                </a:solidFill>
                                <a:latin typeface="Cambria Math"/>
                              </a:rPr>
                            </m:ctrlPr>
                          </m:sSubPr>
                          <m:e>
                            <m:r>
                              <a:rPr lang="ro-RO" sz="1600" b="1" i="1">
                                <a:solidFill>
                                  <a:schemeClr val="tx1"/>
                                </a:solidFill>
                                <a:latin typeface="Cambria Math"/>
                              </a:rPr>
                              <m:t>𝑹𝑪</m:t>
                            </m:r>
                          </m:e>
                          <m:sub>
                            <m:r>
                              <a:rPr lang="ro-RO" sz="1600" b="1" i="1">
                                <a:solidFill>
                                  <a:schemeClr val="tx1"/>
                                </a:solidFill>
                                <a:latin typeface="Cambria Math"/>
                              </a:rPr>
                              <m:t>𝒏</m:t>
                            </m:r>
                          </m:sub>
                        </m:sSub>
                        <m:r>
                          <a:rPr lang="ro-RO" sz="1600" b="1" i="1">
                            <a:solidFill>
                              <a:schemeClr val="tx1"/>
                            </a:solidFill>
                            <a:latin typeface="Cambria Math"/>
                          </a:rPr>
                          <m:t>±</m:t>
                        </m:r>
                        <m:sSub>
                          <m:sSubPr>
                            <m:ctrlPr>
                              <a:rPr lang="en-US" sz="1600" b="1" i="1">
                                <a:solidFill>
                                  <a:schemeClr val="tx1"/>
                                </a:solidFill>
                                <a:latin typeface="Cambria Math"/>
                              </a:rPr>
                            </m:ctrlPr>
                          </m:sSubPr>
                          <m:e>
                            <m:r>
                              <a:rPr lang="ro-RO" sz="1600" b="1" i="1">
                                <a:solidFill>
                                  <a:schemeClr val="tx1"/>
                                </a:solidFill>
                                <a:latin typeface="Cambria Math"/>
                              </a:rPr>
                              <m:t>𝑫𝑽𝑪</m:t>
                            </m:r>
                          </m:e>
                          <m:sub>
                            <m:r>
                              <a:rPr lang="ro-RO" sz="1600" b="1" i="1">
                                <a:solidFill>
                                  <a:schemeClr val="tx1"/>
                                </a:solidFill>
                                <a:latin typeface="Cambria Math"/>
                              </a:rPr>
                              <m:t>𝒏</m:t>
                            </m:r>
                            <m:r>
                              <a:rPr lang="ro-RO" sz="1600" b="1" i="1">
                                <a:solidFill>
                                  <a:schemeClr val="tx1"/>
                                </a:solidFill>
                                <a:latin typeface="Cambria Math"/>
                              </a:rPr>
                              <m:t>−</m:t>
                            </m:r>
                            <m:r>
                              <a:rPr lang="ro-RO" sz="1600" b="1" i="1">
                                <a:solidFill>
                                  <a:schemeClr val="tx1"/>
                                </a:solidFill>
                                <a:latin typeface="Cambria Math"/>
                              </a:rPr>
                              <m:t>𝟏</m:t>
                            </m:r>
                          </m:sub>
                        </m:sSub>
                      </m:num>
                      <m:den>
                        <m:sSub>
                          <m:sSubPr>
                            <m:ctrlPr>
                              <a:rPr lang="en-US" sz="1600" b="1" i="1">
                                <a:solidFill>
                                  <a:schemeClr val="tx1"/>
                                </a:solidFill>
                                <a:latin typeface="Cambria Math"/>
                              </a:rPr>
                            </m:ctrlPr>
                          </m:sSubPr>
                          <m:e>
                            <m:r>
                              <a:rPr lang="ro-RO" sz="1600" b="1" i="1">
                                <a:solidFill>
                                  <a:schemeClr val="tx1"/>
                                </a:solidFill>
                                <a:latin typeface="Cambria Math"/>
                              </a:rPr>
                              <m:t>𝑽𝑨𝑼</m:t>
                            </m:r>
                          </m:e>
                          <m:sub>
                            <m:r>
                              <a:rPr lang="ro-RO" sz="1600" b="1" i="1">
                                <a:solidFill>
                                  <a:schemeClr val="tx1"/>
                                </a:solidFill>
                                <a:latin typeface="Cambria Math"/>
                              </a:rPr>
                              <m:t>𝒏</m:t>
                            </m:r>
                          </m:sub>
                        </m:sSub>
                      </m:den>
                    </m:f>
                  </m:oMath>
                </a14:m>
                <a:r>
                  <a:rPr lang="ro-RO" sz="1600" dirty="0">
                    <a:solidFill>
                      <a:schemeClr val="tx1"/>
                    </a:solidFill>
                    <a:latin typeface="Times New Roman" pitchFamily="18" charset="0"/>
                    <a:cs typeface="Times New Roman" pitchFamily="18" charset="0"/>
                  </a:rPr>
                  <a:t>	</a:t>
                </a:r>
                <a:endParaRPr lang="ro-RO" sz="1600" dirty="0" smtClean="0">
                  <a:solidFill>
                    <a:schemeClr val="tx1"/>
                  </a:solidFill>
                  <a:latin typeface="Times New Roman" pitchFamily="18" charset="0"/>
                  <a:cs typeface="Times New Roman" pitchFamily="18" charset="0"/>
                </a:endParaRPr>
              </a:p>
              <a:p>
                <a:pPr marL="0" indent="0">
                  <a:buNone/>
                </a:pPr>
                <a:endParaRPr lang="ro-RO" sz="1600" dirty="0" smtClean="0">
                  <a:solidFill>
                    <a:schemeClr val="tx1"/>
                  </a:solidFill>
                  <a:latin typeface="Times New Roman" pitchFamily="18" charset="0"/>
                  <a:cs typeface="Times New Roman" pitchFamily="18" charset="0"/>
                </a:endParaRPr>
              </a:p>
              <a:p>
                <a:pPr marL="0" indent="0">
                  <a:buNone/>
                </a:pPr>
                <a:r>
                  <a:rPr lang="ro-RO" sz="1400" dirty="0" smtClean="0">
                    <a:solidFill>
                      <a:schemeClr val="tx1"/>
                    </a:solidFill>
                    <a:latin typeface="Times New Roman" pitchFamily="18" charset="0"/>
                    <a:cs typeface="Times New Roman" pitchFamily="18" charset="0"/>
                  </a:rPr>
                  <a:t>       unde</a:t>
                </a:r>
                <a:r>
                  <a:rPr lang="ro-RO" sz="1400" i="1" dirty="0" smtClean="0">
                    <a:solidFill>
                      <a:schemeClr val="tx1"/>
                    </a:solidFill>
                    <a:latin typeface="Times New Roman" pitchFamily="18" charset="0"/>
                    <a:cs typeface="Times New Roman" pitchFamily="18" charset="0"/>
                  </a:rPr>
                  <a:t>:</a:t>
                </a:r>
                <a:r>
                  <a:rPr lang="en-US" sz="1400" i="1" dirty="0" smtClean="0">
                    <a:solidFill>
                      <a:schemeClr val="tx1"/>
                    </a:solidFill>
                    <a:latin typeface="Times New Roman" pitchFamily="18" charset="0"/>
                    <a:cs typeface="Times New Roman" pitchFamily="18" charset="0"/>
                  </a:rPr>
                  <a:t> </a:t>
                </a:r>
                <a:endParaRPr lang="en-US" sz="1400" dirty="0" smtClean="0">
                  <a:solidFill>
                    <a:schemeClr val="tx1"/>
                  </a:solidFill>
                  <a:latin typeface="Times New Roman" pitchFamily="18" charset="0"/>
                  <a:cs typeface="Times New Roman" pitchFamily="18" charset="0"/>
                </a:endParaRPr>
              </a:p>
              <a:p>
                <a:pPr marL="0" indent="0">
                  <a:buNone/>
                </a:pPr>
                <a:r>
                  <a:rPr lang="ro-RO" sz="1400" b="1" i="1" dirty="0" smtClean="0">
                    <a:solidFill>
                      <a:schemeClr val="tx1"/>
                    </a:solidFill>
                    <a:latin typeface="Times New Roman" pitchFamily="18" charset="0"/>
                    <a:cs typeface="Times New Roman" pitchFamily="18" charset="0"/>
                  </a:rPr>
                  <a:t>       </a:t>
                </a:r>
                <a:r>
                  <a:rPr lang="en-US" sz="1400" b="1" i="1" dirty="0" err="1" smtClean="0">
                    <a:solidFill>
                      <a:schemeClr val="tx1"/>
                    </a:solidFill>
                    <a:latin typeface="Times New Roman" pitchFamily="18" charset="0"/>
                    <a:cs typeface="Times New Roman" pitchFamily="18" charset="0"/>
                  </a:rPr>
                  <a:t>VSATn</a:t>
                </a:r>
                <a:r>
                  <a:rPr lang="en-US" sz="1400" b="1" i="1" dirty="0" smtClean="0">
                    <a:solidFill>
                      <a:schemeClr val="tx1"/>
                    </a:solidFill>
                    <a:latin typeface="Times New Roman" pitchFamily="18" charset="0"/>
                    <a:cs typeface="Times New Roman" pitchFamily="18" charset="0"/>
                  </a:rPr>
                  <a:t>, </a:t>
                </a:r>
                <a:r>
                  <a:rPr lang="en-US" sz="1400" b="1" i="1" dirty="0" err="1" smtClean="0">
                    <a:solidFill>
                      <a:schemeClr val="tx1"/>
                    </a:solidFill>
                    <a:latin typeface="Times New Roman" pitchFamily="18" charset="0"/>
                    <a:cs typeface="Times New Roman" pitchFamily="18" charset="0"/>
                  </a:rPr>
                  <a:t>VSAPn</a:t>
                </a:r>
                <a:r>
                  <a:rPr lang="en-US" sz="1400" b="1" i="1" dirty="0" smtClean="0">
                    <a:solidFill>
                      <a:schemeClr val="tx1"/>
                    </a:solidFill>
                    <a:latin typeface="Times New Roman" pitchFamily="18" charset="0"/>
                    <a:cs typeface="Times New Roman" pitchFamily="18" charset="0"/>
                  </a:rPr>
                  <a:t>, </a:t>
                </a:r>
                <a:r>
                  <a:rPr lang="en-US" sz="1400" b="1" i="1" dirty="0" err="1" smtClean="0">
                    <a:solidFill>
                      <a:schemeClr val="tx1"/>
                    </a:solidFill>
                    <a:latin typeface="Times New Roman" pitchFamily="18" charset="0"/>
                    <a:cs typeface="Times New Roman" pitchFamily="18" charset="0"/>
                  </a:rPr>
                  <a:t>VSAPa</a:t>
                </a:r>
                <a:r>
                  <a:rPr lang="en-US" sz="1200" b="1" i="1" dirty="0" err="1" smtClean="0">
                    <a:solidFill>
                      <a:schemeClr val="tx1"/>
                    </a:solidFill>
                    <a:latin typeface="Times New Roman" pitchFamily="18" charset="0"/>
                    <a:cs typeface="Times New Roman" pitchFamily="18" charset="0"/>
                  </a:rPr>
                  <a:t>n</a:t>
                </a:r>
                <a:r>
                  <a:rPr lang="en-US" sz="1400" b="1" i="1" dirty="0" smtClean="0">
                    <a:solidFill>
                      <a:schemeClr val="tx1"/>
                    </a:solidFill>
                    <a:latin typeface="Times New Roman" pitchFamily="18" charset="0"/>
                    <a:cs typeface="Times New Roman" pitchFamily="18" charset="0"/>
                  </a:rPr>
                  <a:t>, </a:t>
                </a:r>
                <a:r>
                  <a:rPr lang="en-US" sz="1400" b="1" i="1" dirty="0" err="1" smtClean="0">
                    <a:solidFill>
                      <a:schemeClr val="tx1"/>
                    </a:solidFill>
                    <a:latin typeface="Times New Roman" pitchFamily="18" charset="0"/>
                    <a:cs typeface="Times New Roman" pitchFamily="18" charset="0"/>
                  </a:rPr>
                  <a:t>VSCn</a:t>
                </a:r>
                <a:r>
                  <a:rPr lang="ro-RO" sz="1400" b="1" i="1" dirty="0" smtClean="0">
                    <a:solidFill>
                      <a:schemeClr val="tx1"/>
                    </a:solidFill>
                    <a:latin typeface="Times New Roman" pitchFamily="18" charset="0"/>
                    <a:cs typeface="Times New Roman" pitchFamily="18" charset="0"/>
                  </a:rPr>
                  <a:t>  </a:t>
                </a:r>
                <a:r>
                  <a:rPr lang="en-US" sz="1400" b="1" i="1" dirty="0" smtClean="0">
                    <a:solidFill>
                      <a:schemeClr val="tx1"/>
                    </a:solidFill>
                    <a:latin typeface="Times New Roman" pitchFamily="18" charset="0"/>
                    <a:cs typeface="Times New Roman" pitchFamily="18" charset="0"/>
                  </a:rPr>
                  <a:t>-</a:t>
                </a:r>
                <a:r>
                  <a:rPr lang="ro-RO" sz="1400" b="1" i="1" dirty="0" smtClean="0">
                    <a:solidFill>
                      <a:schemeClr val="tx1"/>
                    </a:solidFill>
                    <a:latin typeface="Times New Roman" pitchFamily="18" charset="0"/>
                    <a:cs typeface="Times New Roman" pitchFamily="18" charset="0"/>
                  </a:rPr>
                  <a:t>  </a:t>
                </a:r>
                <a:r>
                  <a:rPr lang="en-US" sz="1400" b="1" i="1" dirty="0" smtClean="0">
                    <a:solidFill>
                      <a:schemeClr val="tx1"/>
                    </a:solidFill>
                    <a:latin typeface="Times New Roman" pitchFamily="18" charset="0"/>
                    <a:cs typeface="Times New Roman" pitchFamily="18" charset="0"/>
                  </a:rPr>
                  <a:t> </a:t>
                </a:r>
                <a:r>
                  <a:rPr lang="ro-RO" sz="1400" b="1" i="1" dirty="0" smtClean="0">
                    <a:solidFill>
                      <a:schemeClr val="tx1"/>
                    </a:solidFill>
                    <a:latin typeface="Times New Roman" pitchFamily="18" charset="0"/>
                    <a:cs typeface="Times New Roman" pitchFamily="18" charset="0"/>
                  </a:rPr>
                  <a:t> </a:t>
                </a:r>
                <a:r>
                  <a:rPr lang="en-US" sz="1400" dirty="0" err="1" smtClean="0">
                    <a:solidFill>
                      <a:schemeClr val="tx1"/>
                    </a:solidFill>
                    <a:latin typeface="Times New Roman" pitchFamily="18" charset="0"/>
                    <a:cs typeface="Times New Roman" pitchFamily="18" charset="0"/>
                  </a:rPr>
                  <a:t>venitul</a:t>
                </a:r>
                <a:r>
                  <a:rPr lang="en-US" sz="1400" dirty="0" smtClean="0">
                    <a:solidFill>
                      <a:schemeClr val="tx1"/>
                    </a:solidFill>
                    <a:latin typeface="Times New Roman" pitchFamily="18" charset="0"/>
                    <a:cs typeface="Times New Roman" pitchFamily="18" charset="0"/>
                  </a:rPr>
                  <a:t> </a:t>
                </a:r>
                <a:r>
                  <a:rPr lang="en-US" sz="1400" dirty="0" err="1" smtClean="0">
                    <a:solidFill>
                      <a:schemeClr val="tx1"/>
                    </a:solidFill>
                    <a:latin typeface="Times New Roman" pitchFamily="18" charset="0"/>
                    <a:cs typeface="Times New Roman" pitchFamily="18" charset="0"/>
                  </a:rPr>
                  <a:t>reglementat</a:t>
                </a:r>
                <a:r>
                  <a:rPr lang="en-US" sz="1400" dirty="0" smtClean="0">
                    <a:solidFill>
                      <a:schemeClr val="tx1"/>
                    </a:solidFill>
                    <a:latin typeface="Times New Roman" pitchFamily="18" charset="0"/>
                    <a:cs typeface="Times New Roman" pitchFamily="18" charset="0"/>
                  </a:rPr>
                  <a:t> de la </a:t>
                </a:r>
                <a:r>
                  <a:rPr lang="en-US" sz="1400" dirty="0" err="1" smtClean="0">
                    <a:solidFill>
                      <a:schemeClr val="tx1"/>
                    </a:solidFill>
                    <a:latin typeface="Times New Roman" pitchFamily="18" charset="0"/>
                    <a:cs typeface="Times New Roman" pitchFamily="18" charset="0"/>
                  </a:rPr>
                  <a:t>furnizarea</a:t>
                </a:r>
                <a:r>
                  <a:rPr lang="en-US" sz="1400" dirty="0" smtClean="0">
                    <a:solidFill>
                      <a:schemeClr val="tx1"/>
                    </a:solidFill>
                    <a:latin typeface="Times New Roman" pitchFamily="18" charset="0"/>
                    <a:cs typeface="Times New Roman" pitchFamily="18" charset="0"/>
                  </a:rPr>
                  <a:t> </a:t>
                </a:r>
                <a:r>
                  <a:rPr lang="ro-RO" sz="1400" dirty="0" smtClean="0">
                    <a:solidFill>
                      <a:schemeClr val="tx1"/>
                    </a:solidFill>
                    <a:latin typeface="Times New Roman" pitchFamily="18" charset="0"/>
                    <a:cs typeface="Times New Roman" pitchFamily="18" charset="0"/>
                  </a:rPr>
                  <a:t>în anul de reglementare ”n”;</a:t>
                </a:r>
              </a:p>
              <a:p>
                <a:pPr marL="0" indent="0">
                  <a:buNone/>
                </a:pPr>
                <a:r>
                  <a:rPr lang="ro-RO" sz="1400" b="1" i="1" dirty="0" smtClean="0">
                    <a:solidFill>
                      <a:schemeClr val="tx1"/>
                    </a:solidFill>
                    <a:latin typeface="Times New Roman" pitchFamily="18" charset="0"/>
                    <a:cs typeface="Times New Roman" pitchFamily="18" charset="0"/>
                  </a:rPr>
                  <a:t>       </a:t>
                </a:r>
                <a:r>
                  <a:rPr lang="ro-RO" sz="1400" b="1" i="1" dirty="0" err="1" smtClean="0">
                    <a:solidFill>
                      <a:schemeClr val="tx1"/>
                    </a:solidFill>
                    <a:latin typeface="Times New Roman" pitchFamily="18" charset="0"/>
                    <a:cs typeface="Times New Roman" pitchFamily="18" charset="0"/>
                  </a:rPr>
                  <a:t>VATn</a:t>
                </a:r>
                <a:r>
                  <a:rPr lang="ro-RO" sz="1400" b="1" i="1" dirty="0" smtClean="0">
                    <a:solidFill>
                      <a:schemeClr val="tx1"/>
                    </a:solidFill>
                    <a:latin typeface="Times New Roman" pitchFamily="18" charset="0"/>
                    <a:cs typeface="Times New Roman" pitchFamily="18" charset="0"/>
                  </a:rPr>
                  <a:t>, </a:t>
                </a:r>
                <a:r>
                  <a:rPr lang="ro-RO" sz="1400" b="1" i="1" dirty="0" err="1" smtClean="0">
                    <a:solidFill>
                      <a:schemeClr val="tx1"/>
                    </a:solidFill>
                    <a:latin typeface="Times New Roman" pitchFamily="18" charset="0"/>
                    <a:cs typeface="Times New Roman" pitchFamily="18" charset="0"/>
                  </a:rPr>
                  <a:t>VAPn</a:t>
                </a:r>
                <a:r>
                  <a:rPr lang="ro-RO" sz="1400" b="1" i="1" dirty="0" smtClean="0">
                    <a:solidFill>
                      <a:schemeClr val="tx1"/>
                    </a:solidFill>
                    <a:latin typeface="Times New Roman" pitchFamily="18" charset="0"/>
                    <a:cs typeface="Times New Roman" pitchFamily="18" charset="0"/>
                  </a:rPr>
                  <a:t>, </a:t>
                </a:r>
                <a:r>
                  <a:rPr lang="ro-RO" sz="1400" b="1" i="1" dirty="0" err="1" smtClean="0">
                    <a:solidFill>
                      <a:schemeClr val="tx1"/>
                    </a:solidFill>
                    <a:latin typeface="Times New Roman" pitchFamily="18" charset="0"/>
                    <a:cs typeface="Times New Roman" pitchFamily="18" charset="0"/>
                  </a:rPr>
                  <a:t>VAPan</a:t>
                </a:r>
                <a:r>
                  <a:rPr lang="ro-RO" sz="1400" b="1" i="1" dirty="0" smtClean="0">
                    <a:solidFill>
                      <a:schemeClr val="tx1"/>
                    </a:solidFill>
                    <a:latin typeface="Times New Roman" pitchFamily="18" charset="0"/>
                    <a:cs typeface="Times New Roman" pitchFamily="18" charset="0"/>
                  </a:rPr>
                  <a:t>, </a:t>
                </a:r>
                <a:r>
                  <a:rPr lang="ro-RO" sz="1400" b="1" i="1" dirty="0" err="1" smtClean="0">
                    <a:solidFill>
                      <a:schemeClr val="tx1"/>
                    </a:solidFill>
                    <a:latin typeface="Times New Roman" pitchFamily="18" charset="0"/>
                    <a:cs typeface="Times New Roman" pitchFamily="18" charset="0"/>
                  </a:rPr>
                  <a:t>VAUn</a:t>
                </a:r>
                <a:r>
                  <a:rPr lang="ro-RO" sz="1400" b="1" i="1" dirty="0" smtClean="0">
                    <a:solidFill>
                      <a:schemeClr val="tx1"/>
                    </a:solidFill>
                    <a:latin typeface="Times New Roman" pitchFamily="18" charset="0"/>
                    <a:cs typeface="Times New Roman" pitchFamily="18" charset="0"/>
                  </a:rPr>
                  <a:t>  -           </a:t>
                </a:r>
                <a:r>
                  <a:rPr lang="ro-RO" sz="1400" dirty="0" smtClean="0">
                    <a:solidFill>
                      <a:schemeClr val="tx1"/>
                    </a:solidFill>
                    <a:latin typeface="Times New Roman" pitchFamily="18" charset="0"/>
                    <a:cs typeface="Times New Roman" pitchFamily="18" charset="0"/>
                  </a:rPr>
                  <a:t>volumul de apă;</a:t>
                </a:r>
              </a:p>
              <a:p>
                <a:pPr marL="0" indent="0">
                  <a:buNone/>
                </a:pPr>
                <a:r>
                  <a:rPr lang="ro-RO" sz="1400" b="1" i="1" dirty="0" smtClean="0">
                    <a:solidFill>
                      <a:schemeClr val="tx1"/>
                    </a:solidFill>
                    <a:latin typeface="Times New Roman" pitchFamily="18" charset="0"/>
                    <a:cs typeface="Times New Roman" pitchFamily="18" charset="0"/>
                  </a:rPr>
                  <a:t>       </a:t>
                </a:r>
                <a:r>
                  <a:rPr lang="ro-RO" sz="1400" b="1" i="1" dirty="0" err="1" smtClean="0">
                    <a:solidFill>
                      <a:schemeClr val="tx1"/>
                    </a:solidFill>
                    <a:latin typeface="Times New Roman" pitchFamily="18" charset="0"/>
                    <a:cs typeface="Times New Roman" pitchFamily="18" charset="0"/>
                  </a:rPr>
                  <a:t>CSATn</a:t>
                </a:r>
                <a:r>
                  <a:rPr lang="ro-RO" sz="1400" b="1" i="1" dirty="0" smtClean="0">
                    <a:solidFill>
                      <a:schemeClr val="tx1"/>
                    </a:solidFill>
                    <a:latin typeface="Times New Roman" pitchFamily="18" charset="0"/>
                    <a:cs typeface="Times New Roman" pitchFamily="18" charset="0"/>
                  </a:rPr>
                  <a:t>, </a:t>
                </a:r>
                <a:r>
                  <a:rPr lang="ro-RO" sz="1400" b="1" i="1" dirty="0" err="1" smtClean="0">
                    <a:solidFill>
                      <a:schemeClr val="tx1"/>
                    </a:solidFill>
                    <a:latin typeface="Times New Roman" pitchFamily="18" charset="0"/>
                    <a:cs typeface="Times New Roman" pitchFamily="18" charset="0"/>
                  </a:rPr>
                  <a:t>CSAPn</a:t>
                </a:r>
                <a:r>
                  <a:rPr lang="ro-RO" sz="1400" b="1" i="1" dirty="0" smtClean="0">
                    <a:solidFill>
                      <a:schemeClr val="tx1"/>
                    </a:solidFill>
                    <a:latin typeface="Times New Roman" pitchFamily="18" charset="0"/>
                    <a:cs typeface="Times New Roman" pitchFamily="18" charset="0"/>
                  </a:rPr>
                  <a:t>, </a:t>
                </a:r>
                <a:r>
                  <a:rPr lang="ro-RO" sz="1400" b="1" i="1" dirty="0" err="1" smtClean="0">
                    <a:solidFill>
                      <a:schemeClr val="tx1"/>
                    </a:solidFill>
                    <a:latin typeface="Times New Roman" pitchFamily="18" charset="0"/>
                    <a:cs typeface="Times New Roman" pitchFamily="18" charset="0"/>
                  </a:rPr>
                  <a:t>CIRBn</a:t>
                </a:r>
                <a:r>
                  <a:rPr lang="ro-RO" sz="1400" b="1" i="1" dirty="0" smtClean="0">
                    <a:solidFill>
                      <a:schemeClr val="tx1"/>
                    </a:solidFill>
                    <a:latin typeface="Times New Roman" pitchFamily="18" charset="0"/>
                    <a:cs typeface="Times New Roman" pitchFamily="18" charset="0"/>
                  </a:rPr>
                  <a:t>, </a:t>
                </a:r>
                <a:r>
                  <a:rPr lang="ro-RO" sz="1400" b="1" i="1" dirty="0" err="1" smtClean="0">
                    <a:solidFill>
                      <a:schemeClr val="tx1"/>
                    </a:solidFill>
                    <a:latin typeface="Times New Roman" pitchFamily="18" charset="0"/>
                    <a:cs typeface="Times New Roman" pitchFamily="18" charset="0"/>
                  </a:rPr>
                  <a:t>CSCn</a:t>
                </a:r>
                <a:r>
                  <a:rPr lang="ro-RO" sz="1400" b="1" i="1" dirty="0" smtClean="0">
                    <a:solidFill>
                      <a:schemeClr val="tx1"/>
                    </a:solidFill>
                    <a:latin typeface="Times New Roman" pitchFamily="18" charset="0"/>
                    <a:cs typeface="Times New Roman" pitchFamily="18" charset="0"/>
                  </a:rPr>
                  <a:t>  -      </a:t>
                </a:r>
                <a:r>
                  <a:rPr lang="ro-RO" sz="1400" dirty="0" smtClean="0">
                    <a:solidFill>
                      <a:schemeClr val="tx1"/>
                    </a:solidFill>
                    <a:latin typeface="Times New Roman" pitchFamily="18" charset="0"/>
                    <a:cs typeface="Times New Roman" pitchFamily="18" charset="0"/>
                  </a:rPr>
                  <a:t>cheltuielile operatorului în anul de reglementare ”n”;</a:t>
                </a:r>
              </a:p>
              <a:p>
                <a:pPr marL="0" indent="0">
                  <a:buNone/>
                </a:pPr>
                <a:r>
                  <a:rPr lang="ro-RO" sz="1400" b="1" i="1" dirty="0" smtClean="0">
                    <a:solidFill>
                      <a:schemeClr val="tx1"/>
                    </a:solidFill>
                    <a:latin typeface="Times New Roman" pitchFamily="18" charset="0"/>
                    <a:cs typeface="Times New Roman" pitchFamily="18" charset="0"/>
                  </a:rPr>
                  <a:t>       RAT, RAP, RC -                                  </a:t>
                </a:r>
                <a:r>
                  <a:rPr lang="ro-RO" sz="1400" i="1" dirty="0" smtClean="0">
                    <a:solidFill>
                      <a:schemeClr val="tx1"/>
                    </a:solidFill>
                    <a:latin typeface="Times New Roman" pitchFamily="18" charset="0"/>
                    <a:cs typeface="Times New Roman" pitchFamily="18" charset="0"/>
                  </a:rPr>
                  <a:t> </a:t>
                </a:r>
                <a:r>
                  <a:rPr lang="ro-RO" sz="1400" dirty="0" smtClean="0">
                    <a:solidFill>
                      <a:schemeClr val="tx1"/>
                    </a:solidFill>
                    <a:latin typeface="Times New Roman" pitchFamily="18" charset="0"/>
                    <a:cs typeface="Times New Roman" pitchFamily="18" charset="0"/>
                  </a:rPr>
                  <a:t>rentabilitatea operatorului în anul de reglementare ”n”;</a:t>
                </a:r>
              </a:p>
              <a:p>
                <a:pPr marL="0" indent="0">
                  <a:buNone/>
                </a:pPr>
                <a:r>
                  <a:rPr lang="ro-RO" sz="1400" b="1" i="1" dirty="0" smtClean="0">
                    <a:solidFill>
                      <a:schemeClr val="tx1"/>
                    </a:solidFill>
                    <a:latin typeface="Times New Roman" pitchFamily="18" charset="0"/>
                    <a:cs typeface="Times New Roman" pitchFamily="18" charset="0"/>
                  </a:rPr>
                  <a:t>       DVTn-1, DVPn-1, DVCn-1-               </a:t>
                </a:r>
                <a:r>
                  <a:rPr lang="ro-RO" sz="1400" dirty="0" smtClean="0">
                    <a:solidFill>
                      <a:schemeClr val="tx1"/>
                    </a:solidFill>
                    <a:latin typeface="Times New Roman" pitchFamily="18" charset="0"/>
                    <a:cs typeface="Times New Roman" pitchFamily="18" charset="0"/>
                  </a:rPr>
                  <a:t>devierile tarifare create la operator în anul de reglementare ”n-1”</a:t>
                </a:r>
                <a:endParaRPr lang="en-US" sz="1400" dirty="0">
                  <a:solidFill>
                    <a:schemeClr val="tx1"/>
                  </a:solidFill>
                  <a:latin typeface="Times New Roman" pitchFamily="18" charset="0"/>
                  <a:cs typeface="Times New Roman" pitchFamily="18" charset="0"/>
                </a:endParaRPr>
              </a:p>
              <a:p>
                <a:pPr marL="0" indent="0">
                  <a:buNone/>
                </a:pPr>
                <a:endParaRPr lang="en-US" sz="1400" dirty="0">
                  <a:solidFill>
                    <a:schemeClr val="tx1"/>
                  </a:solidFill>
                  <a:latin typeface="Times New Roman" pitchFamily="18" charset="0"/>
                  <a:cs typeface="Times New Roman" pitchFamily="18" charset="0"/>
                </a:endParaRPr>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152400" y="152400"/>
                <a:ext cx="8839200" cy="6705600"/>
              </a:xfrm>
              <a:blipFill rotWithShape="1">
                <a:blip r:embed="rId2"/>
                <a:stretch>
                  <a:fillRect l="-345" t="-727"/>
                </a:stretch>
              </a:blipFill>
            </p:spPr>
            <p:txBody>
              <a:bodyPr/>
              <a:lstStyle/>
              <a:p>
                <a:r>
                  <a:rPr lang="en-US">
                    <a:noFill/>
                  </a:rPr>
                  <a:t> </a:t>
                </a:r>
              </a:p>
            </p:txBody>
          </p:sp>
        </mc:Fallback>
      </mc:AlternateContent>
    </p:spTree>
    <p:extLst>
      <p:ext uri="{BB962C8B-B14F-4D97-AF65-F5344CB8AC3E}">
        <p14:creationId xmlns:p14="http://schemas.microsoft.com/office/powerpoint/2010/main" val="16155335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526"/>
            <a:ext cx="8686800" cy="641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4129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1066800"/>
            <a:ext cx="8991600" cy="5105400"/>
          </a:xfrm>
        </p:spPr>
        <p:txBody>
          <a:bodyPr/>
          <a:lstStyle/>
          <a:p>
            <a:pPr lvl="0" algn="just" defTabSz="449263" eaLnBrk="0" fontAlgn="base" hangingPunct="0">
              <a:lnSpc>
                <a:spcPct val="150000"/>
              </a:lnSpc>
              <a:spcBef>
                <a:spcPts val="700"/>
              </a:spcBef>
              <a:spcAft>
                <a:spcPct val="0"/>
              </a:spcAft>
              <a:buClr>
                <a:srgbClr val="000000"/>
              </a:buClr>
              <a:buSzPct val="100000"/>
              <a:buNone/>
            </a:pPr>
            <a:r>
              <a:rPr lang="vi-VN" sz="1600" kern="0" spc="0" dirty="0">
                <a:solidFill>
                  <a:srgbClr val="000000"/>
                </a:solidFill>
                <a:latin typeface="Times New Roman" pitchFamily="18" charset="0"/>
                <a:cs typeface="Times New Roman" pitchFamily="18" charset="0"/>
              </a:rPr>
              <a:t>Metodologi</a:t>
            </a:r>
            <a:r>
              <a:rPr lang="ro-RO" sz="1600" kern="0" spc="0" dirty="0">
                <a:solidFill>
                  <a:srgbClr val="000000"/>
                </a:solidFill>
                <a:latin typeface="Times New Roman" pitchFamily="18" charset="0"/>
                <a:cs typeface="Times New Roman" pitchFamily="18" charset="0"/>
              </a:rPr>
              <a:t>a </a:t>
            </a:r>
            <a:r>
              <a:rPr lang="vi-VN" sz="1600" kern="0" spc="0" dirty="0">
                <a:solidFill>
                  <a:srgbClr val="000000"/>
                </a:solidFill>
                <a:latin typeface="Times New Roman" pitchFamily="18" charset="0"/>
                <a:cs typeface="Times New Roman" pitchFamily="18" charset="0"/>
              </a:rPr>
              <a:t>prevede următoarea structură a cheltuielilor care stau la baza determinării tarifelor: </a:t>
            </a:r>
          </a:p>
          <a:p>
            <a:pPr lvl="0" defTabSz="449263" eaLnBrk="0" fontAlgn="base" hangingPunct="0">
              <a:lnSpc>
                <a:spcPct val="150000"/>
              </a:lnSpc>
              <a:spcBef>
                <a:spcPts val="700"/>
              </a:spcBef>
              <a:spcAft>
                <a:spcPct val="0"/>
              </a:spcAft>
              <a:buClr>
                <a:srgbClr val="000000"/>
              </a:buClr>
              <a:buSzPct val="100000"/>
              <a:buNone/>
            </a:pPr>
            <a:r>
              <a:rPr lang="vi-VN" sz="1600" kern="0" spc="0" dirty="0">
                <a:solidFill>
                  <a:srgbClr val="000000"/>
                </a:solidFill>
                <a:latin typeface="Times New Roman" pitchFamily="18" charset="0"/>
                <a:cs typeface="Times New Roman" pitchFamily="18" charset="0"/>
              </a:rPr>
              <a:t>a) Cheltuielile privind amortizarea imobilizărilor corporale şi </a:t>
            </a:r>
            <a:r>
              <a:rPr lang="vi-VN" sz="1600" kern="0" spc="0" dirty="0" smtClean="0">
                <a:solidFill>
                  <a:srgbClr val="000000"/>
                </a:solidFill>
                <a:latin typeface="Times New Roman" pitchFamily="18" charset="0"/>
                <a:cs typeface="Times New Roman" pitchFamily="18" charset="0"/>
              </a:rPr>
              <a:t>necorporale</a:t>
            </a:r>
            <a:r>
              <a:rPr lang="ro-RO" sz="1600" kern="0" spc="0" dirty="0" smtClean="0">
                <a:solidFill>
                  <a:srgbClr val="000000"/>
                </a:solidFill>
                <a:latin typeface="Times New Roman" pitchFamily="18" charset="0"/>
                <a:cs typeface="Times New Roman" pitchFamily="18" charset="0"/>
              </a:rPr>
              <a:t> (</a:t>
            </a:r>
            <a:r>
              <a:rPr lang="ro-RO" sz="1600" kern="0" spc="0" dirty="0" err="1" smtClean="0">
                <a:solidFill>
                  <a:srgbClr val="000000"/>
                </a:solidFill>
                <a:latin typeface="Times New Roman" pitchFamily="18" charset="0"/>
                <a:cs typeface="Times New Roman" pitchFamily="18" charset="0"/>
              </a:rPr>
              <a:t>CAIn</a:t>
            </a:r>
            <a:r>
              <a:rPr lang="ro-RO" sz="1600" kern="0" spc="0" dirty="0" smtClean="0">
                <a:solidFill>
                  <a:srgbClr val="000000"/>
                </a:solidFill>
                <a:latin typeface="Times New Roman" pitchFamily="18" charset="0"/>
                <a:cs typeface="Times New Roman" pitchFamily="18" charset="0"/>
              </a:rPr>
              <a:t>)</a:t>
            </a:r>
            <a:r>
              <a:rPr lang="vi-VN" sz="1600" kern="0" spc="0" dirty="0" smtClean="0">
                <a:solidFill>
                  <a:srgbClr val="000000"/>
                </a:solidFill>
                <a:latin typeface="Times New Roman" pitchFamily="18" charset="0"/>
                <a:cs typeface="Times New Roman" pitchFamily="18" charset="0"/>
              </a:rPr>
              <a:t>;</a:t>
            </a:r>
            <a:endParaRPr lang="vi-VN" sz="1600" kern="0" spc="0" dirty="0">
              <a:solidFill>
                <a:srgbClr val="000000"/>
              </a:solidFill>
              <a:latin typeface="Times New Roman" pitchFamily="18" charset="0"/>
              <a:cs typeface="Times New Roman" pitchFamily="18" charset="0"/>
            </a:endParaRPr>
          </a:p>
          <a:p>
            <a:pPr lvl="0" defTabSz="449263" eaLnBrk="0" fontAlgn="base" hangingPunct="0">
              <a:lnSpc>
                <a:spcPct val="150000"/>
              </a:lnSpc>
              <a:spcBef>
                <a:spcPts val="700"/>
              </a:spcBef>
              <a:spcAft>
                <a:spcPct val="0"/>
              </a:spcAft>
              <a:buClr>
                <a:srgbClr val="000000"/>
              </a:buClr>
              <a:buSzPct val="100000"/>
              <a:buNone/>
            </a:pPr>
            <a:r>
              <a:rPr lang="vi-VN" sz="1600" kern="0" spc="0" dirty="0">
                <a:solidFill>
                  <a:srgbClr val="000000"/>
                </a:solidFill>
                <a:latin typeface="Times New Roman" pitchFamily="18" charset="0"/>
                <a:cs typeface="Times New Roman" pitchFamily="18" charset="0"/>
              </a:rPr>
              <a:t>b) Cheltuieli de procurare a </a:t>
            </a:r>
            <a:r>
              <a:rPr lang="vi-VN" sz="1600" kern="0" spc="0" dirty="0" smtClean="0">
                <a:solidFill>
                  <a:srgbClr val="000000"/>
                </a:solidFill>
                <a:latin typeface="Times New Roman" pitchFamily="18" charset="0"/>
                <a:cs typeface="Times New Roman" pitchFamily="18" charset="0"/>
              </a:rPr>
              <a:t>apei</a:t>
            </a:r>
            <a:r>
              <a:rPr lang="ro-RO" sz="1600" kern="0" spc="0" dirty="0" smtClean="0">
                <a:solidFill>
                  <a:srgbClr val="000000"/>
                </a:solidFill>
                <a:latin typeface="Times New Roman" pitchFamily="18" charset="0"/>
                <a:cs typeface="Times New Roman" pitchFamily="18" charset="0"/>
              </a:rPr>
              <a:t> (</a:t>
            </a:r>
            <a:r>
              <a:rPr lang="ro-RO" sz="1600" kern="0" spc="0" dirty="0" err="1" smtClean="0">
                <a:solidFill>
                  <a:srgbClr val="000000"/>
                </a:solidFill>
                <a:latin typeface="Times New Roman" pitchFamily="18" charset="0"/>
                <a:cs typeface="Times New Roman" pitchFamily="18" charset="0"/>
              </a:rPr>
              <a:t>CAPn</a:t>
            </a:r>
            <a:r>
              <a:rPr lang="ro-RO" sz="1600" kern="0" spc="0" dirty="0" smtClean="0">
                <a:solidFill>
                  <a:srgbClr val="000000"/>
                </a:solidFill>
                <a:latin typeface="Times New Roman" pitchFamily="18" charset="0"/>
                <a:cs typeface="Times New Roman" pitchFamily="18" charset="0"/>
              </a:rPr>
              <a:t>)</a:t>
            </a:r>
            <a:r>
              <a:rPr lang="vi-VN" sz="1600" kern="0" spc="0" dirty="0" smtClean="0">
                <a:solidFill>
                  <a:srgbClr val="000000"/>
                </a:solidFill>
                <a:latin typeface="Times New Roman" pitchFamily="18" charset="0"/>
                <a:cs typeface="Times New Roman" pitchFamily="18" charset="0"/>
              </a:rPr>
              <a:t>;</a:t>
            </a:r>
            <a:endParaRPr lang="vi-VN" sz="1600" kern="0" spc="0" dirty="0">
              <a:solidFill>
                <a:srgbClr val="000000"/>
              </a:solidFill>
              <a:latin typeface="Times New Roman" pitchFamily="18" charset="0"/>
              <a:cs typeface="Times New Roman" pitchFamily="18" charset="0"/>
            </a:endParaRPr>
          </a:p>
          <a:p>
            <a:pPr lvl="0" defTabSz="449263" eaLnBrk="0" fontAlgn="base" hangingPunct="0">
              <a:lnSpc>
                <a:spcPct val="150000"/>
              </a:lnSpc>
              <a:spcBef>
                <a:spcPts val="700"/>
              </a:spcBef>
              <a:spcAft>
                <a:spcPct val="0"/>
              </a:spcAft>
              <a:buClr>
                <a:srgbClr val="000000"/>
              </a:buClr>
              <a:buSzPct val="100000"/>
              <a:buNone/>
            </a:pPr>
            <a:r>
              <a:rPr lang="vi-VN" sz="1600" b="1" kern="0" spc="0" dirty="0">
                <a:solidFill>
                  <a:srgbClr val="000000"/>
                </a:solidFill>
                <a:latin typeface="Times New Roman" pitchFamily="18" charset="0"/>
                <a:cs typeface="Times New Roman" pitchFamily="18" charset="0"/>
              </a:rPr>
              <a:t>c) Cheltuieli </a:t>
            </a:r>
            <a:r>
              <a:rPr lang="vi-VN" sz="1600" b="1" kern="0" spc="0" dirty="0" smtClean="0">
                <a:solidFill>
                  <a:srgbClr val="000000"/>
                </a:solidFill>
                <a:latin typeface="Times New Roman" pitchFamily="18" charset="0"/>
                <a:cs typeface="Times New Roman" pitchFamily="18" charset="0"/>
              </a:rPr>
              <a:t>materiale</a:t>
            </a:r>
            <a:r>
              <a:rPr lang="ro-RO" sz="1600" b="1" kern="0" spc="0" dirty="0" smtClean="0">
                <a:solidFill>
                  <a:srgbClr val="000000"/>
                </a:solidFill>
                <a:latin typeface="Times New Roman" pitchFamily="18" charset="0"/>
                <a:cs typeface="Times New Roman" pitchFamily="18" charset="0"/>
              </a:rPr>
              <a:t> (</a:t>
            </a:r>
            <a:r>
              <a:rPr lang="ro-RO" sz="1600" b="1" kern="0" spc="0" dirty="0" err="1" smtClean="0">
                <a:solidFill>
                  <a:srgbClr val="000000"/>
                </a:solidFill>
                <a:latin typeface="Times New Roman" pitchFamily="18" charset="0"/>
                <a:cs typeface="Times New Roman" pitchFamily="18" charset="0"/>
              </a:rPr>
              <a:t>CMn</a:t>
            </a:r>
            <a:r>
              <a:rPr lang="ro-RO" sz="1600" b="1" kern="0" spc="0" dirty="0" smtClean="0">
                <a:solidFill>
                  <a:srgbClr val="000000"/>
                </a:solidFill>
                <a:latin typeface="Times New Roman" pitchFamily="18" charset="0"/>
                <a:cs typeface="Times New Roman" pitchFamily="18" charset="0"/>
              </a:rPr>
              <a:t>)</a:t>
            </a:r>
            <a:r>
              <a:rPr lang="vi-VN" sz="1600" b="1" kern="0" spc="0" dirty="0" smtClean="0">
                <a:solidFill>
                  <a:srgbClr val="000000"/>
                </a:solidFill>
                <a:latin typeface="Times New Roman" pitchFamily="18" charset="0"/>
                <a:cs typeface="Times New Roman" pitchFamily="18" charset="0"/>
              </a:rPr>
              <a:t>;</a:t>
            </a:r>
            <a:endParaRPr lang="vi-VN" sz="1600" b="1" kern="0" spc="0" dirty="0">
              <a:solidFill>
                <a:srgbClr val="000000"/>
              </a:solidFill>
              <a:latin typeface="Times New Roman" pitchFamily="18" charset="0"/>
              <a:cs typeface="Times New Roman" pitchFamily="18" charset="0"/>
            </a:endParaRPr>
          </a:p>
          <a:p>
            <a:pPr lvl="0" defTabSz="449263" eaLnBrk="0" fontAlgn="base" hangingPunct="0">
              <a:lnSpc>
                <a:spcPct val="150000"/>
              </a:lnSpc>
              <a:spcBef>
                <a:spcPts val="700"/>
              </a:spcBef>
              <a:spcAft>
                <a:spcPct val="0"/>
              </a:spcAft>
              <a:buClr>
                <a:srgbClr val="000000"/>
              </a:buClr>
              <a:buSzPct val="100000"/>
              <a:buNone/>
            </a:pPr>
            <a:r>
              <a:rPr lang="vi-VN" sz="1600" kern="0" spc="0" dirty="0">
                <a:solidFill>
                  <a:srgbClr val="000000"/>
                </a:solidFill>
                <a:latin typeface="Times New Roman" pitchFamily="18" charset="0"/>
                <a:cs typeface="Times New Roman" pitchFamily="18" charset="0"/>
              </a:rPr>
              <a:t>d) Cheltuieli pentru energia </a:t>
            </a:r>
            <a:r>
              <a:rPr lang="vi-VN" sz="1600" kern="0" spc="0" dirty="0" smtClean="0">
                <a:solidFill>
                  <a:srgbClr val="000000"/>
                </a:solidFill>
                <a:latin typeface="Times New Roman" pitchFamily="18" charset="0"/>
                <a:cs typeface="Times New Roman" pitchFamily="18" charset="0"/>
              </a:rPr>
              <a:t>electrică</a:t>
            </a:r>
            <a:r>
              <a:rPr lang="ro-RO" sz="1600" kern="0" spc="0" dirty="0" smtClean="0">
                <a:solidFill>
                  <a:srgbClr val="000000"/>
                </a:solidFill>
                <a:latin typeface="Times New Roman" pitchFamily="18" charset="0"/>
                <a:cs typeface="Times New Roman" pitchFamily="18" charset="0"/>
              </a:rPr>
              <a:t> (</a:t>
            </a:r>
            <a:r>
              <a:rPr lang="ro-RO" sz="1600" kern="0" spc="0" dirty="0" err="1" smtClean="0">
                <a:solidFill>
                  <a:srgbClr val="000000"/>
                </a:solidFill>
                <a:latin typeface="Times New Roman" pitchFamily="18" charset="0"/>
                <a:cs typeface="Times New Roman" pitchFamily="18" charset="0"/>
              </a:rPr>
              <a:t>CEEn</a:t>
            </a:r>
            <a:r>
              <a:rPr lang="ro-RO" sz="1600" kern="0" spc="0" dirty="0" smtClean="0">
                <a:solidFill>
                  <a:srgbClr val="000000"/>
                </a:solidFill>
                <a:latin typeface="Times New Roman" pitchFamily="18" charset="0"/>
                <a:cs typeface="Times New Roman" pitchFamily="18" charset="0"/>
              </a:rPr>
              <a:t>)</a:t>
            </a:r>
            <a:r>
              <a:rPr lang="vi-VN" sz="1600" kern="0" spc="0" dirty="0" smtClean="0">
                <a:solidFill>
                  <a:srgbClr val="000000"/>
                </a:solidFill>
                <a:latin typeface="Times New Roman" pitchFamily="18" charset="0"/>
                <a:cs typeface="Times New Roman" pitchFamily="18" charset="0"/>
              </a:rPr>
              <a:t>; </a:t>
            </a:r>
            <a:endParaRPr lang="vi-VN" sz="1600" kern="0" spc="0" dirty="0">
              <a:solidFill>
                <a:srgbClr val="000000"/>
              </a:solidFill>
              <a:latin typeface="Times New Roman" pitchFamily="18" charset="0"/>
              <a:cs typeface="Times New Roman" pitchFamily="18" charset="0"/>
            </a:endParaRPr>
          </a:p>
          <a:p>
            <a:pPr lvl="0" defTabSz="449263" eaLnBrk="0" fontAlgn="base" hangingPunct="0">
              <a:lnSpc>
                <a:spcPct val="150000"/>
              </a:lnSpc>
              <a:spcBef>
                <a:spcPts val="700"/>
              </a:spcBef>
              <a:spcAft>
                <a:spcPct val="0"/>
              </a:spcAft>
              <a:buClr>
                <a:srgbClr val="000000"/>
              </a:buClr>
              <a:buSzPct val="100000"/>
              <a:buNone/>
            </a:pPr>
            <a:r>
              <a:rPr lang="vi-VN" sz="1600" b="1" kern="0" spc="0" dirty="0">
                <a:solidFill>
                  <a:srgbClr val="000000"/>
                </a:solidFill>
                <a:latin typeface="Times New Roman" pitchFamily="18" charset="0"/>
                <a:cs typeface="Times New Roman" pitchFamily="18" charset="0"/>
              </a:rPr>
              <a:t>e) Cheltuielile cu </a:t>
            </a:r>
            <a:r>
              <a:rPr lang="vi-VN" sz="1600" b="1" kern="0" spc="0" dirty="0" smtClean="0">
                <a:solidFill>
                  <a:srgbClr val="000000"/>
                </a:solidFill>
                <a:latin typeface="Times New Roman" pitchFamily="18" charset="0"/>
                <a:cs typeface="Times New Roman" pitchFamily="18" charset="0"/>
              </a:rPr>
              <a:t>personalul</a:t>
            </a:r>
            <a:r>
              <a:rPr lang="ro-RO" sz="1600" b="1" kern="0" spc="0" dirty="0" smtClean="0">
                <a:solidFill>
                  <a:srgbClr val="000000"/>
                </a:solidFill>
                <a:latin typeface="Times New Roman" pitchFamily="18" charset="0"/>
                <a:cs typeface="Times New Roman" pitchFamily="18" charset="0"/>
              </a:rPr>
              <a:t> (CP)</a:t>
            </a:r>
            <a:r>
              <a:rPr lang="vi-VN" sz="1600" b="1" kern="0" spc="0" dirty="0" smtClean="0">
                <a:solidFill>
                  <a:srgbClr val="000000"/>
                </a:solidFill>
                <a:latin typeface="Times New Roman" pitchFamily="18" charset="0"/>
                <a:cs typeface="Times New Roman" pitchFamily="18" charset="0"/>
              </a:rPr>
              <a:t>;</a:t>
            </a:r>
            <a:endParaRPr lang="vi-VN" sz="1600" b="1" kern="0" spc="0" dirty="0">
              <a:solidFill>
                <a:srgbClr val="000000"/>
              </a:solidFill>
              <a:latin typeface="Times New Roman" pitchFamily="18" charset="0"/>
              <a:cs typeface="Times New Roman" pitchFamily="18" charset="0"/>
            </a:endParaRPr>
          </a:p>
          <a:p>
            <a:pPr lvl="0" defTabSz="449263" eaLnBrk="0" fontAlgn="base" hangingPunct="0">
              <a:lnSpc>
                <a:spcPct val="150000"/>
              </a:lnSpc>
              <a:spcBef>
                <a:spcPts val="700"/>
              </a:spcBef>
              <a:spcAft>
                <a:spcPct val="0"/>
              </a:spcAft>
              <a:buClr>
                <a:srgbClr val="000000"/>
              </a:buClr>
              <a:buSzPct val="100000"/>
              <a:buNone/>
            </a:pPr>
            <a:r>
              <a:rPr lang="vi-VN" sz="1600" b="1" kern="0" spc="0" dirty="0">
                <a:solidFill>
                  <a:srgbClr val="000000"/>
                </a:solidFill>
                <a:latin typeface="Times New Roman" pitchFamily="18" charset="0"/>
                <a:cs typeface="Times New Roman" pitchFamily="18" charset="0"/>
              </a:rPr>
              <a:t>f) </a:t>
            </a:r>
            <a:r>
              <a:rPr lang="vi-VN" sz="1500" b="1" kern="0" spc="0" dirty="0">
                <a:solidFill>
                  <a:srgbClr val="000000"/>
                </a:solidFill>
                <a:latin typeface="Times New Roman" pitchFamily="18" charset="0"/>
                <a:cs typeface="Times New Roman" pitchFamily="18" charset="0"/>
              </a:rPr>
              <a:t>Cheltuielile de întreţinere şi exploatare a sistemelor publice de alimentare cu apă şi de </a:t>
            </a:r>
            <a:r>
              <a:rPr lang="vi-VN" sz="1500" b="1" kern="0" spc="0" dirty="0" smtClean="0">
                <a:solidFill>
                  <a:srgbClr val="000000"/>
                </a:solidFill>
                <a:latin typeface="Times New Roman" pitchFamily="18" charset="0"/>
                <a:cs typeface="Times New Roman" pitchFamily="18" charset="0"/>
              </a:rPr>
              <a:t>canalizare</a:t>
            </a:r>
            <a:r>
              <a:rPr lang="ro-RO" sz="1500" b="1" kern="0" spc="0" dirty="0" smtClean="0">
                <a:solidFill>
                  <a:srgbClr val="000000"/>
                </a:solidFill>
                <a:latin typeface="Times New Roman" pitchFamily="18" charset="0"/>
                <a:cs typeface="Times New Roman" pitchFamily="18" charset="0"/>
              </a:rPr>
              <a:t> (</a:t>
            </a:r>
            <a:r>
              <a:rPr lang="ro-RO" sz="1500" b="1" kern="0" spc="0" dirty="0" err="1" smtClean="0">
                <a:solidFill>
                  <a:srgbClr val="000000"/>
                </a:solidFill>
                <a:latin typeface="Times New Roman" pitchFamily="18" charset="0"/>
                <a:cs typeface="Times New Roman" pitchFamily="18" charset="0"/>
              </a:rPr>
              <a:t>CÎEn</a:t>
            </a:r>
            <a:r>
              <a:rPr lang="ro-RO" sz="1500" b="1" kern="0" spc="0" dirty="0" smtClean="0">
                <a:solidFill>
                  <a:srgbClr val="000000"/>
                </a:solidFill>
                <a:latin typeface="Times New Roman" pitchFamily="18" charset="0"/>
                <a:cs typeface="Times New Roman" pitchFamily="18" charset="0"/>
              </a:rPr>
              <a:t>)</a:t>
            </a:r>
            <a:endParaRPr lang="vi-VN" sz="1500" b="1" kern="0" spc="0" dirty="0">
              <a:solidFill>
                <a:srgbClr val="000000"/>
              </a:solidFill>
              <a:latin typeface="Times New Roman" pitchFamily="18" charset="0"/>
              <a:cs typeface="Times New Roman" pitchFamily="18" charset="0"/>
            </a:endParaRPr>
          </a:p>
          <a:p>
            <a:pPr lvl="0" defTabSz="449263" eaLnBrk="0" fontAlgn="base" hangingPunct="0">
              <a:lnSpc>
                <a:spcPct val="150000"/>
              </a:lnSpc>
              <a:spcBef>
                <a:spcPts val="700"/>
              </a:spcBef>
              <a:spcAft>
                <a:spcPct val="0"/>
              </a:spcAft>
              <a:buClr>
                <a:srgbClr val="000000"/>
              </a:buClr>
              <a:buSzPct val="100000"/>
              <a:buNone/>
            </a:pPr>
            <a:r>
              <a:rPr lang="vi-VN" sz="1600" b="1" kern="0" spc="0" dirty="0">
                <a:solidFill>
                  <a:srgbClr val="000000"/>
                </a:solidFill>
                <a:latin typeface="Times New Roman" pitchFamily="18" charset="0"/>
                <a:cs typeface="Times New Roman" pitchFamily="18" charset="0"/>
              </a:rPr>
              <a:t>g) Cheltuieli de </a:t>
            </a:r>
            <a:r>
              <a:rPr lang="vi-VN" sz="1600" b="1" kern="0" spc="0" dirty="0" smtClean="0">
                <a:solidFill>
                  <a:srgbClr val="000000"/>
                </a:solidFill>
                <a:latin typeface="Times New Roman" pitchFamily="18" charset="0"/>
                <a:cs typeface="Times New Roman" pitchFamily="18" charset="0"/>
              </a:rPr>
              <a:t>distribuire</a:t>
            </a:r>
            <a:r>
              <a:rPr lang="ro-RO" sz="1600" b="1" kern="0" spc="0" dirty="0" smtClean="0">
                <a:solidFill>
                  <a:srgbClr val="000000"/>
                </a:solidFill>
                <a:latin typeface="Times New Roman" pitchFamily="18" charset="0"/>
                <a:cs typeface="Times New Roman" pitchFamily="18" charset="0"/>
              </a:rPr>
              <a:t> (</a:t>
            </a:r>
            <a:r>
              <a:rPr lang="ro-RO" sz="1600" b="1" kern="0" spc="0" dirty="0" err="1" smtClean="0">
                <a:solidFill>
                  <a:srgbClr val="000000"/>
                </a:solidFill>
                <a:latin typeface="Times New Roman" pitchFamily="18" charset="0"/>
                <a:cs typeface="Times New Roman" pitchFamily="18" charset="0"/>
              </a:rPr>
              <a:t>CDn</a:t>
            </a:r>
            <a:r>
              <a:rPr lang="ro-RO" sz="1600" b="1" kern="0" spc="0" dirty="0" smtClean="0">
                <a:solidFill>
                  <a:srgbClr val="000000"/>
                </a:solidFill>
                <a:latin typeface="Times New Roman" pitchFamily="18" charset="0"/>
                <a:cs typeface="Times New Roman" pitchFamily="18" charset="0"/>
              </a:rPr>
              <a:t>)</a:t>
            </a:r>
            <a:r>
              <a:rPr lang="vi-VN" sz="1600" b="1" kern="0" spc="0" dirty="0" smtClean="0">
                <a:solidFill>
                  <a:srgbClr val="000000"/>
                </a:solidFill>
                <a:latin typeface="Times New Roman" pitchFamily="18" charset="0"/>
                <a:cs typeface="Times New Roman" pitchFamily="18" charset="0"/>
              </a:rPr>
              <a:t>;</a:t>
            </a:r>
            <a:endParaRPr lang="vi-VN" sz="1600" b="1" kern="0" spc="0" dirty="0">
              <a:solidFill>
                <a:srgbClr val="000000"/>
              </a:solidFill>
              <a:latin typeface="Times New Roman" pitchFamily="18" charset="0"/>
              <a:cs typeface="Times New Roman" pitchFamily="18" charset="0"/>
            </a:endParaRPr>
          </a:p>
          <a:p>
            <a:pPr lvl="0" defTabSz="449263" eaLnBrk="0" fontAlgn="base" hangingPunct="0">
              <a:lnSpc>
                <a:spcPct val="150000"/>
              </a:lnSpc>
              <a:spcBef>
                <a:spcPts val="700"/>
              </a:spcBef>
              <a:spcAft>
                <a:spcPct val="0"/>
              </a:spcAft>
              <a:buClr>
                <a:srgbClr val="000000"/>
              </a:buClr>
              <a:buSzPct val="100000"/>
              <a:buNone/>
            </a:pPr>
            <a:r>
              <a:rPr lang="vi-VN" sz="1600" b="1" kern="0" spc="0" dirty="0">
                <a:solidFill>
                  <a:srgbClr val="000000"/>
                </a:solidFill>
                <a:latin typeface="Times New Roman" pitchFamily="18" charset="0"/>
                <a:cs typeface="Times New Roman" pitchFamily="18" charset="0"/>
              </a:rPr>
              <a:t>h) Cheltuielile </a:t>
            </a:r>
            <a:r>
              <a:rPr lang="vi-VN" sz="1600" b="1" kern="0" spc="0" dirty="0" smtClean="0">
                <a:solidFill>
                  <a:srgbClr val="000000"/>
                </a:solidFill>
                <a:latin typeface="Times New Roman" pitchFamily="18" charset="0"/>
                <a:cs typeface="Times New Roman" pitchFamily="18" charset="0"/>
              </a:rPr>
              <a:t>administrative</a:t>
            </a:r>
            <a:r>
              <a:rPr lang="ro-RO" sz="1600" b="1" kern="0" spc="0" dirty="0" smtClean="0">
                <a:solidFill>
                  <a:srgbClr val="000000"/>
                </a:solidFill>
                <a:latin typeface="Times New Roman" pitchFamily="18" charset="0"/>
                <a:cs typeface="Times New Roman" pitchFamily="18" charset="0"/>
              </a:rPr>
              <a:t> (</a:t>
            </a:r>
            <a:r>
              <a:rPr lang="ro-RO" sz="1600" b="1" kern="0" spc="0" dirty="0" err="1" smtClean="0">
                <a:solidFill>
                  <a:srgbClr val="000000"/>
                </a:solidFill>
                <a:latin typeface="Times New Roman" pitchFamily="18" charset="0"/>
                <a:cs typeface="Times New Roman" pitchFamily="18" charset="0"/>
              </a:rPr>
              <a:t>CAn</a:t>
            </a:r>
            <a:r>
              <a:rPr lang="ro-RO" sz="1600" b="1" kern="0" spc="0" dirty="0" smtClean="0">
                <a:solidFill>
                  <a:srgbClr val="000000"/>
                </a:solidFill>
                <a:latin typeface="Times New Roman" pitchFamily="18" charset="0"/>
                <a:cs typeface="Times New Roman" pitchFamily="18" charset="0"/>
              </a:rPr>
              <a:t>);</a:t>
            </a:r>
            <a:r>
              <a:rPr lang="vi-VN" sz="1600" b="1" kern="0" spc="0" dirty="0" smtClean="0">
                <a:solidFill>
                  <a:srgbClr val="000000"/>
                </a:solidFill>
                <a:latin typeface="Times New Roman" pitchFamily="18" charset="0"/>
                <a:cs typeface="Times New Roman" pitchFamily="18" charset="0"/>
              </a:rPr>
              <a:t> </a:t>
            </a:r>
            <a:endParaRPr lang="vi-VN" sz="1600" b="1" kern="0" spc="0" dirty="0">
              <a:solidFill>
                <a:srgbClr val="000000"/>
              </a:solidFill>
              <a:latin typeface="Times New Roman" pitchFamily="18" charset="0"/>
              <a:cs typeface="Times New Roman" pitchFamily="18" charset="0"/>
            </a:endParaRPr>
          </a:p>
          <a:p>
            <a:pPr lvl="0" defTabSz="449263" eaLnBrk="0" fontAlgn="base" hangingPunct="0">
              <a:lnSpc>
                <a:spcPct val="150000"/>
              </a:lnSpc>
              <a:spcBef>
                <a:spcPts val="700"/>
              </a:spcBef>
              <a:spcAft>
                <a:spcPct val="0"/>
              </a:spcAft>
              <a:buClr>
                <a:srgbClr val="000000"/>
              </a:buClr>
              <a:buSzPct val="100000"/>
              <a:buNone/>
            </a:pPr>
            <a:r>
              <a:rPr lang="vi-VN" sz="1600" kern="0" spc="0" dirty="0">
                <a:solidFill>
                  <a:srgbClr val="000000"/>
                </a:solidFill>
                <a:latin typeface="Times New Roman" pitchFamily="18" charset="0"/>
                <a:cs typeface="Times New Roman" pitchFamily="18" charset="0"/>
              </a:rPr>
              <a:t>i) Alte cheltuieli </a:t>
            </a:r>
            <a:r>
              <a:rPr lang="vi-VN" sz="1600" kern="0" spc="0" dirty="0" smtClean="0">
                <a:solidFill>
                  <a:srgbClr val="000000"/>
                </a:solidFill>
                <a:latin typeface="Times New Roman" pitchFamily="18" charset="0"/>
                <a:cs typeface="Times New Roman" pitchFamily="18" charset="0"/>
              </a:rPr>
              <a:t>operaţionale</a:t>
            </a:r>
            <a:r>
              <a:rPr lang="ro-RO" sz="1600" kern="0" spc="0" dirty="0" smtClean="0">
                <a:solidFill>
                  <a:srgbClr val="000000"/>
                </a:solidFill>
                <a:latin typeface="Times New Roman" pitchFamily="18" charset="0"/>
                <a:cs typeface="Times New Roman" pitchFamily="18" charset="0"/>
              </a:rPr>
              <a:t> (</a:t>
            </a:r>
            <a:r>
              <a:rPr lang="ro-RO" sz="1600" kern="0" spc="0" dirty="0" err="1" smtClean="0">
                <a:solidFill>
                  <a:srgbClr val="000000"/>
                </a:solidFill>
                <a:latin typeface="Times New Roman" pitchFamily="18" charset="0"/>
                <a:cs typeface="Times New Roman" pitchFamily="18" charset="0"/>
              </a:rPr>
              <a:t>Can</a:t>
            </a:r>
            <a:r>
              <a:rPr lang="ro-RO" sz="1600" kern="0" spc="0" dirty="0" smtClean="0">
                <a:solidFill>
                  <a:srgbClr val="000000"/>
                </a:solidFill>
                <a:latin typeface="Times New Roman" pitchFamily="18" charset="0"/>
                <a:cs typeface="Times New Roman" pitchFamily="18" charset="0"/>
              </a:rPr>
              <a:t>)</a:t>
            </a:r>
            <a:r>
              <a:rPr lang="vi-VN" sz="1600" kern="0" spc="0" dirty="0" smtClean="0">
                <a:solidFill>
                  <a:srgbClr val="000000"/>
                </a:solidFill>
                <a:latin typeface="Times New Roman" pitchFamily="18" charset="0"/>
                <a:cs typeface="Times New Roman" pitchFamily="18" charset="0"/>
              </a:rPr>
              <a:t>.</a:t>
            </a:r>
            <a:endParaRPr lang="vi-VN" sz="1600" kern="0" spc="0" dirty="0">
              <a:solidFill>
                <a:srgbClr val="000000"/>
              </a:solidFill>
              <a:latin typeface="Times New Roman" pitchFamily="18" charset="0"/>
              <a:cs typeface="Times New Roman" pitchFamily="18" charset="0"/>
            </a:endParaRPr>
          </a:p>
          <a:p>
            <a:pPr marL="0" indent="0">
              <a:buNone/>
            </a:pPr>
            <a:endParaRPr lang="en-US" dirty="0"/>
          </a:p>
        </p:txBody>
      </p:sp>
      <p:sp>
        <p:nvSpPr>
          <p:cNvPr id="2" name="Заголовок 1"/>
          <p:cNvSpPr>
            <a:spLocks noGrp="1"/>
          </p:cNvSpPr>
          <p:nvPr>
            <p:ph type="title"/>
          </p:nvPr>
        </p:nvSpPr>
        <p:spPr>
          <a:xfrm>
            <a:off x="685800" y="274638"/>
            <a:ext cx="7848600" cy="639762"/>
          </a:xfrm>
        </p:spPr>
        <p:txBody>
          <a:bodyPr>
            <a:normAutofit/>
          </a:bodyPr>
          <a:lstStyle/>
          <a:p>
            <a:pPr algn="ctr"/>
            <a:r>
              <a:rPr lang="vi-VN" sz="2400" b="1" dirty="0">
                <a:solidFill>
                  <a:schemeClr val="tx1"/>
                </a:solidFill>
                <a:latin typeface="Times New Roman" pitchFamily="18" charset="0"/>
                <a:cs typeface="Times New Roman" pitchFamily="18" charset="0"/>
              </a:rPr>
              <a:t>STRUCTURA CHELTUIELILOR</a:t>
            </a:r>
            <a:endParaRPr lang="en-US" sz="2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6502020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2" y="76200"/>
            <a:ext cx="8829675" cy="627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15413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81400" y="1752600"/>
            <a:ext cx="1400000" cy="51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533400" y="1087002"/>
            <a:ext cx="8382000" cy="994888"/>
          </a:xfrm>
          <a:prstGeom prst="rect">
            <a:avLst/>
          </a:prstGeom>
        </p:spPr>
        <p:txBody>
          <a:bodyPr wrap="square">
            <a:spAutoFit/>
          </a:bodyPr>
          <a:lstStyle/>
          <a:p>
            <a:pPr marR="0" lvl="0" algn="just" fontAlgn="base">
              <a:lnSpc>
                <a:spcPct val="115000"/>
              </a:lnSpc>
              <a:spcBef>
                <a:spcPts val="0"/>
              </a:spcBef>
              <a:spcAft>
                <a:spcPts val="0"/>
              </a:spcAft>
              <a:tabLst>
                <a:tab pos="630555" algn="l"/>
                <a:tab pos="720090" algn="l"/>
              </a:tabLst>
            </a:pPr>
            <a:r>
              <a:rPr lang="ro-RO" sz="1600" b="1" dirty="0" smtClean="0">
                <a:effectLst/>
                <a:latin typeface="Times New Roman"/>
                <a:ea typeface="Times New Roman"/>
                <a:cs typeface="Times New Roman"/>
              </a:rPr>
              <a:t>1. Cheltuielile privind amortizarea imobilizărilor corporale şi necorporale</a:t>
            </a:r>
            <a:r>
              <a:rPr lang="ro-RO" sz="1600" dirty="0" smtClean="0">
                <a:effectLst/>
                <a:latin typeface="Times New Roman"/>
                <a:ea typeface="Times New Roman"/>
                <a:cs typeface="Times New Roman"/>
              </a:rPr>
              <a:t> în fiecare an de reglementare „n” se determină conform formulei:</a:t>
            </a:r>
          </a:p>
          <a:p>
            <a:pPr marR="0" lvl="0" algn="just" fontAlgn="base">
              <a:lnSpc>
                <a:spcPct val="115000"/>
              </a:lnSpc>
              <a:spcBef>
                <a:spcPts val="0"/>
              </a:spcBef>
              <a:spcAft>
                <a:spcPts val="0"/>
              </a:spcAft>
              <a:tabLst>
                <a:tab pos="630555" algn="l"/>
                <a:tab pos="720090" algn="l"/>
              </a:tabLst>
            </a:pPr>
            <a:endParaRPr lang="en-US" sz="1700" dirty="0">
              <a:effectLst/>
              <a:latin typeface="Calibri"/>
              <a:ea typeface="Times New Roman"/>
              <a:cs typeface="Times New Roman"/>
            </a:endParaRPr>
          </a:p>
        </p:txBody>
      </p:sp>
      <p:sp>
        <p:nvSpPr>
          <p:cNvPr id="5" name="Прямоугольник 4"/>
          <p:cNvSpPr/>
          <p:nvPr/>
        </p:nvSpPr>
        <p:spPr>
          <a:xfrm>
            <a:off x="457200" y="228600"/>
            <a:ext cx="8077200" cy="490199"/>
          </a:xfrm>
          <a:prstGeom prst="rect">
            <a:avLst/>
          </a:prstGeom>
        </p:spPr>
        <p:txBody>
          <a:bodyPr wrap="square">
            <a:spAutoFit/>
          </a:bodyPr>
          <a:lstStyle/>
          <a:p>
            <a:pPr marL="457200" marR="0" algn="ctr">
              <a:lnSpc>
                <a:spcPct val="115000"/>
              </a:lnSpc>
              <a:spcBef>
                <a:spcPts val="0"/>
              </a:spcBef>
              <a:spcAft>
                <a:spcPts val="0"/>
              </a:spcAft>
            </a:pPr>
            <a:r>
              <a:rPr lang="ro-RO" sz="2400" b="1" dirty="0" smtClean="0">
                <a:effectLst/>
                <a:latin typeface="Times New Roman"/>
                <a:ea typeface="Times New Roman"/>
                <a:cs typeface="Times New Roman"/>
              </a:rPr>
              <a:t>DETERMINAREA ŞI AJUSTAREA CHELTUIELILOR</a:t>
            </a:r>
            <a:endParaRPr lang="en-US" sz="2400" dirty="0">
              <a:effectLst/>
              <a:latin typeface="Calibri"/>
              <a:ea typeface="Times New Roman"/>
              <a:cs typeface="Times New Roman"/>
            </a:endParaRPr>
          </a:p>
        </p:txBody>
      </p:sp>
      <p:sp>
        <p:nvSpPr>
          <p:cNvPr id="6" name="Прямоугольник 5"/>
          <p:cNvSpPr/>
          <p:nvPr/>
        </p:nvSpPr>
        <p:spPr>
          <a:xfrm>
            <a:off x="600075" y="2286000"/>
            <a:ext cx="8248650" cy="1112292"/>
          </a:xfrm>
          <a:prstGeom prst="rect">
            <a:avLst/>
          </a:prstGeom>
        </p:spPr>
        <p:txBody>
          <a:bodyPr wrap="square">
            <a:spAutoFit/>
          </a:bodyPr>
          <a:lstStyle/>
          <a:p>
            <a:pPr algn="just">
              <a:lnSpc>
                <a:spcPct val="115000"/>
              </a:lnSpc>
            </a:pPr>
            <a:r>
              <a:rPr lang="ro-RO" sz="1400" b="1" i="1" dirty="0" err="1" smtClean="0">
                <a:effectLst/>
                <a:latin typeface="Times New Roman" pitchFamily="18" charset="0"/>
                <a:ea typeface="Times New Roman"/>
                <a:cs typeface="Times New Roman" pitchFamily="18" charset="0"/>
              </a:rPr>
              <a:t>VIi</a:t>
            </a:r>
            <a:r>
              <a:rPr lang="ro-RO" sz="1400" b="1" i="1" baseline="-25000" dirty="0" err="1" smtClean="0">
                <a:effectLst/>
                <a:latin typeface="Times New Roman" pitchFamily="18" charset="0"/>
                <a:ea typeface="Times New Roman"/>
                <a:cs typeface="Times New Roman" pitchFamily="18" charset="0"/>
              </a:rPr>
              <a:t>n</a:t>
            </a:r>
            <a:r>
              <a:rPr lang="ro-RO" sz="1400" i="1" dirty="0" smtClean="0">
                <a:effectLst/>
                <a:latin typeface="Times New Roman" pitchFamily="18" charset="0"/>
                <a:ea typeface="Times New Roman"/>
                <a:cs typeface="Times New Roman" pitchFamily="18" charset="0"/>
              </a:rPr>
              <a:t> </a:t>
            </a:r>
            <a:r>
              <a:rPr lang="ro-RO" sz="1400" dirty="0" smtClean="0">
                <a:effectLst/>
                <a:latin typeface="Times New Roman" pitchFamily="18" charset="0"/>
                <a:ea typeface="Times New Roman"/>
                <a:cs typeface="Times New Roman" pitchFamily="18" charset="0"/>
              </a:rPr>
              <a:t>– valoarea, la costul de intrare a imobilizărilor corporale şi  necorporale amortizabile ale operatorului de categoria „i” în anul de reglementare „n”.  </a:t>
            </a:r>
            <a:endParaRPr lang="ro-RO" sz="1400" dirty="0">
              <a:latin typeface="Times New Roman" pitchFamily="18" charset="0"/>
              <a:ea typeface="Times New Roman"/>
              <a:cs typeface="Times New Roman" pitchFamily="18" charset="0"/>
            </a:endParaRPr>
          </a:p>
          <a:p>
            <a:pPr algn="just">
              <a:lnSpc>
                <a:spcPct val="115000"/>
              </a:lnSpc>
            </a:pPr>
            <a:r>
              <a:rPr lang="ro-RO" sz="1400" b="1" i="1" dirty="0" err="1" smtClean="0">
                <a:effectLst/>
                <a:latin typeface="Times New Roman" pitchFamily="18" charset="0"/>
                <a:ea typeface="Times New Roman"/>
                <a:cs typeface="Times New Roman" pitchFamily="18" charset="0"/>
              </a:rPr>
              <a:t>DU</a:t>
            </a:r>
            <a:r>
              <a:rPr lang="ro-RO" sz="1400" b="1" i="1" baseline="-25000" dirty="0" err="1" smtClean="0">
                <a:effectLst/>
                <a:latin typeface="Times New Roman" pitchFamily="18" charset="0"/>
                <a:ea typeface="Times New Roman"/>
                <a:cs typeface="Times New Roman" pitchFamily="18" charset="0"/>
              </a:rPr>
              <a:t>i</a:t>
            </a:r>
            <a:r>
              <a:rPr lang="ro-RO" sz="1400" b="1" dirty="0" smtClean="0">
                <a:effectLst/>
                <a:latin typeface="Times New Roman" pitchFamily="18" charset="0"/>
                <a:ea typeface="Times New Roman"/>
                <a:cs typeface="Times New Roman" pitchFamily="18" charset="0"/>
              </a:rPr>
              <a:t> </a:t>
            </a:r>
            <a:r>
              <a:rPr lang="ro-RO" sz="1400" b="0" dirty="0" smtClean="0">
                <a:effectLst/>
                <a:latin typeface="Times New Roman" pitchFamily="18" charset="0"/>
                <a:ea typeface="Times New Roman"/>
                <a:cs typeface="Times New Roman" pitchFamily="18" charset="0"/>
              </a:rPr>
              <a:t>-  durata de utilizare a imobilizărilor corporale şi necorporale amortizabile ale operatorului de categoria „i”, care trebuie să corespundă duratei  de viaţă utilă a imobilizărilor</a:t>
            </a:r>
            <a:r>
              <a:rPr lang="ro-RO" sz="1700" b="0" dirty="0" smtClean="0">
                <a:effectLst/>
                <a:latin typeface="Times New Roman" pitchFamily="18" charset="0"/>
                <a:ea typeface="Times New Roman"/>
                <a:cs typeface="Times New Roman" pitchFamily="18" charset="0"/>
              </a:rPr>
              <a:t>.  </a:t>
            </a:r>
            <a:endParaRPr lang="en-US" sz="1700" b="1" dirty="0">
              <a:effectLst/>
              <a:latin typeface="Times New Roman" pitchFamily="18" charset="0"/>
              <a:ea typeface="Times New Roman"/>
              <a:cs typeface="Times New Roman" pitchFamily="18" charset="0"/>
            </a:endParaRPr>
          </a:p>
        </p:txBody>
      </p:sp>
      <p:sp>
        <p:nvSpPr>
          <p:cNvPr id="7" name="Объект 2"/>
          <p:cNvSpPr txBox="1">
            <a:spLocks/>
          </p:cNvSpPr>
          <p:nvPr/>
        </p:nvSpPr>
        <p:spPr>
          <a:xfrm>
            <a:off x="533400" y="3657600"/>
            <a:ext cx="8077200" cy="28194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pPr marL="0" indent="0" algn="just" fontAlgn="base">
              <a:lnSpc>
                <a:spcPct val="115000"/>
              </a:lnSpc>
              <a:spcBef>
                <a:spcPts val="0"/>
              </a:spcBef>
              <a:spcAft>
                <a:spcPts val="1000"/>
              </a:spcAft>
              <a:buFont typeface="Arial" pitchFamily="34" charset="0"/>
              <a:buNone/>
              <a:tabLst>
                <a:tab pos="630555" algn="l"/>
                <a:tab pos="720090" algn="l"/>
              </a:tabLst>
            </a:pPr>
            <a:r>
              <a:rPr lang="ro-RO" sz="1600" b="1" dirty="0" smtClean="0">
                <a:latin typeface="Times New Roman" pitchFamily="18" charset="0"/>
                <a:ea typeface="Times New Roman"/>
                <a:cs typeface="Times New Roman" pitchFamily="18" charset="0"/>
              </a:rPr>
              <a:t>2. Cheltuielile legate de procurarea apei de la alte persoane </a:t>
            </a:r>
            <a:r>
              <a:rPr lang="ro-RO" sz="1600" dirty="0" smtClean="0">
                <a:latin typeface="Times New Roman" pitchFamily="18" charset="0"/>
                <a:ea typeface="Times New Roman"/>
                <a:cs typeface="Times New Roman" pitchFamily="18" charset="0"/>
              </a:rPr>
              <a:t>se determină, conform formulei:</a:t>
            </a:r>
            <a:r>
              <a:rPr lang="en-US" sz="1600" dirty="0" smtClean="0">
                <a:latin typeface="Times New Roman" pitchFamily="18" charset="0"/>
                <a:ea typeface="Times New Roman"/>
                <a:cs typeface="Times New Roman" pitchFamily="18" charset="0"/>
              </a:rPr>
              <a:t> </a:t>
            </a:r>
          </a:p>
          <a:p>
            <a:pPr marL="0" indent="0" algn="just" fontAlgn="base">
              <a:lnSpc>
                <a:spcPct val="115000"/>
              </a:lnSpc>
              <a:spcBef>
                <a:spcPts val="0"/>
              </a:spcBef>
              <a:spcAft>
                <a:spcPts val="1000"/>
              </a:spcAft>
              <a:buFont typeface="Arial" pitchFamily="34" charset="0"/>
              <a:buNone/>
              <a:tabLst>
                <a:tab pos="630555" algn="l"/>
                <a:tab pos="720090" algn="l"/>
              </a:tabLst>
            </a:pPr>
            <a:r>
              <a:rPr lang="en-US" sz="1600" b="1" i="1" dirty="0">
                <a:latin typeface="Times New Roman" pitchFamily="18" charset="0"/>
                <a:ea typeface="Times New Roman"/>
                <a:cs typeface="Times New Roman" pitchFamily="18" charset="0"/>
              </a:rPr>
              <a:t> </a:t>
            </a:r>
            <a:r>
              <a:rPr lang="en-US" sz="1600" b="1" i="1" dirty="0" smtClean="0">
                <a:latin typeface="Times New Roman" pitchFamily="18" charset="0"/>
                <a:ea typeface="Times New Roman"/>
                <a:cs typeface="Times New Roman" pitchFamily="18" charset="0"/>
              </a:rPr>
              <a:t>                                               </a:t>
            </a:r>
            <a:r>
              <a:rPr lang="ro-RO" sz="1600" b="1" i="1" dirty="0" err="1" smtClean="0">
                <a:latin typeface="Times New Roman" pitchFamily="18" charset="0"/>
                <a:ea typeface="Times New Roman"/>
                <a:cs typeface="Times New Roman" pitchFamily="18" charset="0"/>
              </a:rPr>
              <a:t>CAP</a:t>
            </a:r>
            <a:r>
              <a:rPr lang="ro-RO" sz="1600" b="1" i="1" baseline="-25000" dirty="0" err="1" smtClean="0">
                <a:latin typeface="Times New Roman" pitchFamily="18" charset="0"/>
                <a:ea typeface="Times New Roman"/>
                <a:cs typeface="Times New Roman" pitchFamily="18" charset="0"/>
              </a:rPr>
              <a:t>n</a:t>
            </a:r>
            <a:r>
              <a:rPr lang="ro-RO" sz="1600" b="1" i="1" dirty="0" smtClean="0">
                <a:latin typeface="Times New Roman" pitchFamily="18" charset="0"/>
                <a:ea typeface="Times New Roman"/>
                <a:cs typeface="Times New Roman" pitchFamily="18" charset="0"/>
              </a:rPr>
              <a:t> </a:t>
            </a:r>
            <a:r>
              <a:rPr lang="ro-RO" sz="1600" b="1" i="1" dirty="0" smtClean="0">
                <a:latin typeface="Times New Roman" pitchFamily="18" charset="0"/>
                <a:ea typeface="Times New Roman"/>
                <a:cs typeface="Times New Roman" pitchFamily="18" charset="0"/>
                <a:sym typeface="Symbol"/>
              </a:rPr>
              <a:t></a:t>
            </a:r>
            <a:r>
              <a:rPr lang="ro-RO" sz="1600" b="1" i="1" dirty="0" smtClean="0">
                <a:latin typeface="Times New Roman" pitchFamily="18" charset="0"/>
                <a:ea typeface="Times New Roman"/>
                <a:cs typeface="Times New Roman" pitchFamily="18" charset="0"/>
              </a:rPr>
              <a:t>∑</a:t>
            </a:r>
            <a:r>
              <a:rPr lang="ro-RO" sz="1600" b="1" i="1" dirty="0" err="1" smtClean="0">
                <a:latin typeface="Times New Roman" pitchFamily="18" charset="0"/>
                <a:ea typeface="Times New Roman"/>
                <a:cs typeface="Times New Roman" pitchFamily="18" charset="0"/>
              </a:rPr>
              <a:t>VAPP</a:t>
            </a:r>
            <a:r>
              <a:rPr lang="ro-RO" sz="1600" b="1" i="1" baseline="-25000" dirty="0" err="1" smtClean="0">
                <a:latin typeface="Times New Roman" pitchFamily="18" charset="0"/>
                <a:ea typeface="Times New Roman"/>
                <a:cs typeface="Times New Roman" pitchFamily="18" charset="0"/>
              </a:rPr>
              <a:t>n</a:t>
            </a:r>
            <a:r>
              <a:rPr lang="ro-RO" sz="1600" b="1" i="1" dirty="0" smtClean="0">
                <a:latin typeface="Times New Roman" pitchFamily="18" charset="0"/>
                <a:ea typeface="Times New Roman"/>
                <a:cs typeface="Times New Roman" pitchFamily="18" charset="0"/>
              </a:rPr>
              <a:t> </a:t>
            </a:r>
            <a:r>
              <a:rPr lang="ro-RO" sz="1600" b="1" i="1" dirty="0" smtClean="0">
                <a:latin typeface="Times New Roman" pitchFamily="18" charset="0"/>
                <a:ea typeface="Times New Roman"/>
                <a:cs typeface="Times New Roman" pitchFamily="18" charset="0"/>
                <a:sym typeface="Symbol"/>
              </a:rPr>
              <a:t></a:t>
            </a:r>
            <a:r>
              <a:rPr lang="ro-RO" sz="1600" b="1" i="1" dirty="0" smtClean="0">
                <a:latin typeface="Times New Roman" pitchFamily="18" charset="0"/>
                <a:ea typeface="Times New Roman"/>
                <a:cs typeface="Times New Roman" pitchFamily="18" charset="0"/>
              </a:rPr>
              <a:t> </a:t>
            </a:r>
            <a:r>
              <a:rPr lang="ro-RO" sz="1600" b="1" i="1" dirty="0" err="1" smtClean="0">
                <a:latin typeface="Times New Roman" pitchFamily="18" charset="0"/>
                <a:ea typeface="Times New Roman"/>
                <a:cs typeface="Times New Roman" pitchFamily="18" charset="0"/>
              </a:rPr>
              <a:t>TAP</a:t>
            </a:r>
            <a:r>
              <a:rPr lang="ro-RO" sz="1600" b="1" i="1" baseline="-25000" dirty="0" err="1" smtClean="0">
                <a:latin typeface="Times New Roman" pitchFamily="18" charset="0"/>
                <a:ea typeface="Times New Roman"/>
                <a:cs typeface="Times New Roman" pitchFamily="18" charset="0"/>
              </a:rPr>
              <a:t>n</a:t>
            </a:r>
            <a:r>
              <a:rPr lang="ro-RO" sz="1600" b="1" dirty="0" smtClean="0">
                <a:latin typeface="Times New Roman" pitchFamily="18" charset="0"/>
                <a:ea typeface="Times New Roman"/>
                <a:cs typeface="Times New Roman" pitchFamily="18" charset="0"/>
              </a:rPr>
              <a:t>, </a:t>
            </a:r>
            <a:r>
              <a:rPr lang="ro-RO" sz="1600" dirty="0" smtClean="0">
                <a:latin typeface="Times New Roman" pitchFamily="18" charset="0"/>
                <a:ea typeface="Times New Roman"/>
                <a:cs typeface="Times New Roman" pitchFamily="18" charset="0"/>
              </a:rPr>
              <a:t>                                                  </a:t>
            </a:r>
            <a:endParaRPr lang="en-US" sz="1600" dirty="0" smtClean="0">
              <a:latin typeface="Times New Roman" pitchFamily="18" charset="0"/>
              <a:ea typeface="Times New Roman"/>
              <a:cs typeface="Times New Roman" pitchFamily="18" charset="0"/>
            </a:endParaRPr>
          </a:p>
          <a:p>
            <a:pPr marL="0" indent="0" algn="just">
              <a:lnSpc>
                <a:spcPct val="115000"/>
              </a:lnSpc>
              <a:spcBef>
                <a:spcPts val="0"/>
              </a:spcBef>
              <a:buFont typeface="Arial" pitchFamily="34" charset="0"/>
              <a:buNone/>
            </a:pPr>
            <a:r>
              <a:rPr lang="ro-RO" sz="1600" dirty="0" smtClean="0">
                <a:latin typeface="Times New Roman" pitchFamily="18" charset="0"/>
                <a:ea typeface="Times New Roman"/>
                <a:cs typeface="Times New Roman" pitchFamily="18" charset="0"/>
              </a:rPr>
              <a:t>     </a:t>
            </a:r>
            <a:r>
              <a:rPr lang="ro-RO" sz="1400" dirty="0" smtClean="0">
                <a:latin typeface="Times New Roman" pitchFamily="18" charset="0"/>
                <a:ea typeface="Times New Roman"/>
                <a:cs typeface="Times New Roman" pitchFamily="18" charset="0"/>
              </a:rPr>
              <a:t>unde:</a:t>
            </a:r>
            <a:endParaRPr lang="en-US" sz="1400" dirty="0" smtClean="0">
              <a:latin typeface="Times New Roman" pitchFamily="18" charset="0"/>
              <a:ea typeface="Times New Roman"/>
              <a:cs typeface="Times New Roman" pitchFamily="18" charset="0"/>
            </a:endParaRPr>
          </a:p>
          <a:p>
            <a:pPr marL="0" indent="0" algn="just">
              <a:lnSpc>
                <a:spcPct val="115000"/>
              </a:lnSpc>
              <a:spcBef>
                <a:spcPts val="0"/>
              </a:spcBef>
              <a:buFont typeface="Arial" pitchFamily="34" charset="0"/>
              <a:buNone/>
              <a:tabLst>
                <a:tab pos="457200" algn="l"/>
                <a:tab pos="514350" algn="l"/>
              </a:tabLst>
            </a:pPr>
            <a:r>
              <a:rPr lang="ro-RO" sz="1400" b="1" i="1" dirty="0" smtClean="0">
                <a:latin typeface="Times New Roman" pitchFamily="18" charset="0"/>
                <a:ea typeface="Times New Roman"/>
                <a:cs typeface="Times New Roman" pitchFamily="18" charset="0"/>
              </a:rPr>
              <a:t>     </a:t>
            </a:r>
            <a:r>
              <a:rPr lang="ro-RO" sz="1400" b="1" i="1" dirty="0" err="1" smtClean="0">
                <a:latin typeface="Times New Roman" pitchFamily="18" charset="0"/>
                <a:ea typeface="Times New Roman"/>
                <a:cs typeface="Times New Roman" pitchFamily="18" charset="0"/>
              </a:rPr>
              <a:t>VAPP</a:t>
            </a:r>
            <a:r>
              <a:rPr lang="ro-RO" sz="1400" b="1" i="1" baseline="-25000" dirty="0" err="1" smtClean="0">
                <a:latin typeface="Times New Roman" pitchFamily="18" charset="0"/>
                <a:ea typeface="Times New Roman"/>
                <a:cs typeface="Times New Roman" pitchFamily="18" charset="0"/>
              </a:rPr>
              <a:t>n</a:t>
            </a:r>
            <a:r>
              <a:rPr lang="ro-RO" sz="1400" b="1" i="1" baseline="-25000" dirty="0" smtClean="0">
                <a:latin typeface="Times New Roman" pitchFamily="18" charset="0"/>
                <a:ea typeface="Times New Roman"/>
                <a:cs typeface="Times New Roman" pitchFamily="18" charset="0"/>
              </a:rPr>
              <a:t> </a:t>
            </a:r>
            <a:r>
              <a:rPr lang="ro-RO" sz="1400" i="1" dirty="0" smtClean="0">
                <a:latin typeface="Times New Roman" pitchFamily="18" charset="0"/>
                <a:ea typeface="Times New Roman"/>
                <a:cs typeface="Times New Roman" pitchFamily="18" charset="0"/>
              </a:rPr>
              <a:t>-</a:t>
            </a:r>
            <a:r>
              <a:rPr lang="ro-RO" sz="1400" dirty="0" smtClean="0">
                <a:latin typeface="Times New Roman" pitchFamily="18" charset="0"/>
                <a:ea typeface="Times New Roman"/>
                <a:cs typeface="Times New Roman" pitchFamily="18" charset="0"/>
              </a:rPr>
              <a:t> volumul apei procurate de la alte persoane, mii m</a:t>
            </a:r>
            <a:r>
              <a:rPr lang="ro-RO" sz="1400" baseline="30000" dirty="0" smtClean="0">
                <a:latin typeface="Times New Roman" pitchFamily="18" charset="0"/>
                <a:ea typeface="Times New Roman"/>
                <a:cs typeface="Times New Roman" pitchFamily="18" charset="0"/>
              </a:rPr>
              <a:t>3</a:t>
            </a:r>
            <a:r>
              <a:rPr lang="ro-RO" sz="1400" dirty="0" smtClean="0">
                <a:latin typeface="Times New Roman" pitchFamily="18" charset="0"/>
                <a:ea typeface="Times New Roman"/>
                <a:cs typeface="Times New Roman" pitchFamily="18" charset="0"/>
              </a:rPr>
              <a:t>;</a:t>
            </a:r>
            <a:endParaRPr lang="en-US" sz="1400" dirty="0" smtClean="0">
              <a:latin typeface="Times New Roman" pitchFamily="18" charset="0"/>
              <a:ea typeface="Times New Roman"/>
              <a:cs typeface="Times New Roman" pitchFamily="18" charset="0"/>
            </a:endParaRPr>
          </a:p>
          <a:p>
            <a:pPr marL="0" indent="0" algn="just">
              <a:lnSpc>
                <a:spcPct val="115000"/>
              </a:lnSpc>
              <a:spcBef>
                <a:spcPts val="0"/>
              </a:spcBef>
              <a:buFont typeface="Arial" pitchFamily="34" charset="0"/>
              <a:buNone/>
              <a:tabLst>
                <a:tab pos="457200" algn="l"/>
                <a:tab pos="514350" algn="l"/>
              </a:tabLst>
            </a:pPr>
            <a:r>
              <a:rPr lang="ro-RO" sz="1400" b="1" i="1" dirty="0" smtClean="0">
                <a:latin typeface="Times New Roman" pitchFamily="18" charset="0"/>
                <a:ea typeface="Times New Roman"/>
                <a:cs typeface="Times New Roman" pitchFamily="18" charset="0"/>
              </a:rPr>
              <a:t>     </a:t>
            </a:r>
            <a:r>
              <a:rPr lang="ro-RO" sz="1400" b="1" i="1" dirty="0" err="1" smtClean="0">
                <a:latin typeface="Times New Roman" pitchFamily="18" charset="0"/>
                <a:ea typeface="Times New Roman"/>
                <a:cs typeface="Times New Roman" pitchFamily="18" charset="0"/>
              </a:rPr>
              <a:t>TAP</a:t>
            </a:r>
            <a:r>
              <a:rPr lang="ro-RO" sz="1400" b="1" i="1" baseline="-25000" dirty="0" err="1" smtClean="0">
                <a:latin typeface="Times New Roman" pitchFamily="18" charset="0"/>
                <a:ea typeface="Times New Roman"/>
                <a:cs typeface="Times New Roman" pitchFamily="18" charset="0"/>
              </a:rPr>
              <a:t>n</a:t>
            </a:r>
            <a:r>
              <a:rPr lang="ro-RO" sz="1400" b="1" dirty="0" smtClean="0">
                <a:latin typeface="Times New Roman" pitchFamily="18" charset="0"/>
                <a:ea typeface="Times New Roman"/>
                <a:cs typeface="Times New Roman" pitchFamily="18" charset="0"/>
              </a:rPr>
              <a:t> </a:t>
            </a:r>
            <a:r>
              <a:rPr lang="ro-RO" sz="1400" dirty="0" smtClean="0">
                <a:latin typeface="Times New Roman" pitchFamily="18" charset="0"/>
                <a:ea typeface="Times New Roman"/>
                <a:cs typeface="Times New Roman" pitchFamily="18" charset="0"/>
              </a:rPr>
              <a:t>– tariful sau preţul de procurare a  apei de la alte persoane în anul „n” , fără TVA.</a:t>
            </a:r>
            <a:endParaRPr lang="en-US" sz="1400" dirty="0" smtClean="0">
              <a:latin typeface="Times New Roman" pitchFamily="18" charset="0"/>
              <a:ea typeface="Times New Roman"/>
              <a:cs typeface="Times New Roman" pitchFamily="18" charset="0"/>
            </a:endParaRPr>
          </a:p>
          <a:p>
            <a:pPr marL="0" indent="0">
              <a:buFont typeface="Arial" pitchFamily="34" charset="0"/>
              <a:buNone/>
            </a:pPr>
            <a:endParaRPr lang="en-US" dirty="0"/>
          </a:p>
        </p:txBody>
      </p:sp>
    </p:spTree>
    <p:extLst>
      <p:ext uri="{BB962C8B-B14F-4D97-AF65-F5344CB8AC3E}">
        <p14:creationId xmlns:p14="http://schemas.microsoft.com/office/powerpoint/2010/main" val="3103649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p:cNvSpPr/>
          <p:nvPr/>
        </p:nvSpPr>
        <p:spPr>
          <a:xfrm>
            <a:off x="285749" y="880646"/>
            <a:ext cx="4286251" cy="338554"/>
          </a:xfrm>
          <a:prstGeom prst="rect">
            <a:avLst/>
          </a:prstGeom>
        </p:spPr>
        <p:txBody>
          <a:bodyPr wrap="square">
            <a:spAutoFit/>
          </a:bodyPr>
          <a:lstStyle/>
          <a:p>
            <a:pPr algn="ctr"/>
            <a:r>
              <a:rPr lang="ro-RO" sz="1600" b="1" dirty="0">
                <a:latin typeface="Times New Roman" pitchFamily="18" charset="0"/>
                <a:cs typeface="Times New Roman" pitchFamily="18" charset="0"/>
              </a:rPr>
              <a:t>3. </a:t>
            </a:r>
            <a:r>
              <a:rPr lang="ro-RO" sz="1600" b="1" u="sng" dirty="0">
                <a:latin typeface="Times New Roman" pitchFamily="18" charset="0"/>
                <a:cs typeface="Times New Roman" pitchFamily="18" charset="0"/>
              </a:rPr>
              <a:t>Cheltuielile </a:t>
            </a:r>
            <a:r>
              <a:rPr lang="ro-RO" sz="1600" b="1" u="sng" dirty="0" smtClean="0">
                <a:latin typeface="Times New Roman" pitchFamily="18" charset="0"/>
                <a:cs typeface="Times New Roman" pitchFamily="18" charset="0"/>
              </a:rPr>
              <a:t>materiale</a:t>
            </a:r>
            <a:r>
              <a:rPr lang="en-US" sz="1600" b="1" u="sng"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cuprind</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valoarea</a:t>
            </a:r>
            <a:r>
              <a:rPr lang="en-US" sz="1600" dirty="0">
                <a:latin typeface="Times New Roman" pitchFamily="18" charset="0"/>
                <a:cs typeface="Times New Roman" pitchFamily="18" charset="0"/>
              </a:rPr>
              <a:t>:</a:t>
            </a:r>
            <a:r>
              <a:rPr lang="ro-RO"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sp>
        <p:nvSpPr>
          <p:cNvPr id="7" name="Rectangle 6"/>
          <p:cNvSpPr/>
          <p:nvPr/>
        </p:nvSpPr>
        <p:spPr>
          <a:xfrm>
            <a:off x="512260" y="1447800"/>
            <a:ext cx="8294646" cy="3754874"/>
          </a:xfrm>
          <a:prstGeom prst="rect">
            <a:avLst/>
          </a:prstGeom>
        </p:spPr>
        <p:txBody>
          <a:bodyPr wrap="square">
            <a:spAutoFit/>
          </a:bodyPr>
          <a:lstStyle/>
          <a:p>
            <a:pPr marL="342900" indent="-342900" algn="just">
              <a:buAutoNum type="alphaLcParenR"/>
              <a:defRPr/>
            </a:pPr>
            <a:r>
              <a:rPr lang="ro-RO" sz="1600" b="1" dirty="0" smtClean="0">
                <a:latin typeface="Times New Roman" pitchFamily="18" charset="0"/>
                <a:cs typeface="Times New Roman" pitchFamily="18" charset="0"/>
              </a:rPr>
              <a:t>materialelor </a:t>
            </a:r>
            <a:r>
              <a:rPr lang="ro-RO" sz="1600" b="1" dirty="0">
                <a:latin typeface="Times New Roman" pitchFamily="18" charset="0"/>
                <a:cs typeface="Times New Roman" pitchFamily="18" charset="0"/>
              </a:rPr>
              <a:t>tehnologice de bază </a:t>
            </a:r>
            <a:r>
              <a:rPr lang="ro-RO"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ro-RO" sz="1600" dirty="0" smtClean="0">
                <a:latin typeface="Times New Roman" pitchFamily="18" charset="0"/>
                <a:ea typeface="Times New Roman"/>
                <a:cs typeface="Times New Roman" pitchFamily="18" charset="0"/>
              </a:rPr>
              <a:t>reactivii </a:t>
            </a:r>
            <a:r>
              <a:rPr lang="ro-RO" sz="1600" dirty="0">
                <a:latin typeface="Times New Roman" pitchFamily="18" charset="0"/>
                <a:ea typeface="Times New Roman"/>
                <a:cs typeface="Times New Roman" pitchFamily="18" charset="0"/>
              </a:rPr>
              <a:t>chimici, materialele de filtrare şi alte tipuri de materiale nemijlocit utilizate în procesele de captare, de filtrare, de pompare, de tratare, de transport şi de distribuţie a apei </a:t>
            </a:r>
            <a:r>
              <a:rPr lang="ro-RO" sz="1600" dirty="0" err="1">
                <a:latin typeface="Times New Roman" pitchFamily="18" charset="0"/>
                <a:ea typeface="Times New Roman"/>
                <a:cs typeface="Times New Roman" pitchFamily="18" charset="0"/>
              </a:rPr>
              <a:t>pînă</a:t>
            </a:r>
            <a:r>
              <a:rPr lang="ro-RO" sz="1600" dirty="0">
                <a:latin typeface="Times New Roman" pitchFamily="18" charset="0"/>
                <a:ea typeface="Times New Roman"/>
                <a:cs typeface="Times New Roman" pitchFamily="18" charset="0"/>
              </a:rPr>
              <a:t> la consumator, epurare şi evacuare a apelor uzate, control şi menţinerea calităţii apei tehnologice, apei potabile şi apelor </a:t>
            </a:r>
            <a:r>
              <a:rPr lang="ro-RO" sz="1600" dirty="0" smtClean="0">
                <a:latin typeface="Times New Roman" pitchFamily="18" charset="0"/>
                <a:ea typeface="Times New Roman"/>
                <a:cs typeface="Times New Roman" pitchFamily="18" charset="0"/>
              </a:rPr>
              <a:t>uzate</a:t>
            </a:r>
            <a:endParaRPr lang="en-US" sz="1600" dirty="0" smtClean="0">
              <a:latin typeface="Times New Roman" pitchFamily="18" charset="0"/>
              <a:ea typeface="Times New Roman"/>
              <a:cs typeface="Times New Roman" pitchFamily="18" charset="0"/>
            </a:endParaRPr>
          </a:p>
          <a:p>
            <a:pPr marL="342900" indent="-342900" algn="just">
              <a:buAutoNum type="alphaLcParenR"/>
              <a:defRPr/>
            </a:pPr>
            <a:endParaRPr lang="en-US" sz="1600" dirty="0" smtClean="0">
              <a:latin typeface="Times New Roman" pitchFamily="18" charset="0"/>
              <a:ea typeface="Times New Roman"/>
              <a:cs typeface="Times New Roman" pitchFamily="18" charset="0"/>
            </a:endParaRPr>
          </a:p>
          <a:p>
            <a:pPr marL="342900" indent="-342900" algn="just">
              <a:buAutoNum type="alphaLcParenR"/>
              <a:defRPr/>
            </a:pPr>
            <a:endParaRPr lang="en-US" sz="1600" dirty="0">
              <a:latin typeface="Times New Roman" pitchFamily="18" charset="0"/>
              <a:ea typeface="Times New Roman"/>
              <a:cs typeface="Times New Roman" pitchFamily="18" charset="0"/>
            </a:endParaRPr>
          </a:p>
          <a:p>
            <a:pPr marL="342900" indent="-342900" algn="just">
              <a:buAutoNum type="alphaLcParenR"/>
              <a:defRPr/>
            </a:pPr>
            <a:r>
              <a:rPr lang="ro-RO" sz="1600" b="1" dirty="0" smtClean="0">
                <a:latin typeface="Times New Roman" pitchFamily="18" charset="0"/>
                <a:cs typeface="Times New Roman" pitchFamily="18" charset="0"/>
              </a:rPr>
              <a:t>materialelor </a:t>
            </a:r>
            <a:r>
              <a:rPr lang="ro-RO" sz="1600" b="1" dirty="0">
                <a:latin typeface="Times New Roman" pitchFamily="18" charset="0"/>
                <a:cs typeface="Times New Roman" pitchFamily="18" charset="0"/>
              </a:rPr>
              <a:t>consumabile </a:t>
            </a:r>
            <a:r>
              <a:rPr lang="en-US" sz="1600" b="1" dirty="0" smtClean="0">
                <a:latin typeface="Times New Roman" pitchFamily="18" charset="0"/>
                <a:cs typeface="Times New Roman" pitchFamily="18" charset="0"/>
              </a:rPr>
              <a:t> - </a:t>
            </a:r>
            <a:r>
              <a:rPr lang="ro-RO" sz="1600" dirty="0" smtClean="0">
                <a:latin typeface="Times New Roman" pitchFamily="18" charset="0"/>
                <a:cs typeface="Times New Roman" pitchFamily="18" charset="0"/>
              </a:rPr>
              <a:t>piese </a:t>
            </a:r>
            <a:r>
              <a:rPr lang="ro-RO" sz="1600" dirty="0">
                <a:latin typeface="Times New Roman" pitchFamily="18" charset="0"/>
                <a:cs typeface="Times New Roman" pitchFamily="18" charset="0"/>
              </a:rPr>
              <a:t>de schimb, energie termică, apă, gaze naturale, combustibil, lubrifianţi, obiecte de mică valoare şi scurtă durată, materiale de protecţie,  materiale de construcţie şi alte tipuri de materiale utilizate de operator în procesul de captare, de pompare, de transport, de înmagazinare, de distribuţie şi de furnizare a apei tehnologice şi a apei potabile, furnizării serviciului public de  canalizare, epurare şi evacuare a apelor uzate, necesare pentru deservirea, întreţinerea şi reparaţia reţelelor publice de apă şi de canalizare, altor imobilizări corporale şi necorporale ale operatorului necesare pentru desfăşurarea activităţii reglementate</a:t>
            </a:r>
            <a:endParaRPr lang="en-US" sz="1600" dirty="0">
              <a:latin typeface="Times New Roman" pitchFamily="18" charset="0"/>
              <a:cs typeface="Times New Roman" pitchFamily="18" charset="0"/>
            </a:endParaRPr>
          </a:p>
          <a:p>
            <a:pPr marL="342900" indent="-342900" algn="just">
              <a:buAutoNum type="alphaLcParenR"/>
              <a:defRPr/>
            </a:pPr>
            <a:endParaRPr lang="en-US" sz="1400" dirty="0">
              <a:latin typeface="Times New Roman" pitchFamily="18" charset="0"/>
              <a:cs typeface="Times New Roman" pitchFamily="18" charset="0"/>
            </a:endParaRPr>
          </a:p>
        </p:txBody>
      </p:sp>
      <p:sp>
        <p:nvSpPr>
          <p:cNvPr id="9" name="Rectangle 8"/>
          <p:cNvSpPr/>
          <p:nvPr/>
        </p:nvSpPr>
        <p:spPr>
          <a:xfrm>
            <a:off x="512260" y="5606207"/>
            <a:ext cx="8294646" cy="784830"/>
          </a:xfrm>
          <a:prstGeom prst="rect">
            <a:avLst/>
          </a:prstGeom>
          <a:ln w="28575"/>
        </p:spPr>
        <p:style>
          <a:lnRef idx="2">
            <a:schemeClr val="accent1"/>
          </a:lnRef>
          <a:fillRef idx="1">
            <a:schemeClr val="lt1"/>
          </a:fillRef>
          <a:effectRef idx="0">
            <a:schemeClr val="accent1"/>
          </a:effectRef>
          <a:fontRef idx="minor">
            <a:schemeClr val="dk1"/>
          </a:fontRef>
        </p:style>
        <p:txBody>
          <a:bodyPr wrap="square">
            <a:spAutoFit/>
          </a:bodyPr>
          <a:lstStyle/>
          <a:p>
            <a:r>
              <a:rPr lang="en-US" sz="1500" dirty="0" err="1">
                <a:latin typeface="Times New Roman" pitchFamily="18" charset="0"/>
                <a:cs typeface="Times New Roman" pitchFamily="18" charset="0"/>
              </a:rPr>
              <a:t>Cheltuielile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materiale</a:t>
            </a:r>
            <a:r>
              <a:rPr lang="en-US" sz="1500" dirty="0">
                <a:latin typeface="Times New Roman" pitchFamily="18" charset="0"/>
                <a:cs typeface="Times New Roman" pitchFamily="18" charset="0"/>
              </a:rPr>
              <a:t> </a:t>
            </a:r>
            <a:r>
              <a:rPr lang="en-US" sz="1500" dirty="0" smtClean="0">
                <a:latin typeface="Times New Roman" pitchFamily="18" charset="0"/>
                <a:cs typeface="Times New Roman" pitchFamily="18" charset="0"/>
              </a:rPr>
              <a:t>se </a:t>
            </a:r>
            <a:r>
              <a:rPr lang="en-US" sz="1500" dirty="0" err="1">
                <a:latin typeface="Times New Roman" pitchFamily="18" charset="0"/>
                <a:cs typeface="Times New Roman" pitchFamily="18" charset="0"/>
              </a:rPr>
              <a:t>determină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către</a:t>
            </a:r>
            <a:r>
              <a:rPr lang="en-US" sz="1500" dirty="0">
                <a:latin typeface="Times New Roman" pitchFamily="18" charset="0"/>
                <a:cs typeface="Times New Roman" pitchFamily="18" charset="0"/>
              </a:rPr>
              <a:t> operator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primul</a:t>
            </a:r>
            <a:r>
              <a:rPr lang="en-US" sz="1500" dirty="0">
                <a:latin typeface="Times New Roman" pitchFamily="18" charset="0"/>
                <a:cs typeface="Times New Roman" pitchFamily="18" charset="0"/>
              </a:rPr>
              <a:t> an de </a:t>
            </a:r>
            <a:r>
              <a:rPr lang="en-US" sz="1500" dirty="0" err="1">
                <a:latin typeface="Times New Roman" pitchFamily="18" charset="0"/>
                <a:cs typeface="Times New Roman" pitchFamily="18" charset="0"/>
              </a:rPr>
              <a:t>valabilitate</a:t>
            </a:r>
            <a:r>
              <a:rPr lang="en-US" sz="1500" dirty="0">
                <a:latin typeface="Times New Roman" pitchFamily="18" charset="0"/>
                <a:cs typeface="Times New Roman" pitchFamily="18" charset="0"/>
              </a:rPr>
              <a:t> a </a:t>
            </a:r>
            <a:r>
              <a:rPr lang="en-US" sz="1500" dirty="0" err="1" smtClean="0">
                <a:latin typeface="Times New Roman" pitchFamily="18" charset="0"/>
                <a:cs typeface="Times New Roman" pitchFamily="18" charset="0"/>
              </a:rPr>
              <a:t>Metodologii</a:t>
            </a:r>
            <a:r>
              <a:rPr lang="en-US" sz="1500" dirty="0" smtClean="0">
                <a:latin typeface="Times New Roman" pitchFamily="18" charset="0"/>
                <a:cs typeface="Times New Roman" pitchFamily="18" charset="0"/>
              </a:rPr>
              <a:t> </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anul</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bază</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examinează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şi</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avizează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Agenţie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după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caz</a:t>
            </a:r>
            <a:r>
              <a:rPr lang="en-US" sz="1500" dirty="0">
                <a:latin typeface="Times New Roman" pitchFamily="18" charset="0"/>
                <a:cs typeface="Times New Roman" pitchFamily="18" charset="0"/>
              </a:rPr>
              <a:t>, se </a:t>
            </a:r>
            <a:r>
              <a:rPr lang="en-US" sz="1500" dirty="0" err="1">
                <a:latin typeface="Times New Roman" pitchFamily="18" charset="0"/>
                <a:cs typeface="Times New Roman" pitchFamily="18" charset="0"/>
              </a:rPr>
              <a:t>aprobă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consiliile</a:t>
            </a:r>
            <a:r>
              <a:rPr lang="en-US" sz="1500" dirty="0">
                <a:latin typeface="Times New Roman" pitchFamily="18" charset="0"/>
                <a:cs typeface="Times New Roman" pitchFamily="18" charset="0"/>
              </a:rPr>
              <a:t> locale </a:t>
            </a:r>
            <a:r>
              <a:rPr lang="en-US" sz="1500" dirty="0" err="1">
                <a:latin typeface="Times New Roman" pitchFamily="18" charset="0"/>
                <a:cs typeface="Times New Roman" pitchFamily="18" charset="0"/>
              </a:rPr>
              <a:t>sau</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Agenţie</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după</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caz</a:t>
            </a:r>
            <a:r>
              <a:rPr lang="en-US" sz="1500" dirty="0">
                <a:latin typeface="Times New Roman" pitchFamily="18" charset="0"/>
                <a:cs typeface="Times New Roman" pitchFamily="18" charset="0"/>
              </a:rPr>
              <a:t>, </a:t>
            </a:r>
            <a:r>
              <a:rPr lang="en-US" sz="1500" dirty="0" err="1">
                <a:latin typeface="Times New Roman" pitchFamily="18" charset="0"/>
                <a:cs typeface="Times New Roman" pitchFamily="18" charset="0"/>
              </a:rPr>
              <a:t>ca</a:t>
            </a:r>
            <a:r>
              <a:rPr lang="en-US" sz="1500" dirty="0">
                <a:latin typeface="Times New Roman" pitchFamily="18" charset="0"/>
                <a:cs typeface="Times New Roman" pitchFamily="18" charset="0"/>
              </a:rPr>
              <a:t> </a:t>
            </a:r>
            <a:r>
              <a:rPr lang="en-US" sz="1500" b="1" dirty="0" err="1">
                <a:latin typeface="Times New Roman" pitchFamily="18" charset="0"/>
                <a:cs typeface="Times New Roman" pitchFamily="18" charset="0"/>
              </a:rPr>
              <a:t>cheltuieli</a:t>
            </a:r>
            <a:r>
              <a:rPr lang="en-US" sz="1500" b="1" dirty="0">
                <a:latin typeface="Times New Roman" pitchFamily="18" charset="0"/>
                <a:cs typeface="Times New Roman" pitchFamily="18" charset="0"/>
              </a:rPr>
              <a:t> de </a:t>
            </a:r>
            <a:r>
              <a:rPr lang="en-US" sz="1500" b="1" dirty="0" err="1">
                <a:latin typeface="Times New Roman" pitchFamily="18" charset="0"/>
                <a:cs typeface="Times New Roman" pitchFamily="18" charset="0"/>
              </a:rPr>
              <a:t>bază</a:t>
            </a:r>
            <a:r>
              <a:rPr lang="en-US" sz="1500" b="1" dirty="0">
                <a:latin typeface="Times New Roman" pitchFamily="18" charset="0"/>
                <a:cs typeface="Times New Roman" pitchFamily="18" charset="0"/>
              </a:rPr>
              <a:t> (</a:t>
            </a:r>
            <a:r>
              <a:rPr lang="en-US" sz="1500" b="1" dirty="0" err="1">
                <a:latin typeface="Times New Roman" pitchFamily="18" charset="0"/>
                <a:cs typeface="Times New Roman" pitchFamily="18" charset="0"/>
              </a:rPr>
              <a:t>CMo</a:t>
            </a:r>
            <a:r>
              <a:rPr lang="en-US" sz="1500" b="1" dirty="0">
                <a:latin typeface="Times New Roman" pitchFamily="18" charset="0"/>
                <a:cs typeface="Times New Roman" pitchFamily="18" charset="0"/>
              </a:rPr>
              <a:t>) </a:t>
            </a:r>
            <a:r>
              <a:rPr lang="en-US" sz="1500" dirty="0" err="1">
                <a:latin typeface="Times New Roman" pitchFamily="18" charset="0"/>
                <a:cs typeface="Times New Roman" pitchFamily="18" charset="0"/>
              </a:rPr>
              <a:t>pentru</a:t>
            </a:r>
            <a:r>
              <a:rPr lang="en-US" sz="1500" dirty="0">
                <a:latin typeface="Times New Roman" pitchFamily="18" charset="0"/>
                <a:cs typeface="Times New Roman" pitchFamily="18" charset="0"/>
              </a:rPr>
              <a:t> prima </a:t>
            </a:r>
            <a:r>
              <a:rPr lang="en-US" sz="1500" dirty="0" err="1">
                <a:latin typeface="Times New Roman" pitchFamily="18" charset="0"/>
                <a:cs typeface="Times New Roman" pitchFamily="18" charset="0"/>
              </a:rPr>
              <a:t>perioadă</a:t>
            </a:r>
            <a:r>
              <a:rPr lang="en-US" sz="1500" dirty="0">
                <a:latin typeface="Times New Roman" pitchFamily="18" charset="0"/>
                <a:cs typeface="Times New Roman" pitchFamily="18" charset="0"/>
              </a:rPr>
              <a:t> de </a:t>
            </a:r>
            <a:r>
              <a:rPr lang="en-US" sz="1500" dirty="0" err="1">
                <a:latin typeface="Times New Roman" pitchFamily="18" charset="0"/>
                <a:cs typeface="Times New Roman" pitchFamily="18" charset="0"/>
              </a:rPr>
              <a:t>reglementare</a:t>
            </a:r>
            <a:r>
              <a:rPr lang="en-US" sz="1500" dirty="0">
                <a:latin typeface="Times New Roman" pitchFamily="18" charset="0"/>
                <a:cs typeface="Times New Roman" pitchFamily="18" charset="0"/>
              </a:rPr>
              <a:t> a </a:t>
            </a:r>
            <a:r>
              <a:rPr lang="en-US" sz="1500" dirty="0" err="1">
                <a:latin typeface="Times New Roman" pitchFamily="18" charset="0"/>
                <a:cs typeface="Times New Roman" pitchFamily="18" charset="0"/>
              </a:rPr>
              <a:t>tarifelor</a:t>
            </a:r>
            <a:r>
              <a:rPr lang="en-US" sz="1500" dirty="0">
                <a:latin typeface="Times New Roman" pitchFamily="18" charset="0"/>
                <a:cs typeface="Times New Roman" pitchFamily="18" charset="0"/>
              </a:rPr>
              <a:t> de 5 </a:t>
            </a:r>
            <a:r>
              <a:rPr lang="en-US" sz="1500" dirty="0" err="1">
                <a:latin typeface="Times New Roman" pitchFamily="18" charset="0"/>
                <a:cs typeface="Times New Roman" pitchFamily="18" charset="0"/>
              </a:rPr>
              <a:t>ani</a:t>
            </a:r>
            <a:r>
              <a:rPr lang="en-US" sz="1500" dirty="0">
                <a:latin typeface="Times New Roman" pitchFamily="18" charset="0"/>
                <a:cs typeface="Times New Roman" pitchFamily="18" charset="0"/>
              </a:rPr>
              <a:t>. </a:t>
            </a:r>
          </a:p>
        </p:txBody>
      </p:sp>
      <p:sp>
        <p:nvSpPr>
          <p:cNvPr id="10" name="Прямоугольник 4"/>
          <p:cNvSpPr/>
          <p:nvPr/>
        </p:nvSpPr>
        <p:spPr>
          <a:xfrm>
            <a:off x="304799" y="273359"/>
            <a:ext cx="8077200" cy="490199"/>
          </a:xfrm>
          <a:prstGeom prst="rect">
            <a:avLst/>
          </a:prstGeom>
        </p:spPr>
        <p:txBody>
          <a:bodyPr wrap="square">
            <a:spAutoFit/>
          </a:bodyPr>
          <a:lstStyle/>
          <a:p>
            <a:pPr marL="457200" marR="0" algn="ctr">
              <a:lnSpc>
                <a:spcPct val="115000"/>
              </a:lnSpc>
              <a:spcBef>
                <a:spcPts val="0"/>
              </a:spcBef>
              <a:spcAft>
                <a:spcPts val="0"/>
              </a:spcAft>
            </a:pPr>
            <a:r>
              <a:rPr lang="ro-RO" sz="2400" b="1" dirty="0" smtClean="0">
                <a:effectLst/>
                <a:latin typeface="Times New Roman"/>
                <a:ea typeface="Times New Roman"/>
                <a:cs typeface="Times New Roman"/>
              </a:rPr>
              <a:t>DETERMINAREA ŞI AJUSTAREA CHELTUIELILOR</a:t>
            </a:r>
            <a:endParaRPr lang="en-US" sz="2400" dirty="0">
              <a:effectLst/>
              <a:latin typeface="Calibri"/>
              <a:ea typeface="Times New Roman"/>
              <a:cs typeface="Times New Roman"/>
            </a:endParaRPr>
          </a:p>
        </p:txBody>
      </p:sp>
    </p:spTree>
    <p:extLst>
      <p:ext uri="{BB962C8B-B14F-4D97-AF65-F5344CB8AC3E}">
        <p14:creationId xmlns:p14="http://schemas.microsoft.com/office/powerpoint/2010/main" val="20337350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Custom 3">
      <a:dk1>
        <a:sysClr val="windowText" lastClr="000000"/>
      </a:dk1>
      <a:lt1>
        <a:sysClr val="window" lastClr="FFFFFF"/>
      </a:lt1>
      <a:dk2>
        <a:srgbClr val="CCE1FC"/>
      </a:dk2>
      <a:lt2>
        <a:srgbClr val="9BD5F9"/>
      </a:lt2>
      <a:accent1>
        <a:srgbClr val="CDEDFE"/>
      </a:accent1>
      <a:accent2>
        <a:srgbClr val="D2E1F4"/>
      </a:accent2>
      <a:accent3>
        <a:srgbClr val="D7F3DE"/>
      </a:accent3>
      <a:accent4>
        <a:srgbClr val="EDF6D3"/>
      </a:accent4>
      <a:accent5>
        <a:srgbClr val="FBE5B2"/>
      </a:accent5>
      <a:accent6>
        <a:srgbClr val="91FCFA"/>
      </a:accent6>
      <a:hlink>
        <a:srgbClr val="BEDEFF"/>
      </a:hlink>
      <a:folHlink>
        <a:srgbClr val="BED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2096</TotalTime>
  <Words>2909</Words>
  <Application>Microsoft Office PowerPoint</Application>
  <PresentationFormat>On-screen Show (4:3)</PresentationFormat>
  <Paragraphs>265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Waveform</vt:lpstr>
      <vt:lpstr>Metodologia de determinare, aprobare şi aplicare a tarifelor pentru serviciul public de alimentare cu apă, de canalizare şi epurare a apelor uzate   Nr.741 din 18.12.2014     (M.O. nr.33-38/258 din 13.02.2015)</vt:lpstr>
      <vt:lpstr>PowerPoint Presentation</vt:lpstr>
      <vt:lpstr>Metodologia de determinare, aprobare şi aplicare a tarifelor  pentru serviciul public de alimentare cu apă,  de canalizare şi epurare a apelor uzate   Nr.741 din 18.12.2014    M.O. nr.33-38/258 din 13.02.2015  </vt:lpstr>
      <vt:lpstr>PowerPoint Presentation</vt:lpstr>
      <vt:lpstr>PowerPoint Presentation</vt:lpstr>
      <vt:lpstr>STRUCTURA CHELTUIELILOR</vt:lpstr>
      <vt:lpstr>PowerPoint Presentation</vt:lpstr>
      <vt:lpstr>PowerPoint Presentation</vt:lpstr>
      <vt:lpstr>PowerPoint Presentation</vt:lpstr>
      <vt:lpstr>PowerPoint Presentation</vt:lpstr>
      <vt:lpstr>5. Cheltuielile cu personalul se determină reieșind din:</vt:lpstr>
      <vt:lpstr>6. Cheltuielile de întreţinere şi exploatare : includ cheltuielile pentru verificarea, deservirea tehnică, întreţinerea, exploatarea şi reparaţia :</vt:lpstr>
      <vt:lpstr>7. Cheltuielile de distribuire includ:</vt:lpstr>
      <vt:lpstr>8. Cheltuielile administrative includ cheltuielile justificate şi anume: </vt:lpstr>
      <vt:lpstr>8. Cheltuielile administrative includ cheltuielile justificate şi anume: </vt:lpstr>
      <vt:lpstr>9. Alte cheltuieli operaționale includ: </vt:lpstr>
      <vt:lpstr>PowerPoint Presentation</vt:lpstr>
      <vt:lpstr>PowerPoint Presentation</vt:lpstr>
      <vt:lpstr>Determinarea rentabilității</vt:lpstr>
      <vt:lpstr>  Rata de rentabilitate se stabileşte la nivelul ratei medii a dobînzilor la creditele bancare acordate persoanelor juridice pe un termen de peste 12 luni în valută străină pe sistemul bancar, în anul de reglementare “n-1”, publicată de Banca Naţională a Moldovei la compartimentul: Statistici, Statistica monetară, Ratele medii ale dobînzilor, Rata medie la creditele noi acordate pe sistemul bancar, în valută străină, persoane juridice, peste 12 luni.</vt:lpstr>
      <vt:lpstr>PowerPoint Presentation</vt:lpstr>
      <vt:lpstr>VĂ MULȚUMESC PENTRU ATENȚIE </vt:lpstr>
    </vt:vector>
  </TitlesOfParts>
  <Company>DG Win&amp;Soft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Svetlana Malic</dc:creator>
  <cp:lastModifiedBy>Olga Lozan</cp:lastModifiedBy>
  <cp:revision>88</cp:revision>
  <dcterms:created xsi:type="dcterms:W3CDTF">2015-09-23T07:46:39Z</dcterms:created>
  <dcterms:modified xsi:type="dcterms:W3CDTF">2015-10-06T07:21:46Z</dcterms:modified>
</cp:coreProperties>
</file>