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6" r:id="rId32"/>
    <p:sldId id="28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5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60"/>
  </p:normalViewPr>
  <p:slideViewPr>
    <p:cSldViewPr>
      <p:cViewPr>
        <p:scale>
          <a:sx n="112" d="100"/>
          <a:sy n="112" d="100"/>
        </p:scale>
        <p:origin x="-7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93285-52D1-4C14-9700-F993C2555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9CCD8-3134-43F0-A0C7-5635457EC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123D5-808C-4FA6-B0DE-7309D392C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5795D-D396-4C07-84DF-591EDEE7E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681B5-1900-43F2-B79C-EAE09378A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9791-8840-4E73-B549-F06AE8EFD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72D3-1621-486E-A8E3-58FA23F7F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80ED-F2A7-4633-85FD-49456454D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16CD-BFD5-4814-B69B-9BE27CE5B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C76E-2CC4-457E-933F-F6F5BA033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4A329-B5B1-49D1-B01E-747C76353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7B0F4-2440-4928-AA0A-064218F0D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7D93E6C-F27F-44FC-8E4E-48E3D7940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Для презентации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3203575" y="4221163"/>
            <a:ext cx="5676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cs typeface="Arial" charset="0"/>
              </a:rPr>
              <a:t> </a:t>
            </a:r>
            <a:r>
              <a:rPr lang="ru-RU" sz="2400" b="1">
                <a:cs typeface="Arial" charset="0"/>
              </a:rPr>
              <a:t>Груздев Е.Н., к.т.н. Стариков Е.Н. (ЗАО «Технопроект»)</a:t>
            </a:r>
            <a:endParaRPr lang="ru-RU" b="1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6238" y="1341438"/>
            <a:ext cx="6048375" cy="2528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ВОДОПОДГОТОВИТЕЛЬНАЯ УСТАНОВКА</a:t>
            </a:r>
            <a:endParaRPr lang="en-US" sz="3200" b="1">
              <a:solidFill>
                <a:srgbClr val="0808B8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С ПРИМЕНЕНИЕМ</a:t>
            </a:r>
            <a:endParaRPr lang="en-US" sz="3200" b="1">
              <a:solidFill>
                <a:srgbClr val="0808B8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n-US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МЕМБРАННОЙ </a:t>
            </a:r>
            <a:r>
              <a:rPr lang="en-US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ru-RU" sz="3200" b="1">
                <a:solidFill>
                  <a:srgbClr val="08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ТЕХНОЛОГИИ</a:t>
            </a:r>
            <a:endParaRPr lang="ru-RU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916238" y="115888"/>
            <a:ext cx="503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САМОПРОМЫВНЫЕ ФИЛЬТРЫ</a:t>
            </a:r>
            <a:r>
              <a:rPr lang="ru-RU" sz="2400"/>
              <a:t> 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979613" y="620713"/>
            <a:ext cx="6985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    Самопромывные дисковые фильтры задерживают частицы размером более 200 мкм и предназначены для механической  очистки воды от  грубодисперсных включений, а также для защиты напорного канала ультрафильтрационных элементов от забивания крупными частицами (песок, ржавчина, окалина, взвеси). </a:t>
            </a:r>
          </a:p>
          <a:p>
            <a:pPr algn="just"/>
            <a:r>
              <a:rPr lang="ru-RU"/>
              <a:t>    В процессе работы самопромывных фильтров на поверхности фильтрующих элементов происходит накопление отложений. Для удаления образовавшихся отложений на фильтрующих элементах самопромывных фильтров осуществляется обратная промывка водой. Промывка фильтров производится в автоматическом режиме по заданному фильтроциклу. 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1619250" y="4724400"/>
            <a:ext cx="75247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/>
              <a:t> обеспечивают качественную отмывку от органических иловых масс без использования реагентов;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</a:t>
            </a:r>
            <a:r>
              <a:rPr lang="en-US"/>
              <a:t>  </a:t>
            </a:r>
            <a:r>
              <a:rPr lang="ru-RU"/>
              <a:t>длительный фильтроцикл;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 </a:t>
            </a:r>
            <a:r>
              <a:rPr lang="en-US"/>
              <a:t>  </a:t>
            </a:r>
            <a:r>
              <a:rPr lang="ru-RU"/>
              <a:t>длительная эксплуатация фильтров на речной воде;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  </a:t>
            </a:r>
            <a:r>
              <a:rPr lang="en-US"/>
              <a:t> </a:t>
            </a:r>
            <a:r>
              <a:rPr lang="ru-RU"/>
              <a:t>промывка элементов проводится автоматически без остановки фильтра, при наилучшем соотношении промывочной и очищенной воды. 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692275" y="4425950"/>
            <a:ext cx="7081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b="1">
                <a:solidFill>
                  <a:srgbClr val="0635A1"/>
                </a:solidFill>
              </a:rPr>
              <a:t>ПРЕИМУЩЕСТВА САМОПРОМЫВНЫХ ДИСКОВЫХ ФИЛЬТРОВ:</a:t>
            </a:r>
            <a:r>
              <a:rPr lang="ru-RU" sz="1700">
                <a:solidFill>
                  <a:srgbClr val="0635A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363663"/>
            <a:ext cx="37179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085850"/>
            <a:ext cx="3335338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2916238" y="549275"/>
            <a:ext cx="503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САМОПРОМЫВНЫЕ ФИЛЬТРЫ</a:t>
            </a:r>
            <a:r>
              <a:rPr lang="ru-RU" sz="240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http://www.arkal.ru/usr/templates/images/galaxy8x4.gif"/>
          <p:cNvPicPr>
            <a:picLocks noChangeAspect="1" noChangeArrowheads="1"/>
          </p:cNvPicPr>
          <p:nvPr/>
        </p:nvPicPr>
        <p:blipFill>
          <a:blip r:embed="rId2"/>
          <a:srcRect t="44261" r="50656"/>
          <a:stretch>
            <a:fillRect/>
          </a:stretch>
        </p:blipFill>
        <p:spPr bwMode="auto">
          <a:xfrm>
            <a:off x="1835150" y="1223963"/>
            <a:ext cx="6138863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6732588" y="908050"/>
            <a:ext cx="1584325" cy="649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7885113" y="1557338"/>
            <a:ext cx="503237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7596188" y="4149725"/>
            <a:ext cx="576262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7467600" y="4375150"/>
            <a:ext cx="198438" cy="125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2843213" y="549275"/>
            <a:ext cx="503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САМОПРОМЫВНЫЕ ФИЛЬТРЫ</a:t>
            </a:r>
            <a:r>
              <a:rPr lang="ru-RU" sz="240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1390" t="1614" r="1390" b="1614"/>
          <a:stretch>
            <a:fillRect/>
          </a:stretch>
        </p:blipFill>
        <p:spPr bwMode="auto">
          <a:xfrm>
            <a:off x="2051050" y="2454275"/>
            <a:ext cx="691356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3276600" y="333375"/>
            <a:ext cx="368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УЛЬТРАФИЛЬТРАЦИЯ </a:t>
            </a:r>
          </a:p>
        </p:txBody>
      </p:sp>
      <p:sp>
        <p:nvSpPr>
          <p:cNvPr id="14341" name="Text Box 8"/>
          <p:cNvSpPr txBox="1">
            <a:spLocks noChangeArrowheads="1"/>
          </p:cNvSpPr>
          <p:nvPr/>
        </p:nvSpPr>
        <p:spPr bwMode="auto">
          <a:xfrm>
            <a:off x="1835150" y="981075"/>
            <a:ext cx="71278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    Ультрафильтрация с размером пор 0,01 – 0,02 мкм, используемая в качестве предварительной очистки воды перед стадией обратного осмоса, на 30 – 40% увеличивает срок службы обратноосмотических мембран.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kapillare_nah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 t="14801" b="15541"/>
          <a:stretch>
            <a:fillRect/>
          </a:stretch>
        </p:blipFill>
        <p:spPr bwMode="auto">
          <a:xfrm>
            <a:off x="2484438" y="620713"/>
            <a:ext cx="6659562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9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3984625" y="115888"/>
            <a:ext cx="368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УЛЬТРАФИЛЬТРАЦИЯ </a:t>
            </a: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1187450" y="5054600"/>
            <a:ext cx="77406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осветление и фильтрация в одну стадию;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экономия площадей и реагентов;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снижение материальных затрат;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степень извлечения фильтрата 90-98%;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замена предподготовки  в любой отрасли промышленности; </a:t>
            </a:r>
          </a:p>
          <a:p>
            <a:pPr lvl="1" eaLnBrk="0" hangingPunct="0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b="1"/>
              <a:t>  снижение  мутности, содержания железа, микрофлоры (включая вирусы) и других коллоидов.</a:t>
            </a:r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1692275" y="4652963"/>
            <a:ext cx="46736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b="1">
                <a:solidFill>
                  <a:srgbClr val="0635A1"/>
                </a:solidFill>
              </a:rPr>
              <a:t>ПРЕИМУЩЕСТВА УЛЬТРАФИЛЬТРАЦИИ:</a:t>
            </a:r>
            <a:r>
              <a:rPr lang="ru-RU" sz="1700">
                <a:solidFill>
                  <a:srgbClr val="0635A1"/>
                </a:solidFill>
              </a:rPr>
              <a:t> </a:t>
            </a:r>
          </a:p>
        </p:txBody>
      </p:sp>
      <p:pic>
        <p:nvPicPr>
          <p:cNvPr id="15367" name="Picture 7" descr="dizzer220_aufkleber_na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0"/>
            <a:ext cx="17954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 b="4228"/>
          <a:stretch>
            <a:fillRect/>
          </a:stretch>
        </p:blipFill>
        <p:spPr bwMode="auto">
          <a:xfrm>
            <a:off x="1857375" y="1643063"/>
            <a:ext cx="4392613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1468438"/>
            <a:ext cx="1143000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Для презентации част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1763713" y="836613"/>
            <a:ext cx="6840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/>
              <a:t>Рабочая поверхность 1 модуля  - </a:t>
            </a:r>
            <a:r>
              <a:rPr lang="en-US" b="1"/>
              <a:t>50</a:t>
            </a:r>
            <a:r>
              <a:rPr lang="ru-RU" b="1"/>
              <a:t> м</a:t>
            </a:r>
            <a:r>
              <a:rPr lang="ru-RU" b="1" baseline="30000"/>
              <a:t>2</a:t>
            </a:r>
            <a:r>
              <a:rPr lang="ru-RU" b="1"/>
              <a:t> </a:t>
            </a:r>
          </a:p>
          <a:p>
            <a:pPr algn="just"/>
            <a:r>
              <a:rPr lang="ru-RU" b="1"/>
              <a:t>Производительность - </a:t>
            </a:r>
            <a:r>
              <a:rPr lang="en-US" b="1"/>
              <a:t> 3,25</a:t>
            </a:r>
            <a:r>
              <a:rPr lang="ru-RU" b="1"/>
              <a:t> м</a:t>
            </a:r>
            <a:r>
              <a:rPr lang="ru-RU" b="1" baseline="30000"/>
              <a:t>3</a:t>
            </a:r>
            <a:r>
              <a:rPr lang="ru-RU" b="1"/>
              <a:t>/ч пермеата  (</a:t>
            </a:r>
            <a:r>
              <a:rPr lang="en-US" b="1"/>
              <a:t>65</a:t>
            </a:r>
            <a:r>
              <a:rPr lang="ru-RU" b="1"/>
              <a:t> л/м</a:t>
            </a:r>
            <a:r>
              <a:rPr lang="ru-RU" b="1" baseline="30000"/>
              <a:t>2</a:t>
            </a:r>
            <a:r>
              <a:rPr lang="ru-RU" b="1"/>
              <a:t>-ч)</a:t>
            </a:r>
            <a:r>
              <a:rPr lang="ru-RU" b="1">
                <a:latin typeface="Comic Sans MS" pitchFamily="66" charset="0"/>
              </a:rPr>
              <a:t> </a:t>
            </a: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2051050" y="404813"/>
            <a:ext cx="3744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3924300" y="260350"/>
            <a:ext cx="368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УЛЬТРАФИЛЬТРАЦИЯ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achenhausen"/>
          <p:cNvPicPr>
            <a:picLocks noChangeAspect="1" noChangeArrowheads="1"/>
          </p:cNvPicPr>
          <p:nvPr/>
        </p:nvPicPr>
        <p:blipFill>
          <a:blip r:embed="rId2"/>
          <a:srcRect t="6921"/>
          <a:stretch>
            <a:fillRect/>
          </a:stretch>
        </p:blipFill>
        <p:spPr bwMode="auto">
          <a:xfrm>
            <a:off x="1403350" y="1452563"/>
            <a:ext cx="7740650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2895600" y="5683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35150" y="188913"/>
            <a:ext cx="7164388" cy="82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635A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УСТАНОВКА УЛЬТРАФИЛЬТРАЦИИ В РАБОТЕ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3635375" y="115888"/>
            <a:ext cx="3303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ОБРАТНЫЙ ОСМОС</a:t>
            </a:r>
            <a:r>
              <a:rPr lang="ru-RU"/>
              <a:t> 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692275" y="620713"/>
            <a:ext cx="72358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   Установки обратного осмоса разработаны для очистки воды посредством ее продавливания сквозь полупроницаемую обратноосмотическую мембрану. Из воды, очищаемой методом обратного осмоса удаляется приблизительно 95 - 99 % содержащихся в ней ионов и приблизительно 99,9% других загрязняющих примесей. </a:t>
            </a:r>
          </a:p>
        </p:txBody>
      </p:sp>
      <p:pic>
        <p:nvPicPr>
          <p:cNvPr id="18437" name="Picture 9" descr="Э_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454275"/>
            <a:ext cx="6624638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0" descr="Permselective Membrane Illustra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813" y="1214438"/>
            <a:ext cx="3155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635375" y="115888"/>
            <a:ext cx="3303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ОБРАТНЫЙ ОСМОС</a:t>
            </a:r>
            <a:r>
              <a:rPr lang="ru-RU"/>
              <a:t> 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5148263" y="549275"/>
            <a:ext cx="3817937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/>
              <a:t>   На установках обратного осмоса происходит мембранное разделение исходной воды с образованием двух потоков – пермеата (обессоленной воды) и концентрата. Образовавшийся поток концентрата содержит только те вещества, которые содержались в исходной воде. Применение обратного осмоса обусловлено минимальным использованием реагентов. </a:t>
            </a:r>
          </a:p>
          <a:p>
            <a:pPr algn="just"/>
            <a:r>
              <a:rPr lang="ru-RU" sz="1600"/>
              <a:t>    Для защиты обратноосмотических мембран в установках обратного осмоса предусмотрены мультипатронные микрофильтры с рейтингом фильтрации 5 мкм. Помимо этого для предотвращения образования труднорастворимых соединений на поверхности мембраны предварительно в воду дозируется антискалант. Для защиты мембран от микробиологического обрастания предусмотрен узел ввода биоцида.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211638" y="188913"/>
            <a:ext cx="3303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ОБРАТНЫЙ ОСМОС</a:t>
            </a:r>
            <a:r>
              <a:rPr lang="ru-RU"/>
              <a:t> </a:t>
            </a:r>
          </a:p>
        </p:txBody>
      </p:sp>
      <p:pic>
        <p:nvPicPr>
          <p:cNvPr id="20484" name="Picture 9" descr="Loading Membrane Ele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0" y="1571625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643313" y="928688"/>
            <a:ext cx="4137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УСТАНОВКА МОДУЛЕЙ В КОРПУСА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2124075" y="260350"/>
            <a:ext cx="6878638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1200">
                <a:cs typeface="Arial" charset="0"/>
              </a:rPr>
              <a:t>В разработке технологической схемы водоподготовительной установки были применены современные мембранные методы очистки воды и подобрано оборудование, надежность которого соответствует высоким требованиям к безопасности работы Атомной электростанции (АЭС).</a:t>
            </a:r>
          </a:p>
          <a:p>
            <a:pPr indent="457200" algn="just"/>
            <a:r>
              <a:rPr lang="ru-RU" sz="1200">
                <a:cs typeface="Arial" charset="0"/>
              </a:rPr>
              <a:t>Быстрый рост использования мембранной технологии для систем водоподготовки, замкнутого водооборота, очистки сточных вод; появление на рынке альтернативных производителей соответствующего оборудования и, что особенно важно, взаимозаменяемых комплектующих; конкуренция среди производителей и постепенное снижение цен на расходные материалы, в частности, на мембранные модули, ‑ все это позволяет считать предлагаемый вариант технологического решения наиболее оптимальным.</a:t>
            </a:r>
          </a:p>
          <a:p>
            <a:pPr indent="457200" algn="just"/>
            <a:r>
              <a:rPr lang="ru-RU" sz="1200">
                <a:cs typeface="Arial" charset="0"/>
              </a:rPr>
              <a:t>Внедрение новых технологий помогает решить задачу сокращения эксплуатационных расходов на водоподготовку. Эта задача усложняется ростом тарифов за водопользование; непрерывным ухудшением качественных показателей воды (например, увеличением солесодержания) в источниках, пригодных для промышленного использования; ужесточением нормативов по количественным и качественным показателям для сбрасываемых сточных вод; повышением требований к качеству обработанной воды, используемой в технологическом цикле.</a:t>
            </a:r>
          </a:p>
          <a:p>
            <a:pPr indent="457200" algn="just"/>
            <a:r>
              <a:rPr lang="ru-RU" sz="1200">
                <a:cs typeface="Arial" charset="0"/>
              </a:rPr>
              <a:t>Сегодня наиболее передовые решения в водоподготовке осуществляются с применением мембранной технологии. С помощью мембран, которые пропускают воду и задерживают примеси, можно наиболее просто, экологично и эффективно изменять состав и свойства воды, добиваясь выполнения требований к чистоте продукта. С помощью мембранных процессов удается охватить практически весь диапазон возникающих задач разделения: от самых тонких (глубокое обессоливание воды методом электродеионизации) – до относительно грубых (микрофильтрационная очистка жидкостей от взвешенных частиц субмикронных размеров). Современные мембранные процессы отличаются высокой селективностью, низкими энергозатратами, простотой аппаратурного оформления, служат основой создания безотходных технологий.</a:t>
            </a:r>
          </a:p>
          <a:p>
            <a:pPr indent="457200" algn="just"/>
            <a:r>
              <a:rPr lang="ru-RU" sz="1200">
                <a:cs typeface="Arial" charset="0"/>
              </a:rPr>
              <a:t>При проектировании водоподготовительной установки (ВПУ) для АЭС «Белене» было принято решение использовать такие методы обработки воды как ультрафильтрация, обратный осмос, мембранная декарбонизация и электродеионизация. Следует отметить, что комбинации этих методов уже эксплуатируются на атомных электростанциях во многих странах мира, так, например, технологии обратного осмоса и электродеионизации успешно внедрены в США на атомных электростанциях </a:t>
            </a:r>
            <a:r>
              <a:rPr lang="en-US" sz="1200">
                <a:cs typeface="Arial" charset="0"/>
              </a:rPr>
              <a:t>Grand Gulf Nuclear Station </a:t>
            </a:r>
            <a:r>
              <a:rPr lang="ru-RU" sz="1200">
                <a:cs typeface="Arial" charset="0"/>
              </a:rPr>
              <a:t>(Порт Гибсон), Cooper Nuclear Station (Небраска) и др.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2339975" y="836613"/>
            <a:ext cx="666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ПРОИЗВОДСТВО УСТАНОВОК ОБРАТНОГО ОСМОСА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211638" y="188913"/>
            <a:ext cx="3303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ОБРАТНЫЙ ОСМОС</a:t>
            </a:r>
            <a:r>
              <a:rPr lang="ru-RU"/>
              <a:t> </a:t>
            </a: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3"/>
          <a:srcRect l="17444"/>
          <a:stretch>
            <a:fillRect/>
          </a:stretch>
        </p:blipFill>
        <p:spPr bwMode="auto">
          <a:xfrm>
            <a:off x="2268538" y="1404938"/>
            <a:ext cx="6875462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708400" y="1268413"/>
            <a:ext cx="414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УСТАНОВКА ОБРАТНОГО ОСМОСА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/>
          <a:srcRect l="7382"/>
          <a:stretch>
            <a:fillRect/>
          </a:stretch>
        </p:blipFill>
        <p:spPr bwMode="auto">
          <a:xfrm>
            <a:off x="2124075" y="1773238"/>
            <a:ext cx="70199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4211638" y="333375"/>
            <a:ext cx="3303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ОБРАТНЫЙ ОСМОС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3779838" y="333375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ДЕКАРБОНИЗАЦИЯ </a:t>
            </a:r>
          </a:p>
        </p:txBody>
      </p:sp>
      <p:pic>
        <p:nvPicPr>
          <p:cNvPr id="23555" name="Picture 8" descr="Для презентации ча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195513" y="981075"/>
            <a:ext cx="669766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      На мембранных декарбонизаторах происходит удаление растворенной углекислоты и легколетучих органических веществ за счет  диффузионного переноса растворенных газов в поток инертного газа-носителя (воздуха) через поры гидрофобной мембраны. </a:t>
            </a:r>
          </a:p>
          <a:p>
            <a:pPr algn="just"/>
            <a:r>
              <a:rPr lang="ru-RU"/>
              <a:t>   Для наибольшей плотности упаковки мембран используются модули с половолоконными микропористыми мембранами из полипропилена. С</a:t>
            </a:r>
            <a:r>
              <a:rPr lang="ru-RU" b="1"/>
              <a:t> </a:t>
            </a:r>
            <a:r>
              <a:rPr lang="ru-RU"/>
              <a:t>одной стороны в волокна подается воздух, а с другой поддерживается разрежение с помощью водокольцевого вакуум-насоса. Вода подается в межволоконное пространство противотоком к подаче газа-носителя. Регулирование остаточной концентрации СО</a:t>
            </a:r>
            <a:r>
              <a:rPr lang="ru-RU" baseline="-25000"/>
              <a:t>2</a:t>
            </a:r>
            <a:r>
              <a:rPr lang="ru-RU"/>
              <a:t> в очищаемой воде проводится изменением протока воды через модули, глубины вакуума и скорости продува воздухом. Мембранная декарбонизация позволяет достичь высокую степень очистки воды от растворенной углекислоты (менее 5 мг/кг). В результате значительно сокращается расход NaOH.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6" descr="Дегазация13 копия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708275"/>
            <a:ext cx="397668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1692275" y="1052513"/>
            <a:ext cx="745172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b="1"/>
              <a:t>  Диффузионный перенос растворенных газов в поток инертного газа-носителя или вакуум через поры гидрофобной мембраны по градиенту химического потенциала.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600" b="1"/>
              <a:t>  Мембрана организует поверхность раздела фаз и играет роль барьера для воды (вода не проходит через мембрану, т.к. она не смачивается) и позволяет развить большую межфазную поверхность.</a:t>
            </a:r>
            <a:r>
              <a:rPr lang="ru-RU" sz="22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2411413" y="620713"/>
            <a:ext cx="6157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635A1"/>
                </a:solidFill>
              </a:rPr>
              <a:t>ПРИНЦИП ДЕЙСТВИЯ МЕМБРАННЫХ КОНТАКТОРОВ</a:t>
            </a:r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3779838" y="115888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ДЕКАРБОНИЗАЦИЯ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052638" y="1268413"/>
            <a:ext cx="6840537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buFont typeface="Wingdings" pitchFamily="2" charset="2"/>
              <a:buChar char="§"/>
            </a:pPr>
            <a:r>
              <a:rPr lang="ru-RU"/>
              <a:t> с газом-носителем, подающимся внутрь мембранных волокон;</a:t>
            </a:r>
          </a:p>
          <a:p>
            <a:pPr>
              <a:lnSpc>
                <a:spcPct val="114000"/>
              </a:lnSpc>
              <a:buFont typeface="Wingdings" pitchFamily="2" charset="2"/>
              <a:buChar char="§"/>
            </a:pPr>
            <a:r>
              <a:rPr lang="ru-RU"/>
              <a:t> с вакуумом внутри волокон;</a:t>
            </a: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2268538" y="4149725"/>
            <a:ext cx="3960812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>
                <a:solidFill>
                  <a:srgbClr val="0635A1"/>
                </a:solidFill>
              </a:rPr>
              <a:t>ВОДА ПОДАЕТСЯ  В  МЕЖВОЛОКОННОЕ  ПРОСТРАНСТВО ПРОТИВОТОКОМ  К  ПОДАЧЕ  ГАЗА-НОСИТЕЛЯ</a:t>
            </a:r>
          </a:p>
        </p:txBody>
      </p:sp>
      <p:pic>
        <p:nvPicPr>
          <p:cNvPr id="25605" name="Рисунок 6" descr="Дегазация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6038" y="2420938"/>
            <a:ext cx="2747962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1547813" y="908050"/>
            <a:ext cx="75961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>
                <a:solidFill>
                  <a:srgbClr val="0635A1"/>
                </a:solidFill>
              </a:rPr>
              <a:t>СПОСОБЫ ОРГАНИЗАЦИИ ПРОЦЕССА МЕМБРАННОЙ ДЕГАЗАЦИИ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2052638" y="2205038"/>
            <a:ext cx="4392612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buFont typeface="Wingdings" pitchFamily="2" charset="2"/>
              <a:buChar char="§"/>
            </a:pPr>
            <a:r>
              <a:rPr lang="ru-RU"/>
              <a:t> комбинированный способ, при котором с одной стороны в волокна подается газ, а с другой поддерживается вакуум с помощью водокольцевого вакуум-насоса. 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3779838" y="333375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ДЕКАРБОНИЗАЦИЯ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628900" y="1571625"/>
            <a:ext cx="59039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- модульный дизайн;</a:t>
            </a:r>
          </a:p>
          <a:p>
            <a:r>
              <a:rPr lang="ru-RU"/>
              <a:t>- стабильно высокое и устойчивое качество водоподготовки;</a:t>
            </a:r>
          </a:p>
          <a:p>
            <a:r>
              <a:rPr lang="ru-RU"/>
              <a:t>- компактность и небольшой вес;</a:t>
            </a:r>
          </a:p>
          <a:p>
            <a:r>
              <a:rPr lang="ru-RU"/>
              <a:t>- отсутствие химических  реагентов в процессе декарбонизации;</a:t>
            </a:r>
          </a:p>
          <a:p>
            <a:r>
              <a:rPr lang="ru-RU"/>
              <a:t>- отсутствие прямого контакта фаз;</a:t>
            </a:r>
          </a:p>
          <a:p>
            <a:r>
              <a:rPr lang="ru-RU"/>
              <a:t>- экологичность.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339975" y="1052513"/>
            <a:ext cx="60325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b="1">
                <a:solidFill>
                  <a:srgbClr val="0635A1"/>
                </a:solidFill>
              </a:rPr>
              <a:t>ПРЕИМУЩЕСТВА МЕМБРАННОЙ ДЕКАРБОНИЗАЦИИ:</a:t>
            </a:r>
            <a:r>
              <a:rPr lang="ru-RU" sz="1700">
                <a:solidFill>
                  <a:srgbClr val="0635A1"/>
                </a:solidFill>
              </a:rPr>
              <a:t> </a:t>
            </a:r>
          </a:p>
        </p:txBody>
      </p:sp>
      <p:pic>
        <p:nvPicPr>
          <p:cNvPr id="26629" name="Рисунок 3" descr="Дегазатор1.jpg"/>
          <p:cNvPicPr>
            <a:picLocks noChangeAspect="1"/>
          </p:cNvPicPr>
          <p:nvPr/>
        </p:nvPicPr>
        <p:blipFill>
          <a:blip r:embed="rId3"/>
          <a:srcRect b="27409"/>
          <a:stretch>
            <a:fillRect/>
          </a:stretch>
        </p:blipFill>
        <p:spPr bwMode="auto">
          <a:xfrm>
            <a:off x="1636713" y="3933825"/>
            <a:ext cx="75072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3779838" y="333375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ДЕКАРБОНИЗАЦИЯ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763713" y="836613"/>
            <a:ext cx="72009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    Установки мембранной дегазации собираются из мембранных модулей, имеющих площадь мембран от 0,18 до 220 м</a:t>
            </a:r>
            <a:r>
              <a:rPr lang="ru-RU" baseline="30000"/>
              <a:t>2</a:t>
            </a:r>
            <a:r>
              <a:rPr lang="ru-RU"/>
              <a:t>.</a:t>
            </a:r>
          </a:p>
          <a:p>
            <a:pPr>
              <a:spcBef>
                <a:spcPct val="50000"/>
              </a:spcBef>
            </a:pPr>
            <a:r>
              <a:rPr lang="ru-RU"/>
              <a:t>    Производительность единичных модулей по воде варьируется в пределах 0,1 – 90 м</a:t>
            </a:r>
            <a:r>
              <a:rPr lang="ru-RU" baseline="30000"/>
              <a:t>3</a:t>
            </a:r>
            <a:r>
              <a:rPr lang="ru-RU"/>
              <a:t>/ч. 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3779838" y="188913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ДЕКАРБОНИЗАЦИЯ </a:t>
            </a:r>
          </a:p>
        </p:txBody>
      </p:sp>
      <p:pic>
        <p:nvPicPr>
          <p:cNvPr id="27653" name="Рисунок 5" descr="Дегазация12.jpg"/>
          <p:cNvPicPr>
            <a:picLocks noChangeAspect="1"/>
          </p:cNvPicPr>
          <p:nvPr/>
        </p:nvPicPr>
        <p:blipFill>
          <a:blip r:embed="rId3"/>
          <a:srcRect l="16451" r="9869"/>
          <a:stretch>
            <a:fillRect/>
          </a:stretch>
        </p:blipFill>
        <p:spPr bwMode="auto">
          <a:xfrm>
            <a:off x="4546600" y="2060575"/>
            <a:ext cx="45974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Дегазация2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4000500"/>
            <a:ext cx="31654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132138" y="115888"/>
            <a:ext cx="410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ЭЛЕКТРОДЕИОНИЗАЦИЯ 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857375" y="692150"/>
            <a:ext cx="710723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700"/>
              <a:t>Установки ЭДИ обеспечивают получение обессоленной воды требуемого качества. Степень извлечения воды на установках ЭДИ составляет 90 – 95%.    </a:t>
            </a:r>
          </a:p>
          <a:p>
            <a:pPr algn="just"/>
            <a:r>
              <a:rPr lang="ru-RU" sz="1700"/>
              <a:t>Электродеионизация (ЭДИ) является электромембранным процессом очистки воды и сочетает в себе преимущества использования ионообменных смол и ионоселективных мембран. ЭДИ позволяет получать большие объемы воды высокой степени очистки без значительных расходов реагентов, требующихся для регенерации ионообменного материала. </a:t>
            </a:r>
          </a:p>
        </p:txBody>
      </p:sp>
      <p:pic>
        <p:nvPicPr>
          <p:cNvPr id="28677" name="Picture 7" descr="Принцип рабо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108325"/>
            <a:ext cx="58324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30"/>
          <p:cNvPicPr>
            <a:picLocks noChangeAspect="1" noChangeArrowheads="1"/>
          </p:cNvPicPr>
          <p:nvPr/>
        </p:nvPicPr>
        <p:blipFill>
          <a:blip r:embed="rId2"/>
          <a:srcRect t="1273" b="1273"/>
          <a:stretch>
            <a:fillRect/>
          </a:stretch>
        </p:blipFill>
        <p:spPr bwMode="auto">
          <a:xfrm>
            <a:off x="5746750" y="2060575"/>
            <a:ext cx="339725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500313" y="1143000"/>
            <a:ext cx="49720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b="1">
                <a:solidFill>
                  <a:srgbClr val="0635A1"/>
                </a:solidFill>
              </a:rPr>
              <a:t>ПРЕИМУЩЕСТВА ЭЛЕКТРОДЕИОНИЗАЦИИ:</a:t>
            </a:r>
            <a:r>
              <a:rPr lang="ru-RU" sz="1700">
                <a:solidFill>
                  <a:srgbClr val="0635A1"/>
                </a:solidFill>
              </a:rPr>
              <a:t> </a:t>
            </a:r>
          </a:p>
        </p:txBody>
      </p:sp>
      <p:sp>
        <p:nvSpPr>
          <p:cNvPr id="29701" name="TextBox 10"/>
          <p:cNvSpPr txBox="1">
            <a:spLocks noChangeArrowheads="1"/>
          </p:cNvSpPr>
          <p:nvPr/>
        </p:nvSpPr>
        <p:spPr bwMode="auto">
          <a:xfrm>
            <a:off x="2071688" y="1500188"/>
            <a:ext cx="3500437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just" eaLnBrk="0" hangingPunct="0">
              <a:lnSpc>
                <a:spcPct val="114000"/>
              </a:lnSpc>
              <a:buClr>
                <a:schemeClr val="tx1"/>
              </a:buClr>
              <a:defRPr/>
            </a:pPr>
            <a:endParaRPr lang="ru-RU" dirty="0"/>
          </a:p>
          <a:p>
            <a:pPr marL="271463" lvl="1" indent="-271463" algn="just" eaLnBrk="0" hangingPunct="0">
              <a:lnSpc>
                <a:spcPct val="114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dirty="0"/>
              <a:t>  Непрерывный процесс  </a:t>
            </a:r>
            <a:r>
              <a:rPr lang="ru-RU" dirty="0" err="1"/>
              <a:t>деионизации</a:t>
            </a:r>
            <a:endParaRPr lang="ru-RU" dirty="0"/>
          </a:p>
          <a:p>
            <a:pPr marL="271463" lvl="1" indent="-271463" algn="just" eaLnBrk="0" hangingPunct="0">
              <a:lnSpc>
                <a:spcPct val="114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dirty="0"/>
              <a:t>  Отсутствие реагентов</a:t>
            </a:r>
          </a:p>
          <a:p>
            <a:pPr marL="271463" lvl="1" indent="-271463" algn="just" eaLnBrk="0" hangingPunct="0">
              <a:lnSpc>
                <a:spcPct val="114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dirty="0"/>
              <a:t>  Управление качеством воды</a:t>
            </a:r>
          </a:p>
          <a:p>
            <a:pPr marL="271463" lvl="1" indent="-271463" algn="just" eaLnBrk="0" hangingPunct="0">
              <a:lnSpc>
                <a:spcPct val="114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dirty="0"/>
              <a:t>  Смесь катионита и анионита засыпана в межмембранные каналы электродиализатора</a:t>
            </a:r>
          </a:p>
          <a:p>
            <a:pPr marL="271463" indent="-271463" algn="just">
              <a:buFont typeface="Wingdings" pitchFamily="2" charset="2"/>
              <a:buChar char="§"/>
              <a:defRPr/>
            </a:pPr>
            <a:r>
              <a:rPr lang="ru-RU" dirty="0"/>
              <a:t> Фильтр смешанного действия, не требующий реагентов для регенерации</a:t>
            </a:r>
          </a:p>
          <a:p>
            <a:pPr marL="271463" indent="-271463" algn="just">
              <a:buFont typeface="Wingdings" pitchFamily="2" charset="2"/>
              <a:buChar char="§"/>
              <a:defRPr/>
            </a:pPr>
            <a:r>
              <a:rPr lang="ru-RU" dirty="0"/>
              <a:t>  Постоянная регенерация электрическим током</a:t>
            </a:r>
          </a:p>
          <a:p>
            <a:pPr marL="0" lvl="1" algn="just" eaLnBrk="0" hangingPunct="0">
              <a:lnSpc>
                <a:spcPct val="114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dirty="0"/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3132138" y="260350"/>
            <a:ext cx="410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ЭЛЕКТРОДЕИОНИЗАЦИЯ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Установка3.jpg"/>
          <p:cNvPicPr>
            <a:picLocks noChangeAspect="1"/>
          </p:cNvPicPr>
          <p:nvPr/>
        </p:nvPicPr>
        <p:blipFill>
          <a:blip r:embed="rId2"/>
          <a:srcRect l="7530" r="4430" b="946"/>
          <a:stretch>
            <a:fillRect/>
          </a:stretch>
        </p:blipFill>
        <p:spPr bwMode="auto">
          <a:xfrm>
            <a:off x="4325938" y="1785938"/>
            <a:ext cx="48180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5" descr="Мужик с ячейкой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3706813"/>
            <a:ext cx="2428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 descr="Для презентации част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2214563" y="1071563"/>
            <a:ext cx="5905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635A1"/>
                </a:solidFill>
              </a:rPr>
              <a:t>УСТАНОВКА ЭЛЕКТРОДЕИОНИЗАЦИИ</a:t>
            </a:r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3132138" y="260350"/>
            <a:ext cx="410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ЭЛЕКТРОДЕИОНИЗАЦИЯ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93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11"/>
          <p:cNvSpPr txBox="1">
            <a:spLocks noChangeArrowheads="1"/>
          </p:cNvSpPr>
          <p:nvPr/>
        </p:nvSpPr>
        <p:spPr bwMode="auto">
          <a:xfrm>
            <a:off x="3563938" y="1052513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АНАЛИЗ ВОДЫ р. ДУНАЙ</a:t>
            </a:r>
          </a:p>
        </p:txBody>
      </p:sp>
      <p:pic>
        <p:nvPicPr>
          <p:cNvPr id="4100" name="Picture 884"/>
          <p:cNvPicPr>
            <a:picLocks noChangeAspect="1" noChangeArrowheads="1"/>
          </p:cNvPicPr>
          <p:nvPr/>
        </p:nvPicPr>
        <p:blipFill>
          <a:blip r:embed="rId3"/>
          <a:srcRect l="1746" r="5235"/>
          <a:stretch>
            <a:fillRect/>
          </a:stretch>
        </p:blipFill>
        <p:spPr bwMode="auto">
          <a:xfrm>
            <a:off x="2051050" y="1773238"/>
            <a:ext cx="6921500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763713" y="260350"/>
            <a:ext cx="72009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    </a:t>
            </a:r>
            <a:r>
              <a:rPr lang="ru-RU">
                <a:solidFill>
                  <a:srgbClr val="0635A1"/>
                </a:solidFill>
              </a:rPr>
              <a:t>Предложенное технологическое решение в отличие от традиционных методов водоподготовки, использующих напорную фильтрацию и сорбционную очистку, при минимальной площади размещения оборудования позволяет не только стабильно получать требуемое качество обессоленной воды, но и минимизировать расход реагентов, исключить образование высокоминерализованных сточных вод и избежать необходимости нейтрализации основного потока сточных вод.</a:t>
            </a:r>
            <a:endParaRPr lang="ru-RU" i="1">
              <a:solidFill>
                <a:srgbClr val="0635A1"/>
              </a:solidFill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051050" y="3284538"/>
            <a:ext cx="68421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/>
              <a:t>  стабильно высокое и устойчивое качество водоподготовки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минимизирует расход реагентов; 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исключается образование высокоминерализованных сточных вод; 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достигается высокая степень удаления из обрабатываемой воды неорганических и органических соединений, кремниевой кислоты; 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отсутствует необходимость нейтрализации основного потока сточных вод; 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компактность;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простота монтажа и эксплуатации;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 экологичность.</a:t>
            </a: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124075" y="2852738"/>
            <a:ext cx="571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635A1"/>
                </a:solidFill>
              </a:rPr>
              <a:t>ПРЕИМУЩЕСТВА МЕМБРАННОЙ ТЕХНОЛОГИИ: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Для презентации ча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042988"/>
            <a:ext cx="709295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627313" y="260350"/>
            <a:ext cx="5967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635A1"/>
                </a:solidFill>
              </a:rPr>
              <a:t>ПРИМЕРЫ ИСПОЛЬЗОВАНИЯ</a:t>
            </a:r>
          </a:p>
          <a:p>
            <a:pPr algn="ctr"/>
            <a:r>
              <a:rPr lang="ru-RU" sz="2000" b="1">
                <a:solidFill>
                  <a:srgbClr val="0635A1"/>
                </a:solidFill>
              </a:rPr>
              <a:t>МЕМБРАННОЙ ТЕХНОЛОГИИ В ЭНЕРГЕТИКЕ</a:t>
            </a:r>
            <a:r>
              <a:rPr lang="ru-RU" sz="2000">
                <a:solidFill>
                  <a:srgbClr val="0635A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9975" y="2997200"/>
            <a:ext cx="6362700" cy="579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635A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БЛАГОДАРИМ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09"/>
          <p:cNvSpPr txBox="1">
            <a:spLocks noChangeArrowheads="1"/>
          </p:cNvSpPr>
          <p:nvPr/>
        </p:nvSpPr>
        <p:spPr bwMode="auto">
          <a:xfrm>
            <a:off x="1908175" y="188913"/>
            <a:ext cx="6985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635A1"/>
                </a:solidFill>
              </a:rPr>
              <a:t>ТРЕБУЕМЫЕ КАЧЕСТВЕННЫЕ ПОКАЗАТЕЛИ</a:t>
            </a:r>
          </a:p>
          <a:p>
            <a:pPr algn="ctr"/>
            <a:r>
              <a:rPr lang="ru-RU" b="1">
                <a:solidFill>
                  <a:srgbClr val="0635A1"/>
                </a:solidFill>
              </a:rPr>
              <a:t> ЧАСТИЧНО-ОБЕССОЛЕННОЙ ВОДЫ</a:t>
            </a:r>
          </a:p>
          <a:p>
            <a:pPr algn="ctr"/>
            <a:r>
              <a:rPr lang="ru-RU" b="1">
                <a:solidFill>
                  <a:srgbClr val="0635A1"/>
                </a:solidFill>
              </a:rPr>
              <a:t> И ОБЕССОЛЕННОЙ ВОДЫ </a:t>
            </a:r>
          </a:p>
        </p:txBody>
      </p:sp>
      <p:pic>
        <p:nvPicPr>
          <p:cNvPr id="5124" name="Picture 310"/>
          <p:cNvPicPr>
            <a:picLocks noChangeAspect="1" noChangeArrowheads="1"/>
          </p:cNvPicPr>
          <p:nvPr/>
        </p:nvPicPr>
        <p:blipFill>
          <a:blip r:embed="rId3"/>
          <a:srcRect l="1753" r="1051" b="2924"/>
          <a:stretch>
            <a:fillRect/>
          </a:stretch>
        </p:blipFill>
        <p:spPr bwMode="auto">
          <a:xfrm>
            <a:off x="1763713" y="1052513"/>
            <a:ext cx="73199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311"/>
          <p:cNvSpPr txBox="1">
            <a:spLocks noChangeArrowheads="1"/>
          </p:cNvSpPr>
          <p:nvPr/>
        </p:nvSpPr>
        <p:spPr bwMode="auto">
          <a:xfrm>
            <a:off x="1763713" y="4652963"/>
            <a:ext cx="7058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/>
              <a:t> по частично-обессоленной воде для брызгальных бассейнов  -  90 м</a:t>
            </a:r>
            <a:r>
              <a:rPr lang="ru-RU" baseline="30000"/>
              <a:t>3</a:t>
            </a:r>
            <a:r>
              <a:rPr lang="ru-RU"/>
              <a:t>/ч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по обессоленной воде для подпитки контуров – 165 м</a:t>
            </a:r>
            <a:r>
              <a:rPr lang="ru-RU" baseline="30000"/>
              <a:t>3</a:t>
            </a:r>
            <a:r>
              <a:rPr lang="ru-RU"/>
              <a:t>/ч. </a:t>
            </a:r>
          </a:p>
        </p:txBody>
      </p:sp>
      <p:sp>
        <p:nvSpPr>
          <p:cNvPr id="5126" name="Rectangle 313"/>
          <p:cNvSpPr>
            <a:spLocks noChangeArrowheads="1"/>
          </p:cNvSpPr>
          <p:nvPr/>
        </p:nvSpPr>
        <p:spPr bwMode="auto">
          <a:xfrm>
            <a:off x="3059113" y="4149725"/>
            <a:ext cx="464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635A1"/>
                </a:solidFill>
              </a:rPr>
              <a:t>ПРОИЗВОДИТЕЛЬНОСТЬ УСТАНОВКИ</a:t>
            </a:r>
            <a:r>
              <a:rPr lang="ru-RU">
                <a:solidFill>
                  <a:srgbClr val="0635A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13" y="785813"/>
            <a:ext cx="8753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700338" y="188913"/>
            <a:ext cx="485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635A1"/>
                </a:solidFill>
              </a:rPr>
              <a:t>ПРИНЦИПИАЛЬНАЯ СХЕМА УСТАНОВКИ</a:t>
            </a:r>
          </a:p>
          <a:p>
            <a:r>
              <a:rPr lang="ru-RU" b="1">
                <a:solidFill>
                  <a:srgbClr val="0635A1"/>
                </a:solidFill>
              </a:rPr>
              <a:t> ВОДОПОДГОТОВКИ АЭС «БЕЛЕНЕ»</a:t>
            </a:r>
            <a:r>
              <a:rPr lang="ru-RU">
                <a:solidFill>
                  <a:srgbClr val="0635A1"/>
                </a:solidFill>
              </a:rPr>
              <a:t> </a:t>
            </a:r>
          </a:p>
        </p:txBody>
      </p:sp>
      <p:pic>
        <p:nvPicPr>
          <p:cNvPr id="6148" name="Picture 7" descr="Технопроект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61088"/>
            <a:ext cx="3167063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539750" y="490538"/>
            <a:ext cx="823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635A1"/>
                </a:solidFill>
              </a:rPr>
              <a:t>ПОКАЗАТЕЛИ КАЧЕСТВА ВОДЫ ПОСЛЕ КАЖДОЙ СТУПЕНИ ОЧИСТКИ </a:t>
            </a:r>
          </a:p>
        </p:txBody>
      </p:sp>
      <p:pic>
        <p:nvPicPr>
          <p:cNvPr id="7171" name="Picture 7" descr="Технопроект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61088"/>
            <a:ext cx="3167063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214438"/>
            <a:ext cx="90011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Для презентаци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2700338" y="358775"/>
            <a:ext cx="547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635A1"/>
                </a:solidFill>
              </a:rPr>
              <a:t>ХАРАКТЕРИСТИКИ СТОЧНЫХ ВОД </a:t>
            </a:r>
            <a:r>
              <a:rPr lang="ru-RU">
                <a:solidFill>
                  <a:srgbClr val="0635A1"/>
                </a:solidFill>
              </a:rPr>
              <a:t> </a:t>
            </a:r>
            <a:r>
              <a:rPr lang="ru-RU" b="1">
                <a:solidFill>
                  <a:srgbClr val="0635A1"/>
                </a:solidFill>
              </a:rPr>
              <a:t>УСТАНОВКИ ВОДОПОДГОТОВКИ</a:t>
            </a:r>
            <a:endParaRPr lang="ru-RU">
              <a:solidFill>
                <a:srgbClr val="0635A1"/>
              </a:solidFill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8988" y="1146175"/>
            <a:ext cx="702627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Для презентации ча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051050" y="765175"/>
            <a:ext cx="6913563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  Осветлитель предназначен для проведения коагуляции исходной воды с использованием сернокислого алюминия и флокулянта. Доза безводного сернокислого алюминия составляет 46 мг/кг.</a:t>
            </a:r>
          </a:p>
          <a:p>
            <a:pPr algn="just"/>
            <a:r>
              <a:rPr lang="ru-RU"/>
              <a:t>   В связи с высоким рН исходной воды (до 8,59) на входе в установку водоподготовки в воду дозируется серная кислота с целью достижение оптимальных значений рН для проведения процесса коагуляции сернокислым алюминием. Оптимальные значения рН для обработки воды сернокислым алюминием лежат в диапазоне 6,5 – 7,5. Доза кислоты для понижения рН с 8,59 до заданного значения  составляет 15,6 мг/кг. 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140200" y="18891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ОСВЕТЛИТЕЛЬ 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835150" y="4437063"/>
            <a:ext cx="7308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/>
              <a:t> компактность;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снижение показателя мутности &gt; 90%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высокий уровень гомогенизации смеси коагулированной воды с микропеском и полимером;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уменьшение времени созревания;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уменьшение расхода электроэнергии;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снижение общих потерь воды;</a:t>
            </a:r>
          </a:p>
          <a:p>
            <a:pPr>
              <a:buFont typeface="Wingdings" pitchFamily="2" charset="2"/>
              <a:buChar char="§"/>
            </a:pPr>
            <a:r>
              <a:rPr lang="ru-RU"/>
              <a:t> адаптивность. 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908175" y="4076700"/>
            <a:ext cx="4271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635A1"/>
                </a:solidFill>
              </a:rPr>
              <a:t>ПРЕИМУЩЕСТВА ОСВЕТЛИТЕЛЕЙ:</a:t>
            </a:r>
            <a:r>
              <a:rPr lang="ru-RU">
                <a:solidFill>
                  <a:srgbClr val="0635A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377950"/>
            <a:ext cx="752475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8" descr="Для презентации ча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9"/>
          <p:cNvSpPr>
            <a:spLocks noChangeArrowheads="1"/>
          </p:cNvSpPr>
          <p:nvPr/>
        </p:nvSpPr>
        <p:spPr bwMode="auto">
          <a:xfrm>
            <a:off x="1763713" y="3933825"/>
            <a:ext cx="395287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1619250" y="4005263"/>
            <a:ext cx="720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" b="1" i="1"/>
              <a:t>Исходная</a:t>
            </a:r>
          </a:p>
          <a:p>
            <a:r>
              <a:rPr lang="ru-RU" sz="600" b="1" i="1"/>
              <a:t>вода</a:t>
            </a:r>
          </a:p>
        </p:txBody>
      </p:sp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1908175" y="1341438"/>
            <a:ext cx="25193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3851275" y="40481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635A1"/>
                </a:solidFill>
              </a:rPr>
              <a:t>ОСВЕТЛИТЕЛЬ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1401</Words>
  <Application>Microsoft Office PowerPoint</Application>
  <PresentationFormat>Экран (4:3)</PresentationFormat>
  <Paragraphs>120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Wingdings</vt:lpstr>
      <vt:lpstr>Comic Sans MS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Киселев</dc:creator>
  <cp:lastModifiedBy>Director</cp:lastModifiedBy>
  <cp:revision>32</cp:revision>
  <dcterms:created xsi:type="dcterms:W3CDTF">2009-05-20T17:09:06Z</dcterms:created>
  <dcterms:modified xsi:type="dcterms:W3CDTF">2012-03-28T09:36:01Z</dcterms:modified>
</cp:coreProperties>
</file>